
<file path=[Content_Types].xml><?xml version="1.0" encoding="utf-8"?>
<Types xmlns="http://schemas.openxmlformats.org/package/2006/content-types">
  <Default Extension="aac" ContentType="audio/aac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3" r:id="rId3"/>
    <p:sldId id="256" r:id="rId4"/>
    <p:sldId id="257" r:id="rId5"/>
    <p:sldId id="258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99FF66"/>
    <a:srgbClr val="57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86" autoAdjust="0"/>
  </p:normalViewPr>
  <p:slideViewPr>
    <p:cSldViewPr snapToGrid="0">
      <p:cViewPr varScale="1">
        <p:scale>
          <a:sx n="81" d="100"/>
          <a:sy n="81" d="100"/>
        </p:scale>
        <p:origin x="6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aac"/><Relationship Id="rId1" Type="http://schemas.microsoft.com/office/2007/relationships/media" Target="../media/media2.aac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4625" y="609600"/>
            <a:ext cx="4048218" cy="1332322"/>
          </a:xfrm>
        </p:spPr>
        <p:txBody>
          <a:bodyPr>
            <a:normAutofit/>
          </a:bodyPr>
          <a:lstStyle/>
          <a:p>
            <a:pPr algn="r" rtl="1"/>
            <a:r>
              <a:rPr lang="fa-IR" sz="3100" b="1" dirty="0" smtClean="0">
                <a:cs typeface="B Lotus" panose="00000400000000000000" pitchFamily="2" charset="-78"/>
              </a:rPr>
              <a:t>       بسم‌الله الرحمن الرحیم</a:t>
            </a:r>
            <a:br>
              <a:rPr lang="fa-IR" sz="3100" b="1" dirty="0" smtClean="0">
                <a:cs typeface="B Lotus" panose="00000400000000000000" pitchFamily="2" charset="-78"/>
              </a:rPr>
            </a:br>
            <a:r>
              <a:rPr lang="fa-IR" sz="3100" b="1" dirty="0" smtClean="0">
                <a:cs typeface="B Lotus" panose="00000400000000000000" pitchFamily="2" charset="-78"/>
              </a:rPr>
              <a:t>            </a:t>
            </a:r>
            <a:r>
              <a:rPr lang="fa-IR" sz="2400" b="1" dirty="0" smtClean="0">
                <a:cs typeface="B Lotus" panose="00000400000000000000" pitchFamily="2" charset="-78"/>
              </a:rPr>
              <a:t>شماره</a:t>
            </a:r>
            <a:r>
              <a:rPr lang="fa-IR" sz="2400" b="1" dirty="0">
                <a:cs typeface="B Lotus" panose="00000400000000000000" pitchFamily="2" charset="-78"/>
              </a:rPr>
              <a:t>2</a:t>
            </a:r>
            <a:r>
              <a:rPr lang="fa-IR" sz="2400" b="1" dirty="0" smtClean="0">
                <a:cs typeface="B Lotus" panose="00000400000000000000" pitchFamily="2" charset="-78"/>
              </a:rPr>
              <a:t>- نظم 4</a:t>
            </a:r>
            <a:endParaRPr lang="en-US" sz="2400" b="1" dirty="0">
              <a:cs typeface="B Lotus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fa-IR" dirty="0" smtClean="0">
                <a:solidFill>
                  <a:srgbClr val="FF0000"/>
                </a:solidFill>
                <a:cs typeface="2  Nazanin" panose="00000400000000000000" pitchFamily="2" charset="-78"/>
              </a:rPr>
              <a:t>دانشجو معلمان عزیز:</a:t>
            </a:r>
            <a:endParaRPr lang="en-US" dirty="0">
              <a:solidFill>
                <a:srgbClr val="FF0000"/>
              </a:solidFill>
              <a:cs typeface="2  Nazanin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  <a:t>الف- امتحان پایان ترم از محتوای پاورپوینت های این واحد درسی خواهدبود.</a:t>
            </a:r>
          </a:p>
          <a:p>
            <a:pPr algn="just" rtl="1"/>
            <a: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  <a:t>ب- در هرمتن شعری، ابتدا به فایل صوتی که خوانش متن را دربر دارد گوش فرادهید.</a:t>
            </a:r>
          </a:p>
          <a:p>
            <a:pPr algn="just" rtl="1"/>
            <a: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  <a:t>پ- ابیاتی که در بخش توضیحات کتاب معنی نشده اند در صفحات آتی معنی شده اند.</a:t>
            </a:r>
          </a:p>
          <a:p>
            <a:pPr algn="just" rtl="1"/>
            <a: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  <a:t>ت- اشکالات احتمالی را از استاد سوال کنید تا موردی مبهم باقی نماند.  </a:t>
            </a:r>
            <a:endParaRPr lang="en-US" sz="1600" dirty="0">
              <a:solidFill>
                <a:srgbClr val="002060"/>
              </a:solidFill>
              <a:cs typeface="B Lotus" panose="000004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just" rtl="1"/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cs typeface="2  Nazanin" panose="00000400000000000000" pitchFamily="2" charset="-78"/>
              </a:rPr>
              <a:t>اهداف واحد درسی نظم 4: 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2  Nazanin" panose="00000400000000000000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1400" b="1" dirty="0" smtClean="0">
                <a:solidFill>
                  <a:srgbClr val="0070C0"/>
                </a:solidFill>
                <a:cs typeface="B Lotus" panose="00000400000000000000" pitchFamily="2" charset="-78"/>
              </a:rPr>
              <a:t>1- آشنایی با دو اثر از شاعران فارسی زبان ایران(منطق الطیر عطار و حدیقه الحقیقه سنائی)</a:t>
            </a:r>
          </a:p>
          <a:p>
            <a:pPr marL="0" indent="0" algn="just" rtl="1">
              <a:buNone/>
            </a:pPr>
            <a:r>
              <a:rPr lang="fa-IR" sz="1400" b="1" dirty="0" smtClean="0">
                <a:solidFill>
                  <a:srgbClr val="0070C0"/>
                </a:solidFill>
                <a:cs typeface="B Lotus" panose="00000400000000000000" pitchFamily="2" charset="-78"/>
              </a:rPr>
              <a:t> 2- ویژگی های شخصیتی و ادبی دو شاعر مذکور و عصر آنها</a:t>
            </a:r>
          </a:p>
          <a:p>
            <a:pPr marL="0" indent="0" algn="just" rtl="1">
              <a:buNone/>
            </a:pPr>
            <a:r>
              <a:rPr lang="fa-IR" sz="1400" b="1" dirty="0" smtClean="0">
                <a:solidFill>
                  <a:srgbClr val="0070C0"/>
                </a:solidFill>
                <a:cs typeface="B Lotus" panose="00000400000000000000" pitchFamily="2" charset="-78"/>
              </a:rPr>
              <a:t>3- ویژگی های سبکی ( زبانی، ادبی و فکری) عطار نیشابوری و سنائی غزنوی </a:t>
            </a:r>
          </a:p>
          <a:p>
            <a:pPr marL="0" indent="0" algn="just" rtl="1">
              <a:buNone/>
            </a:pPr>
            <a:r>
              <a:rPr lang="fa-IR" sz="1400" b="1" dirty="0" smtClean="0">
                <a:solidFill>
                  <a:srgbClr val="0070C0"/>
                </a:solidFill>
                <a:cs typeface="B Lotus" panose="00000400000000000000" pitchFamily="2" charset="-78"/>
              </a:rPr>
              <a:t>4- آشنایی بیشتر با قالب شعری مثنوی</a:t>
            </a:r>
          </a:p>
          <a:p>
            <a:pPr marL="0" indent="0" algn="just" rtl="1">
              <a:buNone/>
            </a:pPr>
            <a:r>
              <a:rPr lang="fa-IR" sz="1400" b="1" dirty="0" smtClean="0">
                <a:solidFill>
                  <a:srgbClr val="0070C0"/>
                </a:solidFill>
                <a:cs typeface="B Lotus" panose="00000400000000000000" pitchFamily="2" charset="-78"/>
              </a:rPr>
              <a:t>5- آشنایی با خصوصیات سبک عراقی</a:t>
            </a:r>
          </a:p>
          <a:p>
            <a:pPr marL="0" indent="0" algn="just" rtl="1">
              <a:buNone/>
            </a:pPr>
            <a:r>
              <a:rPr lang="fa-IR" sz="1400" b="1" dirty="0" smtClean="0">
                <a:solidFill>
                  <a:srgbClr val="0070C0"/>
                </a:solidFill>
                <a:cs typeface="B Lotus" panose="00000400000000000000" pitchFamily="2" charset="-78"/>
              </a:rPr>
              <a:t>6 – آشنایی با آرایه های موجود در اشعار</a:t>
            </a:r>
            <a:endParaRPr lang="en-US" sz="1400" b="1" dirty="0">
              <a:solidFill>
                <a:srgbClr val="0070C0"/>
              </a:solidFill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521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5384101" cy="3679597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 smtClean="0">
                <a:solidFill>
                  <a:srgbClr val="002060"/>
                </a:solidFill>
                <a:cs typeface="B Lotus" panose="00000400000000000000" pitchFamily="2" charset="-78"/>
              </a:rPr>
              <a:t>داستان سیمرغ علاوه بر عطار در آثار ابن سینا و امام محمد غزالی نیز قابل مشاهده است و این دو اندیشمند در آثار خود با عنوان رساله‌الطیور آن را بیان کرده اند.</a:t>
            </a:r>
            <a:br>
              <a:rPr lang="fa-IR" sz="2000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sz="2000" dirty="0" smtClean="0">
                <a:solidFill>
                  <a:srgbClr val="002060"/>
                </a:solidFill>
                <a:cs typeface="B Lotus" panose="00000400000000000000" pitchFamily="2" charset="-78"/>
              </a:rPr>
              <a:t>داستان، در منطق الطیر از محل اجتماع پرندگان برای داشتن فرمانروا شروع می شود و هدهد در تمام مراحل سیر و سلوک راهنما و هادی پرندگان است. او در بین پرندگان نقشی را بر عهده دارد که مرشد و پیر در بین سالکان دارد.</a:t>
            </a:r>
            <a:endParaRPr lang="en-US" sz="2000" dirty="0">
              <a:solidFill>
                <a:srgbClr val="002060"/>
              </a:solidFill>
              <a:cs typeface="B Lotus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846" y="75414"/>
            <a:ext cx="4506014" cy="544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4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380" y="230820"/>
            <a:ext cx="5681708" cy="1795944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rtl="1"/>
            <a:r>
              <a:rPr lang="fa-IR" sz="2800" dirty="0" smtClean="0">
                <a:solidFill>
                  <a:srgbClr val="002060"/>
                </a:solidFill>
                <a:cs typeface="B Lotus" panose="00000400000000000000" pitchFamily="2" charset="-78"/>
              </a:rPr>
              <a:t>- لطفا به فایل صوتی گوش دهید</a:t>
            </a:r>
            <a:br>
              <a:rPr lang="fa-IR" sz="2800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sz="2800" dirty="0" smtClean="0">
                <a:solidFill>
                  <a:srgbClr val="002060"/>
                </a:solidFill>
                <a:cs typeface="B Lotus" panose="00000400000000000000" pitchFamily="2" charset="-78"/>
              </a:rPr>
              <a:t>- به جنبه نمادین و سمبولیک داستان توجه کنید.</a:t>
            </a:r>
            <a:r>
              <a:rPr lang="fa-IR" sz="2000" dirty="0" smtClean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2000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endParaRPr lang="en-US" sz="2000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3380" y="4050832"/>
            <a:ext cx="5681708" cy="135566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fa-IR" b="1" dirty="0" smtClean="0">
                <a:solidFill>
                  <a:srgbClr val="FFC000"/>
                </a:solidFill>
              </a:rPr>
              <a:t>وزن شعر:</a:t>
            </a:r>
          </a:p>
          <a:p>
            <a:pPr rtl="1"/>
            <a:r>
              <a:rPr lang="fa-IR" dirty="0" smtClean="0">
                <a:solidFill>
                  <a:schemeClr val="accent3">
                    <a:lumMod val="75000"/>
                  </a:schemeClr>
                </a:solidFill>
              </a:rPr>
              <a:t>کل مثنوی منطق الطیر، بر وزن فاعلاتن فاعلاتن فاعلن سروده شده است. ( بحر رمل مسدس محذوف)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63" y="0"/>
            <a:ext cx="4392891" cy="6858000"/>
          </a:xfrm>
          <a:prstGeom prst="rect">
            <a:avLst/>
          </a:prstGeom>
        </p:spPr>
      </p:pic>
      <p:pic>
        <p:nvPicPr>
          <p:cNvPr id="5" name="ص 5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36507" y="8089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6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1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03" y="266332"/>
            <a:ext cx="5297338" cy="472044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r" rtl="1">
              <a:lnSpc>
                <a:spcPct val="200000"/>
              </a:lnSpc>
            </a:pPr>
            <a:r>
              <a:rPr lang="fa-IR" sz="1600" dirty="0" smtClean="0">
                <a:cs typeface="B Lotus" panose="00000400000000000000" pitchFamily="2" charset="-78"/>
              </a:rPr>
              <a:t/>
            </a:r>
            <a:br>
              <a:rPr lang="fa-IR" sz="1600" dirty="0" smtClean="0">
                <a:cs typeface="B Lotus" panose="00000400000000000000" pitchFamily="2" charset="-78"/>
              </a:rPr>
            </a:br>
            <a:r>
              <a:rPr lang="fa-IR" sz="1600" dirty="0">
                <a:cs typeface="B Lotus" panose="00000400000000000000" pitchFamily="2" charset="-78"/>
              </a:rPr>
              <a:t/>
            </a:r>
            <a:br>
              <a:rPr lang="fa-IR" sz="1600" dirty="0">
                <a:cs typeface="B Lotus" panose="00000400000000000000" pitchFamily="2" charset="-78"/>
              </a:rPr>
            </a:br>
            <a:r>
              <a:rPr lang="fa-IR" sz="1600" dirty="0" smtClean="0">
                <a:cs typeface="B Lotus" panose="00000400000000000000" pitchFamily="2" charset="-78"/>
              </a:rPr>
              <a:t/>
            </a:r>
            <a:br>
              <a:rPr lang="fa-IR" sz="1600" dirty="0" smtClean="0">
                <a:cs typeface="B Lotus" panose="00000400000000000000" pitchFamily="2" charset="-78"/>
              </a:rPr>
            </a:br>
            <a:r>
              <a:rPr lang="fa-IR" sz="1600" dirty="0" smtClean="0">
                <a:cs typeface="B Lotus" panose="00000400000000000000" pitchFamily="2" charset="-78"/>
              </a:rPr>
              <a:t/>
            </a:r>
            <a:br>
              <a:rPr lang="fa-IR" sz="1600" dirty="0" smtClean="0">
                <a:cs typeface="B Lotus" panose="00000400000000000000" pitchFamily="2" charset="-78"/>
              </a:rPr>
            </a:br>
            <a:r>
              <a:rPr lang="fa-IR" dirty="0" smtClean="0">
                <a:cs typeface="B Lotus" panose="00000400000000000000" pitchFamily="2" charset="-78"/>
              </a:rPr>
              <a:t>1- مصراع دوم: تمام پرندگانی که قابل مشاهده و یا به دور از چشم مردم هستند.</a:t>
            </a:r>
            <a:br>
              <a:rPr lang="fa-IR" dirty="0" smtClean="0">
                <a:cs typeface="B Lotus" panose="00000400000000000000" pitchFamily="2" charset="-78"/>
              </a:rPr>
            </a:br>
            <a:r>
              <a:rPr lang="fa-IR" dirty="0" smtClean="0">
                <a:cs typeface="B Lotus" panose="00000400000000000000" pitchFamily="2" charset="-78"/>
              </a:rPr>
              <a:t>2- از گذشته های دور این امری معمول بوده است که هر کشوری پادشاهی داشته است.( در نسخه های دیگر به جای دورکار، روزگار آمده است.</a:t>
            </a:r>
            <a:br>
              <a:rPr lang="fa-IR" dirty="0" smtClean="0">
                <a:cs typeface="B Lotus" panose="00000400000000000000" pitchFamily="2" charset="-78"/>
              </a:rPr>
            </a:br>
            <a:r>
              <a:rPr lang="fa-IR" dirty="0" smtClean="0">
                <a:cs typeface="B Lotus" panose="00000400000000000000" pitchFamily="2" charset="-78"/>
              </a:rPr>
              <a:t>4- هدهد که خود در راه سلوک دلی شیدا داشت....</a:t>
            </a:r>
            <a:br>
              <a:rPr lang="fa-IR" dirty="0" smtClean="0">
                <a:cs typeface="B Lotus" panose="00000400000000000000" pitchFamily="2" charset="-78"/>
              </a:rPr>
            </a:br>
            <a:r>
              <a:rPr lang="fa-IR" dirty="0" smtClean="0">
                <a:cs typeface="B Lotus" panose="00000400000000000000" pitchFamily="2" charset="-78"/>
              </a:rPr>
              <a:t>9- اشاره هدهد به همصحبتی با سلیمان در قران است و اینکه فرستاده و رسول او بوده است. </a:t>
            </a:r>
            <a:r>
              <a:rPr lang="fa-IR" sz="1600" dirty="0" smtClean="0">
                <a:cs typeface="B Lotus" panose="00000400000000000000" pitchFamily="2" charset="-78"/>
              </a:rPr>
              <a:t/>
            </a:r>
            <a:br>
              <a:rPr lang="fa-IR" sz="1600" dirty="0" smtClean="0">
                <a:cs typeface="B Lotus" panose="00000400000000000000" pitchFamily="2" charset="-78"/>
              </a:rPr>
            </a:br>
            <a:endParaRPr lang="en-US" sz="1600" dirty="0">
              <a:cs typeface="B Lotus" panose="00000400000000000000" pitchFamily="2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577049" y="4185500"/>
            <a:ext cx="5104660" cy="24792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0831" y="4854804"/>
            <a:ext cx="3801107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به نقش های سمبولیک هر پرنده توجه کنید.</a:t>
            </a:r>
            <a:endParaRPr lang="en-US" sz="2400" dirty="0">
              <a:solidFill>
                <a:schemeClr val="accent2">
                  <a:lumMod val="50000"/>
                </a:schemeClr>
              </a:solidFill>
              <a:cs typeface="B Lotus" panose="00000400000000000000" pitchFamily="2" charset="-78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529" y="266332"/>
            <a:ext cx="4421172" cy="6398420"/>
          </a:xfrm>
        </p:spPr>
      </p:pic>
    </p:spTree>
    <p:extLst>
      <p:ext uri="{BB962C8B-B14F-4D97-AF65-F5344CB8AC3E}">
        <p14:creationId xmlns:p14="http://schemas.microsoft.com/office/powerpoint/2010/main" val="15898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86" y="1979720"/>
            <a:ext cx="5655076" cy="460961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r" rtl="1"/>
            <a: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  <a:t/>
            </a:r>
            <a:b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  <a:t/>
            </a:r>
            <a:b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sz="1600" b="1" dirty="0">
                <a:solidFill>
                  <a:srgbClr val="002060"/>
                </a:solidFill>
                <a:cs typeface="B Lotus" panose="00000400000000000000" pitchFamily="2" charset="-78"/>
              </a:rPr>
              <a:t/>
            </a:r>
            <a:br>
              <a:rPr lang="fa-IR" sz="1600" b="1" dirty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sz="1600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/>
            </a:r>
            <a:br>
              <a:rPr lang="fa-IR" sz="1600" b="1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  <a:t/>
            </a:r>
            <a:b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sz="2700" dirty="0" smtClean="0">
                <a:solidFill>
                  <a:schemeClr val="accent3">
                    <a:lumMod val="50000"/>
                  </a:schemeClr>
                </a:solidFill>
                <a:cs typeface="B Lotus" panose="00000400000000000000" pitchFamily="2" charset="-78"/>
              </a:rPr>
              <a:t>13- من پادشاه خود را می شناسم اما نمی توانم به تنهایی پیش او بروم.</a:t>
            </a:r>
            <a:br>
              <a:rPr lang="fa-IR" sz="2700" dirty="0" smtClean="0">
                <a:solidFill>
                  <a:schemeClr val="accent3">
                    <a:lumMod val="50000"/>
                  </a:schemeClr>
                </a:solidFill>
                <a:cs typeface="B Lotus" panose="00000400000000000000" pitchFamily="2" charset="-78"/>
              </a:rPr>
            </a:br>
            <a:r>
              <a:rPr lang="fa-IR" sz="2700" dirty="0" smtClean="0">
                <a:solidFill>
                  <a:schemeClr val="accent3">
                    <a:lumMod val="50000"/>
                  </a:schemeClr>
                </a:solidFill>
                <a:cs typeface="B Lotus" panose="00000400000000000000" pitchFamily="2" charset="-78"/>
              </a:rPr>
              <a:t>14- اما اگر شما با من همراه شوید به حریم او راه خواهید یافت.</a:t>
            </a:r>
            <a:br>
              <a:rPr lang="fa-IR" sz="2700" dirty="0" smtClean="0">
                <a:solidFill>
                  <a:schemeClr val="accent3">
                    <a:lumMod val="50000"/>
                  </a:schemeClr>
                </a:solidFill>
                <a:cs typeface="B Lotus" panose="00000400000000000000" pitchFamily="2" charset="-78"/>
              </a:rPr>
            </a:br>
            <a:r>
              <a:rPr lang="fa-IR" sz="2700" dirty="0" smtClean="0">
                <a:solidFill>
                  <a:schemeClr val="accent3">
                    <a:lumMod val="50000"/>
                  </a:schemeClr>
                </a:solidFill>
                <a:cs typeface="B Lotus" panose="00000400000000000000" pitchFamily="2" charset="-78"/>
              </a:rPr>
              <a:t>15- مصراع دوم: تا کی می خواهید شرمسار بی دینی خود شوید.</a:t>
            </a:r>
            <a:br>
              <a:rPr lang="fa-IR" sz="2700" dirty="0" smtClean="0">
                <a:solidFill>
                  <a:schemeClr val="accent3">
                    <a:lumMod val="50000"/>
                  </a:schemeClr>
                </a:solidFill>
                <a:cs typeface="B Lotus" panose="00000400000000000000" pitchFamily="2" charset="-78"/>
              </a:rPr>
            </a:br>
            <a:r>
              <a:rPr lang="fa-IR" sz="2700" dirty="0" smtClean="0">
                <a:solidFill>
                  <a:schemeClr val="accent3">
                    <a:lumMod val="50000"/>
                  </a:schemeClr>
                </a:solidFill>
                <a:cs typeface="B Lotus" panose="00000400000000000000" pitchFamily="2" charset="-78"/>
              </a:rPr>
              <a:t>22- مرد تمام: انسان کاملی که بری از هر عیب و نقص است.</a:t>
            </a:r>
            <a:br>
              <a:rPr lang="fa-IR" sz="2700" dirty="0" smtClean="0">
                <a:solidFill>
                  <a:schemeClr val="accent3">
                    <a:lumMod val="50000"/>
                  </a:schemeClr>
                </a:solidFill>
                <a:cs typeface="B Lotus" panose="00000400000000000000" pitchFamily="2" charset="-78"/>
              </a:rPr>
            </a:br>
            <a:r>
              <a:rPr lang="fa-IR" sz="2700" dirty="0" smtClean="0">
                <a:solidFill>
                  <a:schemeClr val="accent3">
                    <a:lumMod val="50000"/>
                  </a:schemeClr>
                </a:solidFill>
                <a:cs typeface="B Lotus" panose="00000400000000000000" pitchFamily="2" charset="-78"/>
              </a:rPr>
              <a:t>23- تو اگر مردانه پا در این مسیر خداشناسی برداری خداوند نیز هر چه دارد نثار تو می کند.</a:t>
            </a:r>
            <a: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  <a:t/>
            </a:r>
            <a:b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  <a:t/>
            </a:r>
            <a:b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  <a:t/>
            </a:r>
            <a:b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endParaRPr lang="en-US" sz="1600" dirty="0">
              <a:solidFill>
                <a:srgbClr val="002060"/>
              </a:solidFill>
              <a:cs typeface="B Lotus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345" y="75414"/>
            <a:ext cx="4411745" cy="6645897"/>
          </a:xfrm>
        </p:spPr>
      </p:pic>
      <p:pic>
        <p:nvPicPr>
          <p:cNvPr id="3" name="ص 5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86057" y="49661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7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39697"/>
            <a:ext cx="5306216" cy="253737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 rtl="1"/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Lotus" panose="00000400000000000000" pitchFamily="2" charset="-78"/>
              </a:rPr>
              <a:t>ابیات 1 تا 4 – بیانگر ابتدای کار خلقت است همانگونه که حافظ می گوید:</a:t>
            </a:r>
            <a:b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Lotus" panose="00000400000000000000" pitchFamily="2" charset="-78"/>
              </a:rPr>
            </a:b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Lotus" panose="00000400000000000000" pitchFamily="2" charset="-78"/>
              </a:rPr>
              <a:t>در ازل پرتو حسنت ز تجلی دم زد </a:t>
            </a:r>
            <a:b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Lotus" panose="00000400000000000000" pitchFamily="2" charset="-78"/>
              </a:rPr>
            </a:b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Lotus" panose="00000400000000000000" pitchFamily="2" charset="-78"/>
              </a:rPr>
              <a:t>عشق پیدا شد و آتش به همه عالم زد</a:t>
            </a:r>
            <a:b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Lotus" panose="00000400000000000000" pitchFamily="2" charset="-78"/>
              </a:rPr>
            </a:b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Lotus" panose="00000400000000000000" pitchFamily="2" charset="-78"/>
              </a:rPr>
              <a:t/>
            </a:r>
            <a:b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Lotus" panose="00000400000000000000" pitchFamily="2" charset="-78"/>
              </a:rPr>
            </a:br>
            <a:endParaRPr lang="en-US" b="1" dirty="0">
              <a:solidFill>
                <a:schemeClr val="accent6">
                  <a:lumMod val="50000"/>
                </a:schemeClr>
              </a:solidFill>
              <a:cs typeface="B Lotus" panose="00000400000000000000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4562573"/>
            <a:ext cx="5306216" cy="154599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r" rtl="1"/>
            <a:r>
              <a:rPr lang="fa-IR" sz="2400" dirty="0" smtClean="0">
                <a:cs typeface="B Lotus" panose="00000400000000000000" pitchFamily="2" charset="-78"/>
              </a:rPr>
              <a:t>6- یادآور این بیت از مولانا است:</a:t>
            </a:r>
          </a:p>
          <a:p>
            <a:pPr algn="r" rtl="1"/>
            <a:r>
              <a:rPr lang="fa-IR" sz="2000" dirty="0" smtClean="0">
                <a:cs typeface="B Lotus" panose="00000400000000000000" pitchFamily="2" charset="-78"/>
              </a:rPr>
              <a:t>درنیابد حال پخته هیچ خام  پس سخن کوتاه باید والسلام</a:t>
            </a:r>
          </a:p>
          <a:p>
            <a:pPr algn="r" rtl="1"/>
            <a:r>
              <a:rPr lang="fa-IR" sz="2000" dirty="0" smtClean="0">
                <a:cs typeface="B Lotus" panose="00000400000000000000" pitchFamily="2" charset="-78"/>
              </a:rPr>
              <a:t>7- تناسب ( مراعات النظیر) میان سر و پا</a:t>
            </a:r>
            <a:endParaRPr lang="en-US" sz="2000" dirty="0">
              <a:cs typeface="B Lotus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62" y="137278"/>
            <a:ext cx="4496586" cy="6584033"/>
          </a:xfrm>
        </p:spPr>
      </p:pic>
    </p:spTree>
    <p:extLst>
      <p:ext uri="{BB962C8B-B14F-4D97-AF65-F5344CB8AC3E}">
        <p14:creationId xmlns:p14="http://schemas.microsoft.com/office/powerpoint/2010/main" val="4254511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5883265" cy="2435258"/>
          </a:xfrm>
          <a:solidFill>
            <a:srgbClr val="99FF66"/>
          </a:solidFill>
        </p:spPr>
        <p:txBody>
          <a:bodyPr>
            <a:noAutofit/>
          </a:bodyPr>
          <a:lstStyle/>
          <a:p>
            <a:pPr algn="r" rtl="1"/>
            <a:r>
              <a:rPr lang="fa-IR" sz="2000" dirty="0">
                <a:solidFill>
                  <a:schemeClr val="accent3">
                    <a:lumMod val="75000"/>
                  </a:schemeClr>
                </a:solidFill>
                <a:cs typeface="B Lotus" panose="00000400000000000000" pitchFamily="2" charset="-78"/>
              </a:rPr>
              <a:t>5</a:t>
            </a:r>
            <a:r>
              <a:rPr lang="fa-IR" sz="2800" dirty="0">
                <a:solidFill>
                  <a:schemeClr val="accent3">
                    <a:lumMod val="75000"/>
                  </a:schemeClr>
                </a:solidFill>
                <a:cs typeface="B Lotus" panose="00000400000000000000" pitchFamily="2" charset="-78"/>
              </a:rPr>
              <a:t>- اشاره به اینکه همه موجودات جلوه ای از خداوند هستند.</a:t>
            </a:r>
            <a:br>
              <a:rPr lang="fa-IR" sz="2800" dirty="0">
                <a:solidFill>
                  <a:schemeClr val="accent3">
                    <a:lumMod val="75000"/>
                  </a:schemeClr>
                </a:solidFill>
                <a:cs typeface="B Lotus" panose="00000400000000000000" pitchFamily="2" charset="-78"/>
              </a:rPr>
            </a:br>
            <a:r>
              <a:rPr lang="fa-IR" sz="2800" dirty="0">
                <a:solidFill>
                  <a:schemeClr val="accent3">
                    <a:lumMod val="75000"/>
                  </a:schemeClr>
                </a:solidFill>
                <a:cs typeface="B Lotus" panose="00000400000000000000" pitchFamily="2" charset="-78"/>
              </a:rPr>
              <a:t>10- مصراع دوم: برای رسیدن به حق سختی ها را به جان خریدند.</a:t>
            </a:r>
            <a:br>
              <a:rPr lang="fa-IR" sz="2800" dirty="0">
                <a:solidFill>
                  <a:schemeClr val="accent3">
                    <a:lumMod val="75000"/>
                  </a:schemeClr>
                </a:solidFill>
                <a:cs typeface="B Lotus" panose="00000400000000000000" pitchFamily="2" charset="-78"/>
              </a:rPr>
            </a:br>
            <a:r>
              <a:rPr lang="fa-IR" sz="2800" dirty="0">
                <a:solidFill>
                  <a:schemeClr val="accent3">
                    <a:lumMod val="75000"/>
                  </a:schemeClr>
                </a:solidFill>
                <a:cs typeface="B Lotus" panose="00000400000000000000" pitchFamily="2" charset="-78"/>
              </a:rPr>
              <a:t>12- اشاره به دشواریهای راه عشق</a:t>
            </a:r>
            <a:endParaRPr lang="en-US" sz="2800" dirty="0">
              <a:solidFill>
                <a:schemeClr val="accent3">
                  <a:lumMod val="75000"/>
                </a:schemeClr>
              </a:solidFill>
              <a:cs typeface="B Lotus" panose="00000400000000000000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21030" y="4741682"/>
            <a:ext cx="4439567" cy="782425"/>
          </a:xfrm>
          <a:solidFill>
            <a:srgbClr val="00B0F0"/>
          </a:solidFill>
        </p:spPr>
        <p:txBody>
          <a:bodyPr/>
          <a:lstStyle/>
          <a:p>
            <a:pPr algn="r" rtl="1"/>
            <a:r>
              <a:rPr lang="fa-IR" sz="2400" dirty="0" smtClean="0">
                <a:solidFill>
                  <a:schemeClr val="tx1"/>
                </a:solidFill>
                <a:cs typeface="B Lotus" panose="00000400000000000000" pitchFamily="2" charset="-78"/>
              </a:rPr>
              <a:t>12- کارساز: صفت فاعلی مرکب مرخّم</a:t>
            </a:r>
            <a:endParaRPr lang="en-US" sz="2400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8" y="792360"/>
            <a:ext cx="5137607" cy="2537312"/>
          </a:xfrm>
        </p:spPr>
      </p:pic>
    </p:spTree>
    <p:extLst>
      <p:ext uri="{BB962C8B-B14F-4D97-AF65-F5344CB8AC3E}">
        <p14:creationId xmlns:p14="http://schemas.microsoft.com/office/powerpoint/2010/main" val="4169918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416404"/>
          </a:xfrm>
          <a:solidFill>
            <a:srgbClr val="6699FF"/>
          </a:solidFill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>
                <a:solidFill>
                  <a:srgbClr val="FFFF00"/>
                </a:solidFill>
              </a:rPr>
              <a:t>عطار در بخش 6 توصیفی کوتاه از سیمرغ و تجلی صفات او در چین می کند و علت توجه پیامبر به چین در حدیث« اطلبواالعلم ولو بالصین» را جلوه‌گری حق در آن قطعه از زمین می داند.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402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353</TotalTime>
  <Words>319</Words>
  <Application>Microsoft Office PowerPoint</Application>
  <PresentationFormat>Widescreen</PresentationFormat>
  <Paragraphs>27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2  Nazanin</vt:lpstr>
      <vt:lpstr>Arial</vt:lpstr>
      <vt:lpstr>B Lotus</vt:lpstr>
      <vt:lpstr>Tahoma</vt:lpstr>
      <vt:lpstr>Trebuchet MS</vt:lpstr>
      <vt:lpstr>Wingdings 3</vt:lpstr>
      <vt:lpstr>Facet</vt:lpstr>
      <vt:lpstr>       بسم‌الله الرحمن الرحیم             شماره2- نظم 4</vt:lpstr>
      <vt:lpstr>داستان سیمرغ علاوه بر عطار در آثار ابن سینا و امام محمد غزالی نیز قابل مشاهده است و این دو اندیشمند در آثار خود با عنوان رساله‌الطیور آن را بیان کرده اند. داستان، در منطق الطیر از محل اجتماع پرندگان برای داشتن فرمانروا شروع می شود و هدهد در تمام مراحل سیر و سلوک راهنما و هادی پرندگان است. او در بین پرندگان نقشی را بر عهده دارد که مرشد و پیر در بین سالکان دارد.</vt:lpstr>
      <vt:lpstr>- لطفا به فایل صوتی گوش دهید - به جنبه نمادین و سمبولیک داستان توجه کنید. </vt:lpstr>
      <vt:lpstr>    1- مصراع دوم: تمام پرندگانی که قابل مشاهده و یا به دور از چشم مردم هستند. 2- از گذشته های دور این امری معمول بوده است که هر کشوری پادشاهی داشته است.( در نسخه های دیگر به جای دورکار، روزگار آمده است. 4- هدهد که خود در راه سلوک دلی شیدا داشت.... 9- اشاره هدهد به همصحبتی با سلیمان در قران است و اینکه فرستاده و رسول او بوده است.  </vt:lpstr>
      <vt:lpstr>     13- من پادشاه خود را می شناسم اما نمی توانم به تنهایی پیش او بروم. 14- اما اگر شما با من همراه شوید به حریم او راه خواهید یافت. 15- مصراع دوم: تا کی می خواهید شرمسار بی دینی خود شوید. 22- مرد تمام: انسان کاملی که بری از هر عیب و نقص است. 23- تو اگر مردانه پا در این مسیر خداشناسی برداری خداوند نیز هر چه دارد نثار تو می کند.   </vt:lpstr>
      <vt:lpstr>ابیات 1 تا 4 – بیانگر ابتدای کار خلقت است همانگونه که حافظ می گوید: در ازل پرتو حسنت ز تجلی دم زد  عشق پیدا شد و آتش به همه عالم زد  </vt:lpstr>
      <vt:lpstr>5- اشاره به اینکه همه موجودات جلوه ای از خداوند هستند. 10- مصراع دوم: برای رسیدن به حق سختی ها را به جان خریدند. 12- اشاره به دشواریهای راه عشق</vt:lpstr>
      <vt:lpstr>عطار در بخش 6 توصیفی کوتاه از سیمرغ و تجلی صفات او در چین می کند و علت توجه پیامبر به چین در حدیث« اطلبواالعلم ولو بالصین» را جلوه‌گری حق در آن قطعه از زمین می داند.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</dc:title>
  <dc:creator>zarin2009</dc:creator>
  <cp:lastModifiedBy>zarin2009</cp:lastModifiedBy>
  <cp:revision>46</cp:revision>
  <dcterms:created xsi:type="dcterms:W3CDTF">2020-04-08T07:23:22Z</dcterms:created>
  <dcterms:modified xsi:type="dcterms:W3CDTF">2020-04-17T10:40:11Z</dcterms:modified>
</cp:coreProperties>
</file>