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67" r:id="rId5"/>
    <p:sldId id="268" r:id="rId6"/>
    <p:sldId id="259" r:id="rId7"/>
    <p:sldId id="260" r:id="rId8"/>
    <p:sldId id="261" r:id="rId9"/>
    <p:sldId id="26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2B9F2642-8E3B-4927-B514-5310F490BFEE}" type="datetimeFigureOut">
              <a:rPr lang="en-US" smtClean="0"/>
              <a:t>4/12/2020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187294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4246052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20976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CA1295B-344A-45E7-95A9-AB1560C59AB9}"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47548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377323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B9F2642-8E3B-4927-B514-5310F490BFEE}" type="datetimeFigureOut">
              <a:rPr lang="en-US" smtClean="0"/>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1476367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B9F2642-8E3B-4927-B514-5310F490BFEE}" type="datetimeFigureOut">
              <a:rPr lang="en-US" smtClean="0"/>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191440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9F2642-8E3B-4927-B514-5310F490BFEE}" type="datetimeFigureOut">
              <a:rPr lang="en-US" smtClean="0"/>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127660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2B9F2642-8E3B-4927-B514-5310F490BFEE}" type="datetimeFigureOut">
              <a:rPr lang="en-US" smtClean="0"/>
              <a:t>4/12/2020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313177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9F2642-8E3B-4927-B514-5310F490BFEE}" type="datetimeFigureOut">
              <a:rPr lang="en-US" smtClean="0"/>
              <a:t>4/12/2020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43166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2B9F2642-8E3B-4927-B514-5310F490BFEE}" type="datetimeFigureOut">
              <a:rPr lang="en-US" smtClean="0"/>
              <a:t>4/12/2020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174412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35255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9F2642-8E3B-4927-B514-5310F490BFEE}" type="datetimeFigureOut">
              <a:rPr lang="en-US" smtClean="0"/>
              <a:t>4/12/2020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26038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9F2642-8E3B-4927-B514-5310F490BFEE}" type="datetimeFigureOut">
              <a:rPr lang="en-US" smtClean="0"/>
              <a:t>4/12/2020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76997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F2642-8E3B-4927-B514-5310F490BFEE}" type="datetimeFigureOut">
              <a:rPr lang="en-US" smtClean="0"/>
              <a:t>4/12/2020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2126276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240749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B9F2642-8E3B-4927-B514-5310F490BFEE}" type="datetimeFigureOut">
              <a:rPr lang="en-US" smtClean="0"/>
              <a:t>4/12/2020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1295B-344A-45E7-95A9-AB1560C59AB9}" type="slidenum">
              <a:rPr lang="en-US" smtClean="0"/>
              <a:t>‹#›</a:t>
            </a:fld>
            <a:endParaRPr lang="en-US"/>
          </a:p>
        </p:txBody>
      </p:sp>
    </p:spTree>
    <p:extLst>
      <p:ext uri="{BB962C8B-B14F-4D97-AF65-F5344CB8AC3E}">
        <p14:creationId xmlns:p14="http://schemas.microsoft.com/office/powerpoint/2010/main" val="397591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9F2642-8E3B-4927-B514-5310F490BFEE}" type="datetimeFigureOut">
              <a:rPr lang="en-US" smtClean="0"/>
              <a:t>4/12/2020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CA1295B-344A-45E7-95A9-AB1560C59AB9}" type="slidenum">
              <a:rPr lang="en-US" smtClean="0"/>
              <a:t>‹#›</a:t>
            </a:fld>
            <a:endParaRPr lang="en-US"/>
          </a:p>
        </p:txBody>
      </p:sp>
    </p:spTree>
    <p:extLst>
      <p:ext uri="{BB962C8B-B14F-4D97-AF65-F5344CB8AC3E}">
        <p14:creationId xmlns:p14="http://schemas.microsoft.com/office/powerpoint/2010/main" val="41138902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5932" y="1875248"/>
            <a:ext cx="6096000" cy="2554545"/>
          </a:xfrm>
          <a:prstGeom prst="rect">
            <a:avLst/>
          </a:prstGeom>
        </p:spPr>
        <p:txBody>
          <a:bodyPr>
            <a:spAutoFit/>
          </a:bodyPr>
          <a:lstStyle/>
          <a:p>
            <a:pPr algn="ctr"/>
            <a:r>
              <a:rPr lang="fa-IR" sz="3200" b="1" dirty="0" smtClean="0"/>
              <a:t>بنام خدا</a:t>
            </a:r>
          </a:p>
          <a:p>
            <a:pPr algn="ctr"/>
            <a:r>
              <a:rPr lang="fa-IR" sz="3200" b="1" dirty="0" smtClean="0"/>
              <a:t>پاورپوینت درس ارایه خدمات مشورتی در مدرسه</a:t>
            </a:r>
          </a:p>
          <a:p>
            <a:pPr algn="ctr"/>
            <a:r>
              <a:rPr lang="fa-IR" sz="3200" b="1" dirty="0" smtClean="0"/>
              <a:t>رشته مشاوره- ورودی98</a:t>
            </a:r>
          </a:p>
          <a:p>
            <a:pPr algn="ctr"/>
            <a:r>
              <a:rPr lang="fa-IR" sz="3200" b="1" dirty="0" smtClean="0"/>
              <a:t>استاد: بهروان</a:t>
            </a:r>
            <a:endParaRPr lang="fa-IR" sz="3200" b="1" dirty="0"/>
          </a:p>
        </p:txBody>
      </p:sp>
      <p:pic>
        <p:nvPicPr>
          <p:cNvPr id="2" name="ارایه خدمات مشاوره ا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4252" y="367938"/>
            <a:ext cx="609600" cy="609600"/>
          </a:xfrm>
          <a:prstGeom prst="rect">
            <a:avLst/>
          </a:prstGeom>
        </p:spPr>
      </p:pic>
    </p:spTree>
    <p:extLst>
      <p:ext uri="{BB962C8B-B14F-4D97-AF65-F5344CB8AC3E}">
        <p14:creationId xmlns:p14="http://schemas.microsoft.com/office/powerpoint/2010/main" val="18362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709" y="455568"/>
            <a:ext cx="381000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3230880" y="3507378"/>
            <a:ext cx="8355874" cy="1692771"/>
          </a:xfrm>
          <a:prstGeom prst="rect">
            <a:avLst/>
          </a:prstGeom>
        </p:spPr>
        <p:txBody>
          <a:bodyPr wrap="square">
            <a:spAutoFit/>
          </a:bodyPr>
          <a:lstStyle/>
          <a:p>
            <a:pPr algn="just" rtl="1"/>
            <a:r>
              <a:rPr lang="fa-IR" sz="2400" b="1" dirty="0" smtClean="0">
                <a:solidFill>
                  <a:srgbClr val="FF0000"/>
                </a:solidFill>
              </a:rPr>
              <a:t>مشورت</a:t>
            </a:r>
          </a:p>
          <a:p>
            <a:pPr algn="just" rtl="1"/>
            <a:r>
              <a:rPr lang="fa-IR" sz="2000" dirty="0" smtClean="0"/>
              <a:t>مشورت به معنای شوری، رایزنی و شور کردن است، و دین اسلام به مشورت کردن در امور فردی و اجتماعی اهمیت زیادی داده است، و برای مشورت کننده فواید و آثار زیادی در روایات بیان شده، و لذا در قرآن کریم و روایات اسلامی سفارش به مشورت کردن شده است و البته باید مشورت با افراد با تجربه و صاحب عقل و درایت باشد.</a:t>
            </a:r>
          </a:p>
        </p:txBody>
      </p:sp>
    </p:spTree>
    <p:extLst>
      <p:ext uri="{BB962C8B-B14F-4D97-AF65-F5344CB8AC3E}">
        <p14:creationId xmlns:p14="http://schemas.microsoft.com/office/powerpoint/2010/main" val="2822644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953" y="2108291"/>
            <a:ext cx="2857500" cy="1962150"/>
          </a:xfrm>
          <a:prstGeom prst="rect">
            <a:avLst/>
          </a:prstGeom>
        </p:spPr>
      </p:pic>
      <p:sp>
        <p:nvSpPr>
          <p:cNvPr id="6" name="Rectangle 5"/>
          <p:cNvSpPr/>
          <p:nvPr/>
        </p:nvSpPr>
        <p:spPr>
          <a:xfrm>
            <a:off x="7123826" y="1533099"/>
            <a:ext cx="4517583" cy="461665"/>
          </a:xfrm>
          <a:prstGeom prst="rect">
            <a:avLst/>
          </a:prstGeom>
        </p:spPr>
        <p:txBody>
          <a:bodyPr wrap="none">
            <a:spAutoFit/>
          </a:bodyPr>
          <a:lstStyle/>
          <a:p>
            <a:r>
              <a:rPr lang="fa-IR" sz="2400" b="1" dirty="0" smtClean="0">
                <a:solidFill>
                  <a:srgbClr val="FF0000"/>
                </a:solidFill>
              </a:rPr>
              <a:t>ضرورت  و اهمیت مشورت و مشورتگری:</a:t>
            </a:r>
            <a:endParaRPr lang="en-US" sz="2400" b="1" dirty="0">
              <a:solidFill>
                <a:srgbClr val="FF0000"/>
              </a:solidFill>
            </a:endParaRPr>
          </a:p>
        </p:txBody>
      </p:sp>
      <p:sp>
        <p:nvSpPr>
          <p:cNvPr id="7" name="Rectangle 6"/>
          <p:cNvSpPr/>
          <p:nvPr/>
        </p:nvSpPr>
        <p:spPr>
          <a:xfrm>
            <a:off x="3514453" y="2718975"/>
            <a:ext cx="7924800" cy="2246769"/>
          </a:xfrm>
          <a:prstGeom prst="rect">
            <a:avLst/>
          </a:prstGeom>
        </p:spPr>
        <p:txBody>
          <a:bodyPr wrap="square">
            <a:spAutoFit/>
          </a:bodyPr>
          <a:lstStyle/>
          <a:p>
            <a:pPr algn="just" rtl="1"/>
            <a:r>
              <a:rPr lang="fa-IR" sz="2000" smtClean="0"/>
              <a:t>می دانیم همه افراد در زندگی برای رسیدن به موفقیت، به طور جدی و خستگی ناپذیری تلاش می کنند؛ اما اغلب به آنچه در رویاهای شان می پرورانند، نمی رسند. </a:t>
            </a:r>
            <a:r>
              <a:rPr lang="fa-IR" sz="2000" dirty="0" smtClean="0"/>
              <a:t>حال باید دید، برای اینکه زودتر از مسیر غلط خارج شوند و به اهدافشان جامعه عمل بپوشانند، علاوه بر تلاش فردی، باید چه کار کنند؟ </a:t>
            </a:r>
          </a:p>
          <a:p>
            <a:pPr algn="just" rtl="1"/>
            <a:r>
              <a:rPr lang="fa-IR" sz="2000" dirty="0" smtClean="0"/>
              <a:t>مشاوره گرفتن و مشورت کردن از افراد عاقل و صاحب خرد،  یکی از راههایی است که افراد را قدم به قدم به آرزوهایشان نزدیک می کند. چرا که حضرت علی(ع) در این باره می فرمایند: «با افراد عاقل و صاحب خرد مشورت كن تا از لغزش و پشیمانی ایمن گردی.”</a:t>
            </a:r>
            <a:endParaRPr lang="fa-IR" sz="2000" dirty="0"/>
          </a:p>
        </p:txBody>
      </p:sp>
    </p:spTree>
    <p:extLst>
      <p:ext uri="{BB962C8B-B14F-4D97-AF65-F5344CB8AC3E}">
        <p14:creationId xmlns:p14="http://schemas.microsoft.com/office/powerpoint/2010/main" val="3851977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1531" y="2026644"/>
            <a:ext cx="8538754" cy="2739211"/>
          </a:xfrm>
          <a:prstGeom prst="rect">
            <a:avLst/>
          </a:prstGeom>
        </p:spPr>
        <p:txBody>
          <a:bodyPr wrap="square">
            <a:spAutoFit/>
          </a:bodyPr>
          <a:lstStyle/>
          <a:p>
            <a:endParaRPr lang="fa-IR" sz="2400" b="1" dirty="0" smtClean="0">
              <a:solidFill>
                <a:srgbClr val="FF0000"/>
              </a:solidFill>
            </a:endParaRPr>
          </a:p>
          <a:p>
            <a:pPr algn="r"/>
            <a:r>
              <a:rPr lang="fa-IR" sz="2400" b="1" dirty="0" smtClean="0">
                <a:solidFill>
                  <a:srgbClr val="FF0000"/>
                </a:solidFill>
              </a:rPr>
              <a:t>تاریخچه مشورت و مشورتگری:</a:t>
            </a:r>
          </a:p>
          <a:p>
            <a:pPr algn="r"/>
            <a:endParaRPr lang="fa-IR" sz="2400" b="1" dirty="0" smtClean="0">
              <a:solidFill>
                <a:srgbClr val="FF0000"/>
              </a:solidFill>
            </a:endParaRPr>
          </a:p>
          <a:p>
            <a:pPr algn="just" rtl="1"/>
            <a:r>
              <a:rPr lang="fa-IR" sz="2000" dirty="0" smtClean="0"/>
              <a:t>در ترجمه های مختلف از اوستا، واژه همپرسی را به معنای مشاورت، گفتمان و پند و اندرز گرفته اند. این واژه در زبان پهلوی به صورت همپرسنین همپرسیکه به کار می رود. واژه همپرسی تشکیل شده از دو جزء </a:t>
            </a:r>
            <a:r>
              <a:rPr lang="en-US" sz="2000" dirty="0" smtClean="0"/>
              <a:t>ham </a:t>
            </a:r>
            <a:r>
              <a:rPr lang="fa-IR" sz="2000" dirty="0" smtClean="0"/>
              <a:t>و مصدر پرس </a:t>
            </a:r>
            <a:r>
              <a:rPr lang="en-US" sz="2000" dirty="0" smtClean="0"/>
              <a:t>paras </a:t>
            </a:r>
            <a:r>
              <a:rPr lang="fa-IR" sz="2000" dirty="0" smtClean="0"/>
              <a:t>که به زبان هخامنشی </a:t>
            </a:r>
            <a:r>
              <a:rPr lang="en-US" sz="2000" dirty="0" err="1" smtClean="0"/>
              <a:t>fras</a:t>
            </a:r>
            <a:r>
              <a:rPr lang="en-US" sz="2000" dirty="0" smtClean="0"/>
              <a:t> </a:t>
            </a:r>
            <a:r>
              <a:rPr lang="fa-IR" sz="2000" dirty="0" smtClean="0"/>
              <a:t>گفته می شود از فرس </a:t>
            </a:r>
            <a:r>
              <a:rPr lang="en-US" sz="2000" dirty="0" err="1" smtClean="0"/>
              <a:t>fras</a:t>
            </a:r>
            <a:r>
              <a:rPr lang="en-US" sz="2000" dirty="0" smtClean="0"/>
              <a:t> </a:t>
            </a:r>
            <a:r>
              <a:rPr lang="fa-IR" sz="2000" dirty="0" smtClean="0"/>
              <a:t>که به معنای گفت و شنود، اندرز پرسیدن و مشورت کردن به کار رفته است و البته از همین واژه در کتاب شایسته و ناشایسته، واژه آفرا به معنای مشورت ساخته شده است.</a:t>
            </a:r>
            <a:endParaRPr lang="fa-IR" sz="2000" dirty="0"/>
          </a:p>
        </p:txBody>
      </p:sp>
    </p:spTree>
    <p:extLst>
      <p:ext uri="{BB962C8B-B14F-4D97-AF65-F5344CB8AC3E}">
        <p14:creationId xmlns:p14="http://schemas.microsoft.com/office/powerpoint/2010/main" val="3593000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4778" y="2152081"/>
            <a:ext cx="8473440" cy="2369880"/>
          </a:xfrm>
          <a:prstGeom prst="rect">
            <a:avLst/>
          </a:prstGeom>
        </p:spPr>
        <p:txBody>
          <a:bodyPr wrap="square">
            <a:spAutoFit/>
          </a:bodyPr>
          <a:lstStyle/>
          <a:p>
            <a:pPr algn="just" rtl="1"/>
            <a:r>
              <a:rPr lang="fa-IR" sz="2400" b="1" dirty="0" smtClean="0">
                <a:solidFill>
                  <a:srgbClr val="FF0000"/>
                </a:solidFill>
              </a:rPr>
              <a:t>تفاوت مشورت و مشاوره:</a:t>
            </a:r>
          </a:p>
          <a:p>
            <a:pPr algn="just" rtl="1"/>
            <a:endParaRPr lang="fa-IR" sz="2400" b="1" dirty="0" smtClean="0">
              <a:solidFill>
                <a:srgbClr val="FF0000"/>
              </a:solidFill>
            </a:endParaRPr>
          </a:p>
          <a:p>
            <a:pPr algn="just" rtl="1"/>
            <a:r>
              <a:rPr lang="fa-IR" sz="2000" dirty="0" smtClean="0"/>
              <a:t>درمشورت به فرد اطلاعاتی داده می شود تا بتواند مشکلات خویش را با اطلاعات بدست آمده مرتفع نماید. به عنوان نمونه دانش آموزی قصد انتخاب رشته دارد، اما از رشته ای خاص اطلاعات ندارد، لذا با یک راهنمایی و مشورت ساده، او به اطلاعات دست می یابد. گاه فرد به جای راهنمایی نیاز به مشاوره دارد. در چنین شرایطی حضور فرد در جلسات درمان الزامی است و با جلسات درمان و رویارویی مستقیم این هدف تحقق می یابد.</a:t>
            </a:r>
            <a:endParaRPr lang="en-US" sz="2000" dirty="0"/>
          </a:p>
        </p:txBody>
      </p:sp>
    </p:spTree>
    <p:extLst>
      <p:ext uri="{BB962C8B-B14F-4D97-AF65-F5344CB8AC3E}">
        <p14:creationId xmlns:p14="http://schemas.microsoft.com/office/powerpoint/2010/main" val="2983846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0132" y="2156188"/>
            <a:ext cx="6048375" cy="2571750"/>
          </a:xfrm>
          <a:prstGeom prst="rect">
            <a:avLst/>
          </a:prstGeom>
        </p:spPr>
      </p:pic>
      <p:sp>
        <p:nvSpPr>
          <p:cNvPr id="5" name="TextBox 4"/>
          <p:cNvSpPr txBox="1"/>
          <p:nvPr/>
        </p:nvSpPr>
        <p:spPr>
          <a:xfrm>
            <a:off x="6766560" y="1332411"/>
            <a:ext cx="3238387" cy="461665"/>
          </a:xfrm>
          <a:prstGeom prst="rect">
            <a:avLst/>
          </a:prstGeom>
          <a:noFill/>
        </p:spPr>
        <p:txBody>
          <a:bodyPr wrap="none" rtlCol="0">
            <a:spAutoFit/>
          </a:bodyPr>
          <a:lstStyle/>
          <a:p>
            <a:r>
              <a:rPr lang="fa-IR" sz="2400" b="1" dirty="0" smtClean="0">
                <a:solidFill>
                  <a:srgbClr val="FF0000"/>
                </a:solidFill>
              </a:rPr>
              <a:t>تفاوت مشورت و روان درمانی</a:t>
            </a:r>
            <a:endParaRPr lang="en-US" sz="2400" b="1" dirty="0">
              <a:solidFill>
                <a:srgbClr val="FF0000"/>
              </a:solidFill>
            </a:endParaRPr>
          </a:p>
        </p:txBody>
      </p:sp>
    </p:spTree>
    <p:extLst>
      <p:ext uri="{BB962C8B-B14F-4D97-AF65-F5344CB8AC3E}">
        <p14:creationId xmlns:p14="http://schemas.microsoft.com/office/powerpoint/2010/main" val="1730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2148" y="1036048"/>
            <a:ext cx="10567851" cy="4801314"/>
          </a:xfrm>
          <a:prstGeom prst="rect">
            <a:avLst/>
          </a:prstGeom>
        </p:spPr>
        <p:txBody>
          <a:bodyPr wrap="square">
            <a:spAutoFit/>
          </a:bodyPr>
          <a:lstStyle/>
          <a:p>
            <a:pPr algn="just" rtl="1"/>
            <a:r>
              <a:rPr lang="fa-IR" dirty="0" smtClean="0"/>
              <a:t>1-هدف مشاوره، پیش گیری است ولی هدف روان درمانی، معالجه است.</a:t>
            </a:r>
          </a:p>
          <a:p>
            <a:pPr algn="just" rtl="1"/>
            <a:r>
              <a:rPr lang="fa-IR" dirty="0" smtClean="0"/>
              <a:t>2-مشاوره به موارد عادی، و روان درمانی به موارد غیرعادی، مرضی، درگیری ها و ناسازگاری های شخصیتی عمیق توجه دارد.</a:t>
            </a:r>
          </a:p>
          <a:p>
            <a:pPr algn="just" rtl="1"/>
            <a:r>
              <a:rPr lang="fa-IR" dirty="0" smtClean="0"/>
              <a:t>3-خدمات مشاوره بیشتر در مدارس و سازمان های تربیتی و اجتماعی انجام می شود؛ در حالی که معمولاً سروکار روان درمانی با امور روانی است و این کار در بیمارستان ها انجام می گیرد.</a:t>
            </a:r>
          </a:p>
          <a:p>
            <a:pPr algn="just" rtl="1"/>
            <a:r>
              <a:rPr lang="fa-IR" dirty="0" smtClean="0"/>
              <a:t>4-در مشاوره، تعداد جلسات و زمان صرف شده، کمتر از روان درمانی است.</a:t>
            </a:r>
          </a:p>
          <a:p>
            <a:pPr algn="just" rtl="1"/>
            <a:r>
              <a:rPr lang="fa-IR" dirty="0" smtClean="0"/>
              <a:t>5-در مشاوره، به اموری توجه می شود که در حوزهٔ آگاهی فرد قرار دارند؛  در حالی که در روان درمانی، به وجدان ناخودآگاه مراجع توجه می شود.</a:t>
            </a:r>
          </a:p>
          <a:p>
            <a:pPr algn="just" rtl="1"/>
            <a:r>
              <a:rPr lang="fa-IR" dirty="0" smtClean="0"/>
              <a:t>6-در مشاوره، به مراجع از جهات خودشناسی و رشد در زمینه های استقلال،  تصمیم گیری، خودیاری در رفع مشکلات، و نظایر آنها کمک می شود، حال آن که حوزهٔ  فعالیت روان درمانی، مسائل مربوط به تضاد درونی فرد است.</a:t>
            </a:r>
          </a:p>
          <a:p>
            <a:pPr algn="just" rtl="1"/>
            <a:r>
              <a:rPr lang="fa-IR" dirty="0" smtClean="0"/>
              <a:t>7-کمک های مربوط به خلاقیت، در حوزه کار مشاوران قرار می گیرد و درمان بیماری های روانی، کار روان درمان است.</a:t>
            </a:r>
          </a:p>
          <a:p>
            <a:pPr algn="just" rtl="1"/>
            <a:r>
              <a:rPr lang="fa-IR" dirty="0" smtClean="0"/>
              <a:t>8-روان درمانی به دگرگونی شخصیت فرد، توجه دارد، ولی مشاوره کوشش می کند تا فرد را قادر سازد که از منابع موجود بهره برداری کند.</a:t>
            </a:r>
          </a:p>
          <a:p>
            <a:pPr algn="just" rtl="1"/>
            <a:r>
              <a:rPr lang="fa-IR" dirty="0" smtClean="0"/>
              <a:t>9-در روان درمانی، در ارزیابی و تشخیص ،غالباً از مصاحبه بالینی استفاده می شود و حال آن که مشاور به احتمال کمتری تست و وسایل روان سنجی را به کار می برد.</a:t>
            </a:r>
          </a:p>
          <a:p>
            <a:pPr algn="just" rtl="1"/>
            <a:r>
              <a:rPr lang="fa-IR" dirty="0" smtClean="0"/>
              <a:t>10-مشاوره بیش از روان درمانی، به امر شناخت در مراجع می پردازد و بر خلاف روان درمانی، مسائل عاطفی حاد را کمتر بررسی می کند.</a:t>
            </a:r>
          </a:p>
          <a:p>
            <a:pPr algn="just" rtl="1"/>
            <a:r>
              <a:rPr lang="fa-IR" dirty="0" smtClean="0"/>
              <a:t>11-روان درمانی در پی دستیابی به هدف های بازسازی، و مشاوره در پی دست یافتن به هدف های بازپروری است.</a:t>
            </a:r>
            <a:endParaRPr lang="en-US" dirty="0"/>
          </a:p>
        </p:txBody>
      </p:sp>
    </p:spTree>
    <p:extLst>
      <p:ext uri="{BB962C8B-B14F-4D97-AF65-F5344CB8AC3E}">
        <p14:creationId xmlns:p14="http://schemas.microsoft.com/office/powerpoint/2010/main" val="262374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9187" y="1711233"/>
            <a:ext cx="3406205" cy="1933575"/>
          </a:xfrm>
          <a:prstGeom prst="rect">
            <a:avLst/>
          </a:prstGeom>
        </p:spPr>
      </p:pic>
      <p:sp>
        <p:nvSpPr>
          <p:cNvPr id="5" name="Rectangle 4"/>
          <p:cNvSpPr/>
          <p:nvPr/>
        </p:nvSpPr>
        <p:spPr>
          <a:xfrm>
            <a:off x="3322319" y="3009037"/>
            <a:ext cx="7937863" cy="2062103"/>
          </a:xfrm>
          <a:prstGeom prst="rect">
            <a:avLst/>
          </a:prstGeom>
        </p:spPr>
        <p:txBody>
          <a:bodyPr wrap="square">
            <a:spAutoFit/>
          </a:bodyPr>
          <a:lstStyle/>
          <a:p>
            <a:pPr algn="r" rtl="1"/>
            <a:r>
              <a:rPr lang="fa-IR" sz="2400" b="1" dirty="0" smtClean="0">
                <a:solidFill>
                  <a:srgbClr val="FF0000"/>
                </a:solidFill>
              </a:rPr>
              <a:t>تفاوت بین مشورت و همکاری:</a:t>
            </a:r>
          </a:p>
          <a:p>
            <a:pPr algn="r" rtl="1"/>
            <a:endParaRPr lang="fa-IR" sz="2400" b="1" dirty="0" smtClean="0">
              <a:solidFill>
                <a:srgbClr val="FF0000"/>
              </a:solidFill>
            </a:endParaRPr>
          </a:p>
          <a:p>
            <a:pPr algn="r" rtl="1"/>
            <a:r>
              <a:rPr lang="fa-IR" sz="2000" dirty="0" smtClean="0"/>
              <a:t>معمولا از واژه مشارکت (</a:t>
            </a:r>
            <a:r>
              <a:rPr lang="en-US" sz="2000" dirty="0" smtClean="0"/>
              <a:t>collaboration)، </a:t>
            </a:r>
            <a:r>
              <a:rPr lang="fa-IR" sz="2000" dirty="0" smtClean="0"/>
              <a:t>هماهنگی (</a:t>
            </a:r>
            <a:r>
              <a:rPr lang="en-US" sz="2000" dirty="0" smtClean="0"/>
              <a:t>coordination) </a:t>
            </a:r>
            <a:r>
              <a:rPr lang="fa-IR" sz="2000" dirty="0" smtClean="0"/>
              <a:t>و همکاری (</a:t>
            </a:r>
            <a:r>
              <a:rPr lang="en-US" sz="2000" dirty="0" smtClean="0"/>
              <a:t>cooperation) </a:t>
            </a:r>
            <a:r>
              <a:rPr lang="fa-IR" sz="2000" dirty="0" smtClean="0"/>
              <a:t>برای توصیف کار گروهی استفاده می شود. اما معنای آنها یکسان نیست و ما با استفاده این کلمات به جای یکدیگر، معنای آنها را کم کرده و پتانسیل آنها را برای ایجاد فضای کاری قدرتمند کاهش را می دهیم.</a:t>
            </a:r>
            <a:endParaRPr lang="fa-IR" sz="2000" dirty="0"/>
          </a:p>
        </p:txBody>
      </p:sp>
    </p:spTree>
    <p:extLst>
      <p:ext uri="{BB962C8B-B14F-4D97-AF65-F5344CB8AC3E}">
        <p14:creationId xmlns:p14="http://schemas.microsoft.com/office/powerpoint/2010/main" val="565142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32366" y="1841863"/>
            <a:ext cx="5279383" cy="2646878"/>
          </a:xfrm>
          <a:prstGeom prst="rect">
            <a:avLst/>
          </a:prstGeom>
          <a:noFill/>
        </p:spPr>
        <p:txBody>
          <a:bodyPr wrap="square" rtlCol="0">
            <a:spAutoFit/>
          </a:bodyPr>
          <a:lstStyle/>
          <a:p>
            <a:r>
              <a:rPr lang="fa-IR" sz="16600" b="1" dirty="0" smtClean="0"/>
              <a:t>پایان</a:t>
            </a:r>
            <a:endParaRPr lang="en-US" sz="16600" b="1" dirty="0"/>
          </a:p>
        </p:txBody>
      </p:sp>
    </p:spTree>
    <p:extLst>
      <p:ext uri="{BB962C8B-B14F-4D97-AF65-F5344CB8AC3E}">
        <p14:creationId xmlns:p14="http://schemas.microsoft.com/office/powerpoint/2010/main" val="124032475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Vapor Trail</Template>
  <TotalTime>241</TotalTime>
  <Words>775</Words>
  <Application>Microsoft Office PowerPoint</Application>
  <PresentationFormat>Widescreen</PresentationFormat>
  <Paragraphs>32</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Century Gothic</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8</cp:revision>
  <dcterms:created xsi:type="dcterms:W3CDTF">2020-04-10T09:04:09Z</dcterms:created>
  <dcterms:modified xsi:type="dcterms:W3CDTF">2020-04-11T20:22:51Z</dcterms:modified>
</cp:coreProperties>
</file>