
<file path=[Content_Types].xml><?xml version="1.0" encoding="utf-8"?>
<Types xmlns="http://schemas.openxmlformats.org/package/2006/content-types">
  <Default Extension="aac" ContentType="audio/aac"/>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2" r:id="rId3"/>
    <p:sldId id="256" r:id="rId4"/>
    <p:sldId id="257" r:id="rId5"/>
    <p:sldId id="258"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aac"/><Relationship Id="rId1" Type="http://schemas.microsoft.com/office/2007/relationships/media" Target="../media/media1.aac"/><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625" y="609600"/>
            <a:ext cx="4048218" cy="580008"/>
          </a:xfrm>
        </p:spPr>
        <p:txBody>
          <a:bodyPr>
            <a:normAutofit fontScale="90000"/>
          </a:bodyPr>
          <a:lstStyle/>
          <a:p>
            <a:pPr algn="r" rtl="1"/>
            <a:r>
              <a:rPr lang="fa-IR" sz="1800" b="1" dirty="0" smtClean="0">
                <a:cs typeface="B Lotus" panose="00000400000000000000" pitchFamily="2" charset="-78"/>
              </a:rPr>
              <a:t>              </a:t>
            </a:r>
            <a:r>
              <a:rPr lang="fa-IR" sz="2200" b="1" dirty="0" smtClean="0">
                <a:cs typeface="B Lotus" panose="00000400000000000000" pitchFamily="2" charset="-78"/>
              </a:rPr>
              <a:t>بسم‌الله الرحمن الرحیم </a:t>
            </a:r>
            <a:r>
              <a:rPr lang="fa-IR" sz="1800" b="1" dirty="0" smtClean="0">
                <a:cs typeface="B Lotus" panose="00000400000000000000" pitchFamily="2" charset="-78"/>
              </a:rPr>
              <a:t/>
            </a:r>
            <a:br>
              <a:rPr lang="fa-IR" sz="1800" b="1" dirty="0" smtClean="0">
                <a:cs typeface="B Lotus" panose="00000400000000000000" pitchFamily="2" charset="-78"/>
              </a:rPr>
            </a:br>
            <a:r>
              <a:rPr lang="fa-IR" sz="1800" b="1" dirty="0" smtClean="0">
                <a:cs typeface="B Lotus" panose="00000400000000000000" pitchFamily="2" charset="-78"/>
              </a:rPr>
              <a:t>                     </a:t>
            </a:r>
            <a:r>
              <a:rPr lang="fa-IR" sz="2000" b="1" dirty="0" smtClean="0">
                <a:cs typeface="B Lotus" panose="00000400000000000000" pitchFamily="2" charset="-78"/>
              </a:rPr>
              <a:t>نظم 2 – شماره 1</a:t>
            </a:r>
            <a:endParaRPr lang="en-US" sz="2000" b="1" dirty="0">
              <a:cs typeface="B Lotus" panose="00000400000000000000" pitchFamily="2" charset="-78"/>
            </a:endParaRPr>
          </a:p>
        </p:txBody>
      </p:sp>
      <p:sp>
        <p:nvSpPr>
          <p:cNvPr id="3" name="Text Placeholder 2"/>
          <p:cNvSpPr>
            <a:spLocks noGrp="1"/>
          </p:cNvSpPr>
          <p:nvPr>
            <p:ph type="body" idx="1"/>
          </p:nvPr>
        </p:nvSpPr>
        <p:spPr/>
        <p:txBody>
          <a:bodyPr/>
          <a:lstStyle/>
          <a:p>
            <a:pPr algn="just" rtl="1"/>
            <a:r>
              <a:rPr lang="fa-IR" dirty="0" smtClean="0">
                <a:cs typeface="2  Nazanin" panose="00000400000000000000" pitchFamily="2" charset="-78"/>
              </a:rPr>
              <a:t>دانشجو معلمان عزیز:</a:t>
            </a:r>
            <a:endParaRPr lang="en-US" dirty="0">
              <a:cs typeface="2  Nazanin" panose="00000400000000000000" pitchFamily="2" charset="-78"/>
            </a:endParaRPr>
          </a:p>
        </p:txBody>
      </p:sp>
      <p:sp>
        <p:nvSpPr>
          <p:cNvPr id="4" name="Content Placeholder 3"/>
          <p:cNvSpPr>
            <a:spLocks noGrp="1"/>
          </p:cNvSpPr>
          <p:nvPr>
            <p:ph sz="half" idx="2"/>
          </p:nvPr>
        </p:nvSpPr>
        <p:spPr/>
        <p:txBody>
          <a:bodyPr>
            <a:normAutofit/>
          </a:bodyPr>
          <a:lstStyle/>
          <a:p>
            <a:pPr algn="just" rtl="1"/>
            <a:r>
              <a:rPr lang="fa-IR" sz="1600" dirty="0" smtClean="0">
                <a:solidFill>
                  <a:schemeClr val="accent4">
                    <a:lumMod val="50000"/>
                  </a:schemeClr>
                </a:solidFill>
                <a:cs typeface="B Lotus" panose="00000400000000000000" pitchFamily="2" charset="-78"/>
              </a:rPr>
              <a:t>الف- امتحان پایان ترم از محتوای پاورپوینت های این واحد درسی خواهدبود.</a:t>
            </a:r>
          </a:p>
          <a:p>
            <a:pPr algn="just" rtl="1"/>
            <a:r>
              <a:rPr lang="fa-IR" sz="1600" dirty="0" smtClean="0">
                <a:solidFill>
                  <a:schemeClr val="accent4">
                    <a:lumMod val="50000"/>
                  </a:schemeClr>
                </a:solidFill>
                <a:cs typeface="B Lotus" panose="00000400000000000000" pitchFamily="2" charset="-78"/>
              </a:rPr>
              <a:t>ب- در هر قصیده ابتدا به فایل صوتی که خوانش متن را دربر دارد گوش فرادهید.</a:t>
            </a:r>
          </a:p>
          <a:p>
            <a:pPr algn="just" rtl="1"/>
            <a:r>
              <a:rPr lang="fa-IR" sz="1600" dirty="0" smtClean="0">
                <a:solidFill>
                  <a:schemeClr val="accent4">
                    <a:lumMod val="50000"/>
                  </a:schemeClr>
                </a:solidFill>
                <a:cs typeface="B Lotus" panose="00000400000000000000" pitchFamily="2" charset="-78"/>
              </a:rPr>
              <a:t>پ- ابیاتی که در بخش توضیحات کتاب معنی نشده اند در صفحات آتی معنی شده اند.</a:t>
            </a:r>
          </a:p>
          <a:p>
            <a:pPr algn="just" rtl="1"/>
            <a:r>
              <a:rPr lang="fa-IR" sz="1600" dirty="0" smtClean="0">
                <a:solidFill>
                  <a:schemeClr val="accent4">
                    <a:lumMod val="50000"/>
                  </a:schemeClr>
                </a:solidFill>
                <a:cs typeface="B Lotus" panose="00000400000000000000" pitchFamily="2" charset="-78"/>
              </a:rPr>
              <a:t>ت- اشکالات احتمالی را از استاد سوال کنید تا موردی مبهم باقی نماند.  </a:t>
            </a:r>
            <a:endParaRPr lang="en-US" sz="1600" dirty="0">
              <a:solidFill>
                <a:schemeClr val="accent4">
                  <a:lumMod val="50000"/>
                </a:schemeClr>
              </a:solidFill>
              <a:cs typeface="B Lotus" panose="00000400000000000000" pitchFamily="2" charset="-78"/>
            </a:endParaRPr>
          </a:p>
        </p:txBody>
      </p:sp>
      <p:sp>
        <p:nvSpPr>
          <p:cNvPr id="5" name="Text Placeholder 4"/>
          <p:cNvSpPr>
            <a:spLocks noGrp="1"/>
          </p:cNvSpPr>
          <p:nvPr>
            <p:ph type="body" sz="quarter" idx="3"/>
          </p:nvPr>
        </p:nvSpPr>
        <p:spPr/>
        <p:txBody>
          <a:bodyPr/>
          <a:lstStyle/>
          <a:p>
            <a:pPr algn="just" rtl="1"/>
            <a:r>
              <a:rPr lang="fa-IR" dirty="0" smtClean="0">
                <a:solidFill>
                  <a:schemeClr val="accent1">
                    <a:lumMod val="50000"/>
                  </a:schemeClr>
                </a:solidFill>
                <a:cs typeface="2  Nazanin" panose="00000400000000000000" pitchFamily="2" charset="-78"/>
              </a:rPr>
              <a:t>اهداف واحد درسی نظم 2: </a:t>
            </a:r>
            <a:endParaRPr lang="en-US" dirty="0">
              <a:solidFill>
                <a:schemeClr val="accent1">
                  <a:lumMod val="50000"/>
                </a:schemeClr>
              </a:solidFill>
              <a:cs typeface="2  Nazanin" panose="00000400000000000000" pitchFamily="2" charset="-78"/>
            </a:endParaRPr>
          </a:p>
        </p:txBody>
      </p:sp>
      <p:sp>
        <p:nvSpPr>
          <p:cNvPr id="6" name="Content Placeholder 5"/>
          <p:cNvSpPr>
            <a:spLocks noGrp="1"/>
          </p:cNvSpPr>
          <p:nvPr>
            <p:ph sz="quarter" idx="4"/>
          </p:nvPr>
        </p:nvSpPr>
        <p:spPr/>
        <p:txBody>
          <a:bodyPr>
            <a:normAutofit/>
          </a:bodyPr>
          <a:lstStyle/>
          <a:p>
            <a:pPr marL="0" indent="0" algn="just" rtl="1">
              <a:buNone/>
            </a:pPr>
            <a:r>
              <a:rPr lang="fa-IR" sz="1400" b="1" dirty="0" smtClean="0">
                <a:solidFill>
                  <a:srgbClr val="002060"/>
                </a:solidFill>
                <a:cs typeface="B Lotus" panose="00000400000000000000" pitchFamily="2" charset="-78"/>
              </a:rPr>
              <a:t>1- آشنایی با دو تن از شاعران فارسی زبان ایران(ناصر خسرو و مسعود سعد سلمان)</a:t>
            </a:r>
          </a:p>
          <a:p>
            <a:pPr marL="0" indent="0" algn="just" rtl="1">
              <a:buNone/>
            </a:pPr>
            <a:r>
              <a:rPr lang="fa-IR" sz="1400" b="1" dirty="0" smtClean="0">
                <a:solidFill>
                  <a:srgbClr val="002060"/>
                </a:solidFill>
                <a:cs typeface="B Lotus" panose="00000400000000000000" pitchFamily="2" charset="-78"/>
              </a:rPr>
              <a:t> 2- ویژگی های شخصیتی و ادبی دو شاعر مذکور و عصر آنها</a:t>
            </a:r>
          </a:p>
          <a:p>
            <a:pPr marL="0" indent="0" algn="just" rtl="1">
              <a:buNone/>
            </a:pPr>
            <a:r>
              <a:rPr lang="fa-IR" sz="1400" b="1" dirty="0" smtClean="0">
                <a:solidFill>
                  <a:srgbClr val="002060"/>
                </a:solidFill>
                <a:cs typeface="B Lotus" panose="00000400000000000000" pitchFamily="2" charset="-78"/>
              </a:rPr>
              <a:t>3- ویژگی های سبکی ( زبانی، ادبی و فکری) ناصر خسرو و مسعود سعد </a:t>
            </a:r>
          </a:p>
          <a:p>
            <a:pPr marL="0" indent="0" algn="just" rtl="1">
              <a:buNone/>
            </a:pPr>
            <a:r>
              <a:rPr lang="fa-IR" sz="1400" b="1" dirty="0" smtClean="0">
                <a:solidFill>
                  <a:srgbClr val="002060"/>
                </a:solidFill>
                <a:cs typeface="B Lotus" panose="00000400000000000000" pitchFamily="2" charset="-78"/>
              </a:rPr>
              <a:t>4- آشنایی بیشتر با قالب شعری قصیده</a:t>
            </a:r>
          </a:p>
          <a:p>
            <a:pPr marL="0" indent="0" algn="just" rtl="1">
              <a:buNone/>
            </a:pPr>
            <a:r>
              <a:rPr lang="fa-IR" sz="1400" b="1" dirty="0" smtClean="0">
                <a:solidFill>
                  <a:srgbClr val="002060"/>
                </a:solidFill>
                <a:cs typeface="B Lotus" panose="00000400000000000000" pitchFamily="2" charset="-78"/>
              </a:rPr>
              <a:t>5- آشنایی با خصوصیات سبک خراسانی</a:t>
            </a:r>
          </a:p>
          <a:p>
            <a:pPr marL="0" indent="0" algn="just" rtl="1">
              <a:buNone/>
            </a:pPr>
            <a:r>
              <a:rPr lang="fa-IR" sz="1400" b="1" dirty="0" smtClean="0">
                <a:solidFill>
                  <a:srgbClr val="002060"/>
                </a:solidFill>
                <a:cs typeface="B Lotus" panose="00000400000000000000" pitchFamily="2" charset="-78"/>
              </a:rPr>
              <a:t>6 – آشنایی با آرایه های موجود در اشعار</a:t>
            </a:r>
            <a:endParaRPr lang="en-US" sz="1400" b="1" dirty="0">
              <a:solidFill>
                <a:srgbClr val="002060"/>
              </a:solidFill>
              <a:cs typeface="B Lotus" panose="00000400000000000000" pitchFamily="2" charset="-78"/>
            </a:endParaRPr>
          </a:p>
        </p:txBody>
      </p:sp>
    </p:spTree>
    <p:extLst>
      <p:ext uri="{BB962C8B-B14F-4D97-AF65-F5344CB8AC3E}">
        <p14:creationId xmlns:p14="http://schemas.microsoft.com/office/powerpoint/2010/main" val="49521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400" dirty="0" smtClean="0">
                <a:solidFill>
                  <a:srgbClr val="C00000"/>
                </a:solidFill>
              </a:rPr>
              <a:t>                      آشنایی با زندگی و آثار ناصر خسرو</a:t>
            </a:r>
            <a:endParaRPr lang="en-US" sz="2400" dirty="0">
              <a:solidFill>
                <a:srgbClr val="C00000"/>
              </a:solidFill>
            </a:endParaRPr>
          </a:p>
        </p:txBody>
      </p:sp>
      <p:sp>
        <p:nvSpPr>
          <p:cNvPr id="3" name="Content Placeholder 2"/>
          <p:cNvSpPr>
            <a:spLocks noGrp="1"/>
          </p:cNvSpPr>
          <p:nvPr>
            <p:ph sz="half" idx="1"/>
          </p:nvPr>
        </p:nvSpPr>
        <p:spPr/>
        <p:txBody>
          <a:bodyPr>
            <a:normAutofit fontScale="62500" lnSpcReduction="20000"/>
          </a:bodyPr>
          <a:lstStyle/>
          <a:p>
            <a:pPr algn="just" rtl="1"/>
            <a:r>
              <a:rPr lang="fa-IR" sz="2600" b="1" dirty="0" smtClean="0">
                <a:solidFill>
                  <a:srgbClr val="FF0000"/>
                </a:solidFill>
                <a:cs typeface="B Lotus" panose="00000400000000000000" pitchFamily="2" charset="-78"/>
              </a:rPr>
              <a:t>آثار ناصر خسرو:</a:t>
            </a:r>
          </a:p>
          <a:p>
            <a:pPr algn="just" rtl="1"/>
            <a:r>
              <a:rPr lang="fa-IR" sz="1900" b="1" dirty="0" smtClean="0">
                <a:cs typeface="B Lotus" panose="00000400000000000000" pitchFamily="2" charset="-78"/>
              </a:rPr>
              <a:t>دیوان </a:t>
            </a:r>
            <a:r>
              <a:rPr lang="fa-IR" sz="1900" b="1" dirty="0">
                <a:cs typeface="B Lotus" panose="00000400000000000000" pitchFamily="2" charset="-78"/>
              </a:rPr>
              <a:t>اشعار </a:t>
            </a:r>
            <a:r>
              <a:rPr lang="fa-IR" sz="1900" b="1" dirty="0" smtClean="0">
                <a:cs typeface="B Lotus" panose="00000400000000000000" pitchFamily="2" charset="-78"/>
              </a:rPr>
              <a:t>فارسی</a:t>
            </a:r>
            <a:endParaRPr lang="fa-IR" sz="1900" b="1" dirty="0">
              <a:cs typeface="B Lotus" panose="00000400000000000000" pitchFamily="2" charset="-78"/>
            </a:endParaRPr>
          </a:p>
          <a:p>
            <a:pPr algn="just" rtl="1"/>
            <a:r>
              <a:rPr lang="fa-IR" sz="1900" b="1" dirty="0" smtClean="0">
                <a:cs typeface="B Lotus" panose="00000400000000000000" pitchFamily="2" charset="-78"/>
              </a:rPr>
              <a:t>جامع </a:t>
            </a:r>
            <a:r>
              <a:rPr lang="fa-IR" sz="1900" b="1" dirty="0">
                <a:cs typeface="B Lotus" panose="00000400000000000000" pitchFamily="2" charset="-78"/>
              </a:rPr>
              <a:t>الحكمتین؛ رساله‌ای است به نثر دری (فارسی) در بیان عقاید </a:t>
            </a:r>
            <a:r>
              <a:rPr lang="fa-IR" sz="1900" b="1" dirty="0" smtClean="0">
                <a:cs typeface="B Lotus" panose="00000400000000000000" pitchFamily="2" charset="-78"/>
              </a:rPr>
              <a:t>اسماعیلیان</a:t>
            </a:r>
            <a:endParaRPr lang="fa-IR" sz="1900" b="1" dirty="0">
              <a:cs typeface="B Lotus" panose="00000400000000000000" pitchFamily="2" charset="-78"/>
            </a:endParaRPr>
          </a:p>
          <a:p>
            <a:pPr algn="just" rtl="1"/>
            <a:r>
              <a:rPr lang="fa-IR" sz="1900" b="1" dirty="0">
                <a:cs typeface="B Lotus" panose="00000400000000000000" pitchFamily="2" charset="-78"/>
              </a:rPr>
              <a:t>خوان الأخوان؛ کتابی است به نثر در اخلاف و حکمت و </a:t>
            </a:r>
            <a:r>
              <a:rPr lang="fa-IR" sz="1900" b="1" dirty="0" smtClean="0">
                <a:cs typeface="B Lotus" panose="00000400000000000000" pitchFamily="2" charset="-78"/>
              </a:rPr>
              <a:t>موعظه</a:t>
            </a:r>
            <a:endParaRPr lang="fa-IR" sz="1900" b="1" dirty="0">
              <a:cs typeface="B Lotus" panose="00000400000000000000" pitchFamily="2" charset="-78"/>
            </a:endParaRPr>
          </a:p>
          <a:p>
            <a:pPr algn="just" rtl="1"/>
            <a:r>
              <a:rPr lang="fa-IR" sz="1900" b="1" dirty="0">
                <a:cs typeface="B Lotus" panose="00000400000000000000" pitchFamily="2" charset="-78"/>
              </a:rPr>
              <a:t>زاد المسافرين؛ کتابی است در بیان حکمت الهی به نثر </a:t>
            </a:r>
            <a:r>
              <a:rPr lang="fa-IR" sz="1900" b="1" dirty="0" smtClean="0">
                <a:cs typeface="B Lotus" panose="00000400000000000000" pitchFamily="2" charset="-78"/>
              </a:rPr>
              <a:t>روان</a:t>
            </a:r>
            <a:endParaRPr lang="fa-IR" sz="1900" b="1" dirty="0">
              <a:cs typeface="B Lotus" panose="00000400000000000000" pitchFamily="2" charset="-78"/>
            </a:endParaRPr>
          </a:p>
          <a:p>
            <a:pPr algn="just" rtl="1"/>
            <a:r>
              <a:rPr lang="fa-IR" sz="1900" b="1" dirty="0">
                <a:cs typeface="B Lotus" panose="00000400000000000000" pitchFamily="2" charset="-78"/>
              </a:rPr>
              <a:t>گشایش و رهایش؛ رساله‌ای است به نثر روان فارسی، شامل سی پرسش و پاسخ </a:t>
            </a:r>
            <a:r>
              <a:rPr lang="fa-IR" sz="1900" b="1" dirty="0" smtClean="0">
                <a:cs typeface="B Lotus" panose="00000400000000000000" pitchFamily="2" charset="-78"/>
              </a:rPr>
              <a:t>آن‌ها</a:t>
            </a:r>
            <a:endParaRPr lang="fa-IR" sz="1900" b="1" dirty="0">
              <a:cs typeface="B Lotus" panose="00000400000000000000" pitchFamily="2" charset="-78"/>
            </a:endParaRPr>
          </a:p>
          <a:p>
            <a:pPr algn="just" rtl="1"/>
            <a:r>
              <a:rPr lang="fa-IR" sz="1900" b="1" dirty="0">
                <a:cs typeface="B Lotus" panose="00000400000000000000" pitchFamily="2" charset="-78"/>
              </a:rPr>
              <a:t>وجه دین؛ رساله‌ای است به نثر در مسائل کلامی و باطن و عبادات و احکام </a:t>
            </a:r>
            <a:r>
              <a:rPr lang="fa-IR" sz="1900" b="1" dirty="0" smtClean="0">
                <a:cs typeface="B Lotus" panose="00000400000000000000" pitchFamily="2" charset="-78"/>
              </a:rPr>
              <a:t>شریعت</a:t>
            </a:r>
            <a:endParaRPr lang="fa-IR" sz="1900" b="1" dirty="0">
              <a:cs typeface="B Lotus" panose="00000400000000000000" pitchFamily="2" charset="-78"/>
            </a:endParaRPr>
          </a:p>
          <a:p>
            <a:pPr algn="just" rtl="1"/>
            <a:r>
              <a:rPr lang="fa-IR" sz="1900" b="1" dirty="0" smtClean="0">
                <a:cs typeface="B Lotus" panose="00000400000000000000" pitchFamily="2" charset="-78"/>
              </a:rPr>
              <a:t>سفرنامه( که حاصل سفرهفت ساله او به مکه و دیگر ممالک اسلامی است.)</a:t>
            </a:r>
          </a:p>
          <a:p>
            <a:pPr algn="just" rtl="1"/>
            <a:r>
              <a:rPr lang="fa-IR" sz="1900" b="1" dirty="0" smtClean="0">
                <a:cs typeface="B Lotus" panose="00000400000000000000" pitchFamily="2" charset="-78"/>
              </a:rPr>
              <a:t>  سعادت‌نامه و روشنایی‌نامه</a:t>
            </a:r>
          </a:p>
          <a:p>
            <a:pPr algn="just" rtl="1"/>
            <a:r>
              <a:rPr lang="fa-IR" sz="2600" b="1" dirty="0" smtClean="0">
                <a:solidFill>
                  <a:srgbClr val="FF0000"/>
                </a:solidFill>
                <a:cs typeface="B Lotus" panose="00000400000000000000" pitchFamily="2" charset="-78"/>
              </a:rPr>
              <a:t>ویژگی </a:t>
            </a:r>
            <a:r>
              <a:rPr lang="fa-IR" sz="2600" b="1" dirty="0" smtClean="0">
                <a:solidFill>
                  <a:srgbClr val="FF0000"/>
                </a:solidFill>
                <a:cs typeface="B Lotus" panose="00000400000000000000" pitchFamily="2" charset="-78"/>
              </a:rPr>
              <a:t>شعری ناصر خسرو:</a:t>
            </a:r>
          </a:p>
          <a:p>
            <a:pPr algn="just" rtl="1"/>
            <a:r>
              <a:rPr lang="fa-IR" sz="1900" b="1" dirty="0" smtClean="0">
                <a:solidFill>
                  <a:schemeClr val="tx1"/>
                </a:solidFill>
                <a:cs typeface="B Lotus" panose="00000400000000000000" pitchFamily="2" charset="-78"/>
              </a:rPr>
              <a:t>در </a:t>
            </a:r>
            <a:r>
              <a:rPr lang="fa-IR" sz="1900" b="1" dirty="0">
                <a:solidFill>
                  <a:schemeClr val="tx1"/>
                </a:solidFill>
                <a:cs typeface="B Lotus" panose="00000400000000000000" pitchFamily="2" charset="-78"/>
              </a:rPr>
              <a:t>آثار او ارادت به پیامبر و اهل بیت نمود فراوان دارد. در دیوان این شاعر بیش از ۶۰ مضمون و اندرز که ترجمه و یا برگرفته از سخنان امیرالمؤمنین است، یافت می‌شود.</a:t>
            </a:r>
            <a:endParaRPr lang="en-US" sz="1900" b="1" dirty="0">
              <a:solidFill>
                <a:schemeClr val="tx1"/>
              </a:solidFill>
              <a:cs typeface="B Lotus" panose="00000400000000000000" pitchFamily="2" charset="-78"/>
            </a:endParaRPr>
          </a:p>
          <a:p>
            <a:pPr algn="just" rtl="1"/>
            <a:endParaRPr lang="fa-IR" sz="1600" b="1" dirty="0" smtClean="0">
              <a:cs typeface="B Lotus" panose="00000400000000000000" pitchFamily="2" charset="-78"/>
            </a:endParaRPr>
          </a:p>
          <a:p>
            <a:endParaRPr lang="en-US" dirty="0"/>
          </a:p>
        </p:txBody>
      </p:sp>
      <p:sp>
        <p:nvSpPr>
          <p:cNvPr id="4" name="Content Placeholder 3"/>
          <p:cNvSpPr>
            <a:spLocks noGrp="1"/>
          </p:cNvSpPr>
          <p:nvPr>
            <p:ph sz="half" idx="2"/>
          </p:nvPr>
        </p:nvSpPr>
        <p:spPr/>
        <p:txBody>
          <a:bodyPr>
            <a:normAutofit fontScale="62500" lnSpcReduction="20000"/>
          </a:bodyPr>
          <a:lstStyle/>
          <a:p>
            <a:pPr algn="just" rtl="1"/>
            <a:r>
              <a:rPr lang="fa-IR" sz="2600" b="1" dirty="0" smtClean="0">
                <a:solidFill>
                  <a:srgbClr val="FF0000"/>
                </a:solidFill>
              </a:rPr>
              <a:t>آشنایی با زندگی ناصر خسرو:</a:t>
            </a:r>
          </a:p>
          <a:p>
            <a:pPr algn="just" rtl="1">
              <a:lnSpc>
                <a:spcPct val="170000"/>
              </a:lnSpc>
            </a:pPr>
            <a:r>
              <a:rPr lang="fa-IR" sz="2300" dirty="0">
                <a:solidFill>
                  <a:schemeClr val="accent2">
                    <a:lumMod val="50000"/>
                  </a:schemeClr>
                </a:solidFill>
                <a:cs typeface="B Lotus" panose="00000400000000000000" pitchFamily="2" charset="-78"/>
              </a:rPr>
              <a:t>ناصر خسرو قبادیانی (۳۹۴-۴۸۱ق) متکلم، شاعر، نویسنده و جهانگرد بزرگ قرن پنجم که مذهب اسماعیلی داشت. وی از جوانی به تحصیل علوم پرداخت و به دربار غزنویان و سپس به دربار سلجوقیان راه یافت. در سال ۴۳۷ق به جهت خوابی که دید، کارهای دولتی را رها کرد و به سفر حج رفت. در این سفر به مصر رفت. چندسالی در این کشور ماند و با پیوستن به </a:t>
            </a:r>
            <a:r>
              <a:rPr lang="fa-IR" sz="2300" dirty="0" smtClean="0">
                <a:solidFill>
                  <a:schemeClr val="accent2">
                    <a:lumMod val="50000"/>
                  </a:schemeClr>
                </a:solidFill>
                <a:cs typeface="B Lotus" panose="00000400000000000000" pitchFamily="2" charset="-78"/>
              </a:rPr>
              <a:t>فرقۀ </a:t>
            </a:r>
            <a:r>
              <a:rPr lang="fa-IR" sz="2300" dirty="0">
                <a:solidFill>
                  <a:schemeClr val="accent2">
                    <a:lumMod val="50000"/>
                  </a:schemeClr>
                </a:solidFill>
                <a:cs typeface="B Lotus" panose="00000400000000000000" pitchFamily="2" charset="-78"/>
              </a:rPr>
              <a:t>اسماعیلیه به تبلیغ عقاید آنان پرداخت. حاکمان سلجوقی در صدد کشتن وی برآمدند، پس به ناچار به بدخشان فرار کرد. سرانجام در سال ۴۸۱ق در روستای یمگان در ولایت بدخشان افغانستان وفات یافت</a:t>
            </a:r>
            <a:r>
              <a:rPr lang="fa-IR" sz="2300" dirty="0" smtClean="0">
                <a:solidFill>
                  <a:schemeClr val="accent2">
                    <a:lumMod val="50000"/>
                  </a:schemeClr>
                </a:solidFill>
                <a:cs typeface="B Lotus" panose="00000400000000000000" pitchFamily="2" charset="-78"/>
              </a:rPr>
              <a:t>.</a:t>
            </a:r>
            <a:endParaRPr lang="fa-IR" sz="2300" dirty="0">
              <a:solidFill>
                <a:schemeClr val="accent2">
                  <a:lumMod val="50000"/>
                </a:schemeClr>
              </a:solidFill>
              <a:cs typeface="B Lotus" panose="00000400000000000000" pitchFamily="2" charset="-78"/>
            </a:endParaRPr>
          </a:p>
        </p:txBody>
      </p:sp>
    </p:spTree>
    <p:extLst>
      <p:ext uri="{BB962C8B-B14F-4D97-AF65-F5344CB8AC3E}">
        <p14:creationId xmlns:p14="http://schemas.microsoft.com/office/powerpoint/2010/main" val="145869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380" y="230819"/>
            <a:ext cx="5681708" cy="2663301"/>
          </a:xfrm>
          <a:solidFill>
            <a:schemeClr val="accent6">
              <a:lumMod val="60000"/>
              <a:lumOff val="40000"/>
            </a:schemeClr>
          </a:solidFill>
        </p:spPr>
        <p:txBody>
          <a:bodyPr/>
          <a:lstStyle/>
          <a:p>
            <a:pPr rtl="1"/>
            <a:r>
              <a:rPr lang="fa-IR" sz="2000" dirty="0" smtClean="0">
                <a:solidFill>
                  <a:schemeClr val="tx1"/>
                </a:solidFill>
                <a:cs typeface="B Lotus" panose="00000400000000000000" pitchFamily="2" charset="-78"/>
              </a:rPr>
              <a:t>- لطفا به فایل صوتی گوش دهید</a:t>
            </a:r>
            <a:br>
              <a:rPr lang="fa-IR" sz="2000" dirty="0" smtClean="0">
                <a:solidFill>
                  <a:schemeClr val="tx1"/>
                </a:solidFill>
                <a:cs typeface="B Lotus" panose="00000400000000000000" pitchFamily="2" charset="-78"/>
              </a:rPr>
            </a:br>
            <a:r>
              <a:rPr lang="fa-IR" sz="2000" dirty="0" smtClean="0">
                <a:solidFill>
                  <a:schemeClr val="tx1"/>
                </a:solidFill>
                <a:cs typeface="B Lotus" panose="00000400000000000000" pitchFamily="2" charset="-78"/>
              </a:rPr>
              <a:t>- در تمام ابیات به آرایه ها به ویژه آرایه تشخیص توجه کنید</a:t>
            </a:r>
            <a:br>
              <a:rPr lang="fa-IR" sz="2000" dirty="0" smtClean="0">
                <a:solidFill>
                  <a:schemeClr val="tx1"/>
                </a:solidFill>
                <a:cs typeface="B Lotus" panose="00000400000000000000" pitchFamily="2" charset="-78"/>
              </a:rPr>
            </a:br>
            <a:r>
              <a:rPr lang="fa-IR" sz="2000" dirty="0" smtClean="0">
                <a:solidFill>
                  <a:schemeClr val="tx1"/>
                </a:solidFill>
                <a:cs typeface="B Lotus" panose="00000400000000000000" pitchFamily="2" charset="-78"/>
              </a:rPr>
              <a:t>- در بیت نخست «را» می تواند فک اضافه محسوب شود.</a:t>
            </a:r>
            <a:br>
              <a:rPr lang="fa-IR" sz="2000" dirty="0" smtClean="0">
                <a:solidFill>
                  <a:schemeClr val="tx1"/>
                </a:solidFill>
                <a:cs typeface="B Lotus" panose="00000400000000000000" pitchFamily="2" charset="-78"/>
              </a:rPr>
            </a:br>
            <a:r>
              <a:rPr lang="fa-IR" sz="2000" dirty="0" smtClean="0">
                <a:solidFill>
                  <a:schemeClr val="tx1"/>
                </a:solidFill>
                <a:cs typeface="B Lotus" panose="00000400000000000000" pitchFamily="2" charset="-78"/>
              </a:rPr>
              <a:t>- بیت چهار به حالات متغیر هوا در بهار اشاره دارد.</a:t>
            </a:r>
            <a:br>
              <a:rPr lang="fa-IR" sz="2000" dirty="0" smtClean="0">
                <a:solidFill>
                  <a:schemeClr val="tx1"/>
                </a:solidFill>
                <a:cs typeface="B Lotus" panose="00000400000000000000" pitchFamily="2" charset="-78"/>
              </a:rPr>
            </a:br>
            <a:r>
              <a:rPr lang="fa-IR" sz="2000" dirty="0" smtClean="0">
                <a:solidFill>
                  <a:schemeClr val="tx1"/>
                </a:solidFill>
                <a:cs typeface="B Lotus" panose="00000400000000000000" pitchFamily="2" charset="-78"/>
              </a:rPr>
              <a:t>- نیسان از ماههای رومی است و امروزه در ترکیه،عراق، سوریه و لبنان و اردن از نامهای ماههای رومی استفاده می شود. ( در آذربایجان نیز افراد مسن هنوز از اردیبهشت به نام نیسان یاد می کنند و بارانهای این ماه را «نیسان یاغیشی» می نامند.» </a:t>
            </a:r>
            <a:endParaRPr lang="en-US" sz="2000" dirty="0">
              <a:solidFill>
                <a:schemeClr val="tx1"/>
              </a:solidFill>
              <a:cs typeface="B Lotus" panose="00000400000000000000" pitchFamily="2" charset="-78"/>
            </a:endParaRPr>
          </a:p>
        </p:txBody>
      </p:sp>
      <p:sp>
        <p:nvSpPr>
          <p:cNvPr id="3" name="Subtitle 2"/>
          <p:cNvSpPr>
            <a:spLocks noGrp="1"/>
          </p:cNvSpPr>
          <p:nvPr>
            <p:ph type="subTitle" idx="1"/>
          </p:nvPr>
        </p:nvSpPr>
        <p:spPr>
          <a:xfrm>
            <a:off x="843380" y="4050832"/>
            <a:ext cx="5681708" cy="1355669"/>
          </a:xfrm>
          <a:solidFill>
            <a:schemeClr val="accent6">
              <a:lumMod val="20000"/>
              <a:lumOff val="80000"/>
            </a:schemeClr>
          </a:solidFill>
        </p:spPr>
        <p:txBody>
          <a:bodyPr/>
          <a:lstStyle/>
          <a:p>
            <a:pPr rtl="1"/>
            <a:r>
              <a:rPr lang="fa-IR" b="1" dirty="0" smtClean="0">
                <a:solidFill>
                  <a:srgbClr val="FFC000"/>
                </a:solidFill>
              </a:rPr>
              <a:t>وزن شعر:</a:t>
            </a:r>
          </a:p>
          <a:p>
            <a:pPr rtl="1"/>
            <a:r>
              <a:rPr lang="fa-IR" dirty="0" smtClean="0">
                <a:solidFill>
                  <a:schemeClr val="accent3">
                    <a:lumMod val="75000"/>
                  </a:schemeClr>
                </a:solidFill>
              </a:rPr>
              <a:t>قصیده بر وزن فعولن فعولن فعولن فعولن سروده شده است. ( بحر متقارب مثمن سالم)</a:t>
            </a:r>
            <a:endParaRPr lang="en-US" dirty="0">
              <a:solidFill>
                <a:schemeClr val="accent3">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990" y="0"/>
            <a:ext cx="4003829" cy="6858000"/>
          </a:xfrm>
          <a:prstGeom prst="rect">
            <a:avLst/>
          </a:prstGeom>
        </p:spPr>
      </p:pic>
      <p:pic>
        <p:nvPicPr>
          <p:cNvPr id="5" name="قصیده 1 ناصر خسر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5017" y="639192"/>
            <a:ext cx="487363" cy="487363"/>
          </a:xfrm>
          <a:prstGeom prst="rect">
            <a:avLst/>
          </a:prstGeom>
        </p:spPr>
      </p:pic>
    </p:spTree>
    <p:extLst>
      <p:ext uri="{BB962C8B-B14F-4D97-AF65-F5344CB8AC3E}">
        <p14:creationId xmlns:p14="http://schemas.microsoft.com/office/powerpoint/2010/main" val="1966664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03" y="2450237"/>
            <a:ext cx="5297338" cy="3852909"/>
          </a:xfrm>
          <a:solidFill>
            <a:schemeClr val="accent6">
              <a:lumMod val="20000"/>
              <a:lumOff val="80000"/>
            </a:schemeClr>
          </a:solidFill>
        </p:spPr>
        <p:txBody>
          <a:bodyPr>
            <a:normAutofit fontScale="90000"/>
          </a:bodyPr>
          <a:lstStyle/>
          <a:p>
            <a:pPr algn="just" rtl="1">
              <a:lnSpc>
                <a:spcPct val="200000"/>
              </a:lnSpc>
            </a:pPr>
            <a:r>
              <a:rPr lang="fa-IR" sz="1600" dirty="0" smtClean="0">
                <a:cs typeface="B Lotus" panose="00000400000000000000" pitchFamily="2" charset="-78"/>
              </a:rPr>
              <a:t/>
            </a:r>
            <a:br>
              <a:rPr lang="fa-IR" sz="1600" dirty="0" smtClean="0">
                <a:cs typeface="B Lotus" panose="00000400000000000000" pitchFamily="2" charset="-78"/>
              </a:rPr>
            </a:br>
            <a:r>
              <a:rPr lang="fa-IR" sz="1600" dirty="0">
                <a:cs typeface="B Lotus" panose="00000400000000000000" pitchFamily="2" charset="-78"/>
              </a:rPr>
              <a:t/>
            </a:r>
            <a:br>
              <a:rPr lang="fa-IR" sz="1600" dirty="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a:cs typeface="B Lotus" panose="00000400000000000000" pitchFamily="2" charset="-78"/>
              </a:rPr>
              <a:t/>
            </a:r>
            <a:br>
              <a:rPr lang="fa-IR" sz="1600" dirty="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a:cs typeface="B Lotus" panose="00000400000000000000" pitchFamily="2" charset="-78"/>
              </a:rPr>
              <a:t/>
            </a:r>
            <a:br>
              <a:rPr lang="fa-IR" sz="1600" dirty="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b="1" dirty="0" smtClean="0">
                <a:solidFill>
                  <a:srgbClr val="002060"/>
                </a:solidFill>
                <a:cs typeface="B Lotus" panose="00000400000000000000" pitchFamily="2" charset="-78"/>
              </a:rPr>
              <a:t>این قصیده با تشبیبی (چند بیت ابتدای قصیده که همچون غزل به وصف طبیعت و .. می‌پردازد) آغاز شده سپس در تنه قصیده به زشتی‌های شرابخواری و همسان بودن آن با </a:t>
            </a:r>
            <a:r>
              <a:rPr lang="fa-IR" b="1" dirty="0" smtClean="0">
                <a:solidFill>
                  <a:srgbClr val="002060"/>
                </a:solidFill>
                <a:cs typeface="B Lotus" panose="00000400000000000000" pitchFamily="2" charset="-78"/>
              </a:rPr>
              <a:t>دروغگویی </a:t>
            </a:r>
            <a:r>
              <a:rPr lang="fa-IR" b="1" dirty="0" smtClean="0">
                <a:solidFill>
                  <a:srgbClr val="002060"/>
                </a:solidFill>
                <a:cs typeface="B Lotus" panose="00000400000000000000" pitchFamily="2" charset="-78"/>
              </a:rPr>
              <a:t>پرداخته و در نهایت با یادی از امیرالمومنین علی (ع) قصیده را به پایان می‌رساند.</a:t>
            </a:r>
            <a:r>
              <a:rPr lang="fa-IR" sz="1600" dirty="0" smtClean="0">
                <a:cs typeface="B Lotus" panose="00000400000000000000" pitchFamily="2" charset="-78"/>
              </a:rPr>
              <a:t/>
            </a:r>
            <a:br>
              <a:rPr lang="fa-IR" sz="1600" dirty="0" smtClean="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endParaRPr lang="en-US" sz="1600" dirty="0">
              <a:cs typeface="B Lotus"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4470" y="506027"/>
            <a:ext cx="3994950" cy="6042025"/>
          </a:xfrm>
        </p:spPr>
      </p:pic>
    </p:spTree>
    <p:extLst>
      <p:ext uri="{BB962C8B-B14F-4D97-AF65-F5344CB8AC3E}">
        <p14:creationId xmlns:p14="http://schemas.microsoft.com/office/powerpoint/2010/main" val="158984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85" y="2183907"/>
            <a:ext cx="6276513" cy="2361460"/>
          </a:xfrm>
          <a:solidFill>
            <a:schemeClr val="accent3">
              <a:lumMod val="20000"/>
              <a:lumOff val="80000"/>
            </a:schemeClr>
          </a:solidFill>
        </p:spPr>
        <p:txBody>
          <a:bodyPr>
            <a:normAutofit fontScale="90000"/>
          </a:bodyPr>
          <a:lstStyle/>
          <a:p>
            <a:pPr algn="r" rtl="1"/>
            <a:r>
              <a:rPr lang="fa-IR" sz="1600" dirty="0" smtClean="0">
                <a:solidFill>
                  <a:srgbClr val="002060"/>
                </a:solidFill>
                <a:cs typeface="B Lotus" panose="00000400000000000000" pitchFamily="2" charset="-78"/>
              </a:rPr>
              <a:t/>
            </a:r>
            <a:br>
              <a:rPr lang="fa-IR" sz="1600" dirty="0" smtClean="0">
                <a:solidFill>
                  <a:srgbClr val="002060"/>
                </a:solidFill>
                <a:cs typeface="B Lotus" panose="00000400000000000000" pitchFamily="2" charset="-78"/>
              </a:rPr>
            </a:br>
            <a:r>
              <a:rPr lang="fa-IR" sz="1800" b="1" dirty="0" smtClean="0">
                <a:solidFill>
                  <a:srgbClr val="FF0000"/>
                </a:solidFill>
                <a:cs typeface="B Lotus" panose="00000400000000000000" pitchFamily="2" charset="-78"/>
              </a:rPr>
              <a:t>توجه: ابتدا به توضیحات کتاب مراجعه کنید سپس به این توضیحات رجوع کنید.</a:t>
            </a:r>
            <a:r>
              <a:rPr lang="fa-IR" sz="1600" dirty="0" smtClean="0">
                <a:solidFill>
                  <a:srgbClr val="002060"/>
                </a:solidFill>
                <a:cs typeface="B Lotus" panose="00000400000000000000" pitchFamily="2" charset="-78"/>
              </a:rPr>
              <a:t/>
            </a:r>
            <a:br>
              <a:rPr lang="fa-IR" sz="1600" dirty="0" smtClean="0">
                <a:solidFill>
                  <a:srgbClr val="002060"/>
                </a:solidFill>
                <a:cs typeface="B Lotus" panose="00000400000000000000" pitchFamily="2" charset="-78"/>
              </a:rPr>
            </a:br>
            <a:r>
              <a:rPr lang="fa-IR" sz="1600" b="1" dirty="0">
                <a:solidFill>
                  <a:srgbClr val="002060"/>
                </a:solidFill>
                <a:cs typeface="B Lotus" panose="00000400000000000000" pitchFamily="2" charset="-78"/>
              </a:rPr>
              <a:t/>
            </a:r>
            <a:br>
              <a:rPr lang="fa-IR" sz="1600" b="1" dirty="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1- حال و هوای روزگار با آمدن بهار عوض شد و خدا نسبت به او رئوف و مهربان شد.</a:t>
            </a:r>
            <a:br>
              <a:rPr lang="fa-IR" sz="1600"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4- در را می توان استعاره از قطرات باران دانست ( در کتاب، اغلب مجازها و استعاره ها، کنایه ذکر شده است.)  </a:t>
            </a:r>
            <a:br>
              <a:rPr lang="fa-IR" sz="1600"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5- بهمن مجاز به علاقه جزئیه است.</a:t>
            </a:r>
            <a:br>
              <a:rPr lang="fa-IR" sz="1600"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8- باغ و بوستان را در زیبایی و پرنقش و نگاری به کتاب ارتنگ تشبیه کرده است.</a:t>
            </a:r>
            <a:br>
              <a:rPr lang="fa-IR" sz="1600"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9- «مگذر» چشم پوشی نکن، نادیده مگیر</a:t>
            </a:r>
            <a:br>
              <a:rPr lang="fa-IR" sz="1600" b="1" dirty="0" smtClean="0">
                <a:solidFill>
                  <a:srgbClr val="002060"/>
                </a:solidFill>
                <a:cs typeface="B Lotus" panose="00000400000000000000" pitchFamily="2" charset="-78"/>
              </a:rPr>
            </a:br>
            <a:r>
              <a:rPr lang="fa-IR" sz="1600" dirty="0" smtClean="0">
                <a:solidFill>
                  <a:srgbClr val="002060"/>
                </a:solidFill>
                <a:cs typeface="B Lotus" panose="00000400000000000000" pitchFamily="2" charset="-78"/>
              </a:rPr>
              <a:t/>
            </a:r>
            <a:br>
              <a:rPr lang="fa-IR" sz="1600" dirty="0" smtClean="0">
                <a:solidFill>
                  <a:srgbClr val="002060"/>
                </a:solidFill>
                <a:cs typeface="B Lotus" panose="00000400000000000000" pitchFamily="2" charset="-78"/>
              </a:rPr>
            </a:br>
            <a:endParaRPr lang="en-US" sz="1600" dirty="0">
              <a:solidFill>
                <a:srgbClr val="002060"/>
              </a:solidFill>
              <a:cs typeface="B Lotus" panose="000004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6008" y="119848"/>
            <a:ext cx="4154748" cy="6489577"/>
          </a:xfrm>
        </p:spPr>
      </p:pic>
    </p:spTree>
    <p:extLst>
      <p:ext uri="{BB962C8B-B14F-4D97-AF65-F5344CB8AC3E}">
        <p14:creationId xmlns:p14="http://schemas.microsoft.com/office/powerpoint/2010/main" val="414597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8575"/>
            <a:ext cx="7019606" cy="3124940"/>
          </a:xfrm>
          <a:solidFill>
            <a:schemeClr val="accent6">
              <a:lumMod val="20000"/>
              <a:lumOff val="80000"/>
            </a:schemeClr>
          </a:solidFill>
        </p:spPr>
        <p:txBody>
          <a:bodyPr>
            <a:normAutofit/>
          </a:bodyPr>
          <a:lstStyle/>
          <a:p>
            <a:pPr algn="r" rtl="1"/>
            <a:r>
              <a:rPr lang="fa-IR" sz="1800" dirty="0" smtClean="0">
                <a:solidFill>
                  <a:schemeClr val="accent2">
                    <a:lumMod val="50000"/>
                  </a:schemeClr>
                </a:solidFill>
                <a:cs typeface="B Lotus" panose="00000400000000000000" pitchFamily="2" charset="-78"/>
              </a:rPr>
              <a:t>10- کلمه موحد نبودن بوته گل ضمن اینکه اشاره دارد که بوته انسان نیست و در ردیف خداپرستان موحد قرار ندارد اشاره ای نیز به این دارد که هر بوته گل تنها در برابر یک معشوق ( که منظور غنچه) است سر فرود نمی آورد و در هر بوته، دهها غنچه مورد علاقه بوته است.</a:t>
            </a:r>
            <a:br>
              <a:rPr lang="fa-IR" sz="1800" dirty="0" smtClean="0">
                <a:solidFill>
                  <a:schemeClr val="accent2">
                    <a:lumMod val="50000"/>
                  </a:schemeClr>
                </a:solidFill>
                <a:cs typeface="B Lotus" panose="00000400000000000000" pitchFamily="2" charset="-78"/>
              </a:rPr>
            </a:br>
            <a:r>
              <a:rPr lang="fa-IR" sz="1800" dirty="0" smtClean="0">
                <a:solidFill>
                  <a:schemeClr val="accent2">
                    <a:lumMod val="50000"/>
                  </a:schemeClr>
                </a:solidFill>
                <a:cs typeface="B Lotus" panose="00000400000000000000" pitchFamily="2" charset="-78"/>
              </a:rPr>
              <a:t>15- بیت استفهام انکاری دارد</a:t>
            </a:r>
            <a:br>
              <a:rPr lang="fa-IR" sz="1800" dirty="0" smtClean="0">
                <a:solidFill>
                  <a:schemeClr val="accent2">
                    <a:lumMod val="50000"/>
                  </a:schemeClr>
                </a:solidFill>
                <a:cs typeface="B Lotus" panose="00000400000000000000" pitchFamily="2" charset="-78"/>
              </a:rPr>
            </a:br>
            <a:r>
              <a:rPr lang="fa-IR" sz="1800" dirty="0" smtClean="0">
                <a:solidFill>
                  <a:schemeClr val="accent2">
                    <a:lumMod val="50000"/>
                  </a:schemeClr>
                </a:solidFill>
                <a:cs typeface="B Lotus" panose="00000400000000000000" pitchFamily="2" charset="-78"/>
              </a:rPr>
              <a:t>20- در مذمت جهل و نیز شرابخواری</a:t>
            </a:r>
            <a:br>
              <a:rPr lang="fa-IR" sz="1800" dirty="0" smtClean="0">
                <a:solidFill>
                  <a:schemeClr val="accent2">
                    <a:lumMod val="50000"/>
                  </a:schemeClr>
                </a:solidFill>
                <a:cs typeface="B Lotus" panose="00000400000000000000" pitchFamily="2" charset="-78"/>
              </a:rPr>
            </a:br>
            <a:r>
              <a:rPr lang="fa-IR" sz="1800" dirty="0" smtClean="0">
                <a:solidFill>
                  <a:schemeClr val="accent2">
                    <a:lumMod val="50000"/>
                  </a:schemeClr>
                </a:solidFill>
                <a:cs typeface="B Lotus" panose="00000400000000000000" pitchFamily="2" charset="-78"/>
              </a:rPr>
              <a:t>21- شراب و جهالت ریشه‌ی بلائی است که حد و اندازه آن را حتی یک هندسه دان نیز نمی داند.</a:t>
            </a:r>
            <a:br>
              <a:rPr lang="fa-IR" sz="1800" dirty="0" smtClean="0">
                <a:solidFill>
                  <a:schemeClr val="accent2">
                    <a:lumMod val="50000"/>
                  </a:schemeClr>
                </a:solidFill>
                <a:cs typeface="B Lotus" panose="00000400000000000000" pitchFamily="2" charset="-78"/>
              </a:rPr>
            </a:br>
            <a:r>
              <a:rPr lang="fa-IR" sz="1800" dirty="0" smtClean="0">
                <a:solidFill>
                  <a:schemeClr val="accent2">
                    <a:lumMod val="50000"/>
                  </a:schemeClr>
                </a:solidFill>
                <a:cs typeface="B Lotus" panose="00000400000000000000" pitchFamily="2" charset="-78"/>
              </a:rPr>
              <a:t>23- ای برادر شراب نهال پلیدی است که برگ آن ننگ و میوه آن، عار و شرمساری است.</a:t>
            </a:r>
            <a:br>
              <a:rPr lang="fa-IR" sz="1800" dirty="0" smtClean="0">
                <a:solidFill>
                  <a:schemeClr val="accent2">
                    <a:lumMod val="50000"/>
                  </a:schemeClr>
                </a:solidFill>
                <a:cs typeface="B Lotus" panose="00000400000000000000" pitchFamily="2" charset="-78"/>
              </a:rPr>
            </a:br>
            <a:r>
              <a:rPr lang="fa-IR" sz="1800" dirty="0" smtClean="0">
                <a:solidFill>
                  <a:schemeClr val="accent2">
                    <a:lumMod val="50000"/>
                  </a:schemeClr>
                </a:solidFill>
                <a:cs typeface="B Lotus" panose="00000400000000000000" pitchFamily="2" charset="-78"/>
              </a:rPr>
              <a:t>25- شاعر در این بیت ارزش سخنان یک شرابخواره را در حد سخنان یک دیوانه می داند.</a:t>
            </a:r>
            <a:br>
              <a:rPr lang="fa-IR" sz="1800" dirty="0" smtClean="0">
                <a:solidFill>
                  <a:schemeClr val="accent2">
                    <a:lumMod val="50000"/>
                  </a:schemeClr>
                </a:solidFill>
                <a:cs typeface="B Lotus" panose="00000400000000000000" pitchFamily="2" charset="-78"/>
              </a:rPr>
            </a:br>
            <a:r>
              <a:rPr lang="fa-IR" sz="1800" dirty="0" smtClean="0">
                <a:solidFill>
                  <a:schemeClr val="accent2">
                    <a:lumMod val="50000"/>
                  </a:schemeClr>
                </a:solidFill>
                <a:cs typeface="B Lotus" panose="00000400000000000000" pitchFamily="2" charset="-78"/>
              </a:rPr>
              <a:t>26- شرابخواره در خواب غفلت است اما سرانجام روزگار او را بیدار خواهد کرد.</a:t>
            </a:r>
            <a:r>
              <a:rPr lang="fa-IR" sz="1600" dirty="0" smtClean="0">
                <a:cs typeface="B Lotus" panose="00000400000000000000" pitchFamily="2" charset="-78"/>
              </a:rPr>
              <a:t/>
            </a:r>
            <a:br>
              <a:rPr lang="fa-IR" sz="1600" dirty="0" smtClean="0">
                <a:cs typeface="B Lotus" panose="00000400000000000000" pitchFamily="2" charset="-78"/>
              </a:rPr>
            </a:br>
            <a:endParaRPr lang="en-US" sz="1600" dirty="0">
              <a:cs typeface="B Lotus"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4391" y="106532"/>
            <a:ext cx="4003829" cy="6454066"/>
          </a:xfrm>
        </p:spPr>
      </p:pic>
      <p:sp>
        <p:nvSpPr>
          <p:cNvPr id="4" name="Text Placeholder 3"/>
          <p:cNvSpPr>
            <a:spLocks noGrp="1"/>
          </p:cNvSpPr>
          <p:nvPr>
            <p:ph type="body" sz="half" idx="2"/>
          </p:nvPr>
        </p:nvSpPr>
        <p:spPr>
          <a:xfrm>
            <a:off x="677334" y="4145872"/>
            <a:ext cx="6788786" cy="1215646"/>
          </a:xfrm>
          <a:solidFill>
            <a:schemeClr val="accent1">
              <a:lumMod val="40000"/>
              <a:lumOff val="60000"/>
            </a:schemeClr>
          </a:solidFill>
        </p:spPr>
        <p:txBody>
          <a:bodyPr/>
          <a:lstStyle/>
          <a:p>
            <a:pPr algn="r" rtl="1"/>
            <a:r>
              <a:rPr lang="fa-IR" dirty="0" smtClean="0">
                <a:solidFill>
                  <a:schemeClr val="accent5">
                    <a:lumMod val="50000"/>
                  </a:schemeClr>
                </a:solidFill>
              </a:rPr>
              <a:t>-در بیت 23 به آرایه مراعات النظیر و لف و نشر توجه کنید ( و نوعی آرایه تقسیم)</a:t>
            </a:r>
          </a:p>
          <a:p>
            <a:pPr algn="r" rtl="1"/>
            <a:r>
              <a:rPr lang="fa-IR" dirty="0">
                <a:solidFill>
                  <a:schemeClr val="accent5">
                    <a:lumMod val="50000"/>
                  </a:schemeClr>
                </a:solidFill>
              </a:rPr>
              <a:t>-</a:t>
            </a:r>
            <a:r>
              <a:rPr lang="fa-IR" dirty="0" smtClean="0">
                <a:solidFill>
                  <a:schemeClr val="accent5">
                    <a:lumMod val="50000"/>
                  </a:schemeClr>
                </a:solidFill>
              </a:rPr>
              <a:t>در مرصراع اول بیت 25 «ت» نقش متممی دارد.</a:t>
            </a:r>
            <a:endParaRPr lang="fa-IR" dirty="0" smtClean="0">
              <a:solidFill>
                <a:schemeClr val="accent5">
                  <a:lumMod val="50000"/>
                </a:schemeClr>
              </a:solidFill>
            </a:endParaRPr>
          </a:p>
          <a:p>
            <a:pPr algn="r" rtl="1"/>
            <a:endParaRPr lang="en-US" dirty="0"/>
          </a:p>
        </p:txBody>
      </p:sp>
    </p:spTree>
    <p:extLst>
      <p:ext uri="{BB962C8B-B14F-4D97-AF65-F5344CB8AC3E}">
        <p14:creationId xmlns:p14="http://schemas.microsoft.com/office/powerpoint/2010/main" val="425451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6717765" cy="1320800"/>
          </a:xfrm>
          <a:solidFill>
            <a:schemeClr val="accent3">
              <a:lumMod val="20000"/>
              <a:lumOff val="80000"/>
            </a:schemeClr>
          </a:solidFill>
        </p:spPr>
        <p:txBody>
          <a:bodyPr>
            <a:normAutofit/>
          </a:bodyPr>
          <a:lstStyle/>
          <a:p>
            <a:pPr algn="r" rtl="1"/>
            <a:r>
              <a:rPr lang="fa-IR" sz="1600" dirty="0" smtClean="0">
                <a:solidFill>
                  <a:srgbClr val="002060"/>
                </a:solidFill>
                <a:cs typeface="B Lotus" panose="00000400000000000000" pitchFamily="2" charset="-78"/>
              </a:rPr>
              <a:t>30-  علی (ع) شیر بیشه ای است که پهلوانان در میدان نبرد در مقابل او سر به خاک می مالند.</a:t>
            </a:r>
            <a:br>
              <a:rPr lang="fa-IR" sz="1600" dirty="0" smtClean="0">
                <a:solidFill>
                  <a:srgbClr val="002060"/>
                </a:solidFill>
                <a:cs typeface="B Lotus" panose="00000400000000000000" pitchFamily="2" charset="-78"/>
              </a:rPr>
            </a:br>
            <a:r>
              <a:rPr lang="fa-IR" sz="1600" dirty="0" smtClean="0">
                <a:solidFill>
                  <a:srgbClr val="002060"/>
                </a:solidFill>
                <a:cs typeface="B Lotus" panose="00000400000000000000" pitchFamily="2" charset="-78"/>
              </a:rPr>
              <a:t>37- کوچک و بزرگ و بالادست و پایین دست ( فقیر و غنی) به شجاعت و علم علی(ع) معترفند و سر تسلیم خم می کنند.</a:t>
            </a:r>
            <a:r>
              <a:rPr lang="fa-IR" sz="1600" dirty="0" smtClean="0">
                <a:cs typeface="B Lotus" panose="00000400000000000000" pitchFamily="2" charset="-78"/>
              </a:rPr>
              <a:t/>
            </a:r>
            <a:br>
              <a:rPr lang="fa-IR" sz="1600" dirty="0" smtClean="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endParaRPr lang="en-US" sz="1600" dirty="0">
              <a:cs typeface="B Lotus" panose="00000400000000000000" pitchFamily="2" charset="-78"/>
            </a:endParaRPr>
          </a:p>
        </p:txBody>
      </p:sp>
      <p:sp>
        <p:nvSpPr>
          <p:cNvPr id="4" name="Content Placeholder 3"/>
          <p:cNvSpPr>
            <a:spLocks noGrp="1"/>
          </p:cNvSpPr>
          <p:nvPr>
            <p:ph sz="half" idx="2"/>
          </p:nvPr>
        </p:nvSpPr>
        <p:spPr>
          <a:xfrm>
            <a:off x="675745" y="3453414"/>
            <a:ext cx="6399758" cy="2587948"/>
          </a:xfrm>
          <a:solidFill>
            <a:srgbClr val="92D050"/>
          </a:solidFill>
        </p:spPr>
        <p:txBody>
          <a:bodyPr/>
          <a:lstStyle/>
          <a:p>
            <a:pPr algn="r" rtl="1"/>
            <a:r>
              <a:rPr lang="fa-IR" dirty="0" smtClean="0">
                <a:cs typeface="B Lotus" panose="00000400000000000000" pitchFamily="2" charset="-78"/>
              </a:rPr>
              <a:t>32-تکرار </a:t>
            </a:r>
            <a:r>
              <a:rPr lang="fa-IR" dirty="0">
                <a:cs typeface="B Lotus" panose="00000400000000000000" pitchFamily="2" charset="-78"/>
              </a:rPr>
              <a:t>کلمه ای در ابتدا و انتهای یک بیت را «رد العجز علی الصدر» گویند</a:t>
            </a:r>
            <a:r>
              <a:rPr lang="fa-IR" dirty="0" smtClean="0">
                <a:cs typeface="B Lotus" panose="00000400000000000000" pitchFamily="2" charset="-78"/>
              </a:rPr>
              <a:t>.</a:t>
            </a:r>
          </a:p>
          <a:p>
            <a:pPr algn="r" rtl="1"/>
            <a:r>
              <a:rPr lang="fa-IR" dirty="0" smtClean="0">
                <a:cs typeface="B Lotus" panose="00000400000000000000" pitchFamily="2" charset="-78"/>
              </a:rPr>
              <a:t>35- تلمیح به واقعه تاریخی جنگ خندق</a:t>
            </a:r>
          </a:p>
          <a:p>
            <a:pPr algn="r" rtl="1"/>
            <a:r>
              <a:rPr lang="fa-IR" dirty="0" smtClean="0">
                <a:cs typeface="B Lotus" panose="00000400000000000000" pitchFamily="2" charset="-78"/>
              </a:rPr>
              <a:t>36- کتاب  در بیان وضع کلمه «غبار» آن را رمز جنگ دانسته است و البته می توان غبار را نوعی مجاز به علاقه ظرف و مظروف دانست یعنی به جای ظرف« میدان جنگ» مظروف « غبار» را آورده است.</a:t>
            </a:r>
            <a:endParaRPr lang="en-US" dirty="0">
              <a:cs typeface="B Lotus" panose="00000400000000000000" pitchFamily="2" charset="-78"/>
            </a:endParaRPr>
          </a:p>
          <a:p>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537142" y="97654"/>
            <a:ext cx="4536489" cy="6525088"/>
          </a:xfrm>
        </p:spPr>
      </p:pic>
    </p:spTree>
    <p:extLst>
      <p:ext uri="{BB962C8B-B14F-4D97-AF65-F5344CB8AC3E}">
        <p14:creationId xmlns:p14="http://schemas.microsoft.com/office/powerpoint/2010/main" val="416991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96427"/>
            <a:ext cx="4853455" cy="1994011"/>
          </a:xfrm>
          <a:solidFill>
            <a:srgbClr val="FFFF00"/>
          </a:solidFill>
        </p:spPr>
        <p:txBody>
          <a:bodyPr>
            <a:noAutofit/>
          </a:bodyPr>
          <a:lstStyle/>
          <a:p>
            <a:pPr algn="r" rtl="1"/>
            <a:r>
              <a:rPr lang="fa-IR" dirty="0" smtClean="0">
                <a:solidFill>
                  <a:srgbClr val="002060"/>
                </a:solidFill>
                <a:cs typeface="B Lotus" panose="00000400000000000000" pitchFamily="2" charset="-78"/>
              </a:rPr>
              <a:t>39- به علت تاییدات الهی، علی ( ع) به علمی دست یافته است که علم تمام انسانها در مقابل علم او، چون قطره ای در برابر دریا است.</a:t>
            </a:r>
            <a:br>
              <a:rPr lang="fa-IR" dirty="0" smtClean="0">
                <a:solidFill>
                  <a:srgbClr val="002060"/>
                </a:solidFill>
                <a:cs typeface="B Lotus" panose="00000400000000000000" pitchFamily="2" charset="-78"/>
              </a:rPr>
            </a:br>
            <a:r>
              <a:rPr lang="fa-IR" dirty="0" smtClean="0">
                <a:solidFill>
                  <a:srgbClr val="002060"/>
                </a:solidFill>
                <a:cs typeface="B Lotus" panose="00000400000000000000" pitchFamily="2" charset="-78"/>
              </a:rPr>
              <a:t>40- اگر می‌خواهی به رستگاری دست یابی باید در کنار او قرار بگیری.</a:t>
            </a:r>
            <a:endParaRPr lang="en-US" dirty="0">
              <a:solidFill>
                <a:srgbClr val="002060"/>
              </a:solidFill>
              <a:cs typeface="B Lotus"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0847" y="296427"/>
            <a:ext cx="4513262" cy="1841410"/>
          </a:xfrm>
        </p:spPr>
      </p:pic>
      <p:sp>
        <p:nvSpPr>
          <p:cNvPr id="4" name="Text Placeholder 3"/>
          <p:cNvSpPr>
            <a:spLocks noGrp="1"/>
          </p:cNvSpPr>
          <p:nvPr>
            <p:ph type="body" sz="half" idx="2"/>
          </p:nvPr>
        </p:nvSpPr>
        <p:spPr>
          <a:xfrm>
            <a:off x="5646197" y="2388093"/>
            <a:ext cx="4287915" cy="1429305"/>
          </a:xfrm>
          <a:solidFill>
            <a:srgbClr val="FFC000"/>
          </a:solidFill>
        </p:spPr>
        <p:txBody>
          <a:bodyPr>
            <a:normAutofit/>
          </a:bodyPr>
          <a:lstStyle/>
          <a:p>
            <a:pPr algn="r" rtl="1"/>
            <a:r>
              <a:rPr lang="fa-IR" sz="2000" dirty="0" smtClean="0">
                <a:cs typeface="B Lotus" panose="00000400000000000000" pitchFamily="2" charset="-78"/>
              </a:rPr>
              <a:t>39 – در این بیت نوعی تشبیه مضمر ( پوشیده) وجود دارد ( علم مردم به قطره شبیه دانسته شده است) و در ضمن بحار، استعاره از علم علی (ع) است.</a:t>
            </a:r>
            <a:endParaRPr lang="en-US" sz="2000" dirty="0">
              <a:cs typeface="B Lotus" panose="00000400000000000000" pitchFamily="2" charset="-78"/>
            </a:endParaRPr>
          </a:p>
        </p:txBody>
      </p:sp>
    </p:spTree>
    <p:extLst>
      <p:ext uri="{BB962C8B-B14F-4D97-AF65-F5344CB8AC3E}">
        <p14:creationId xmlns:p14="http://schemas.microsoft.com/office/powerpoint/2010/main" val="7958734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206</TotalTime>
  <Words>691</Words>
  <Application>Microsoft Office PowerPoint</Application>
  <PresentationFormat>Widescreen</PresentationFormat>
  <Paragraphs>41</Paragraphs>
  <Slides>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2  Nazanin</vt:lpstr>
      <vt:lpstr>Arial</vt:lpstr>
      <vt:lpstr>B Lotus</vt:lpstr>
      <vt:lpstr>Tahoma</vt:lpstr>
      <vt:lpstr>Trebuchet MS</vt:lpstr>
      <vt:lpstr>Wingdings 3</vt:lpstr>
      <vt:lpstr>Facet</vt:lpstr>
      <vt:lpstr>              بسم‌الله الرحمن الرحیم                       نظم 2 – شماره 1</vt:lpstr>
      <vt:lpstr>                      آشنایی با زندگی و آثار ناصر خسرو</vt:lpstr>
      <vt:lpstr>- لطفا به فایل صوتی گوش دهید - در تمام ابیات به آرایه ها به ویژه آرایه تشخیص توجه کنید - در بیت نخست «را» می تواند فک اضافه محسوب شود. - بیت چهار به حالات متغیر هوا در بهار اشاره دارد. - نیسان از ماههای رومی است و امروزه در ترکیه،عراق، سوریه و لبنان و اردن از نامهای ماههای رومی استفاده می شود. ( در آذربایجان نیز افراد مسن هنوز از اردیبهشت به نام نیسان یاد می کنند و بارانهای این ماه را «نیسان یاغیشی» می نامند.» </vt:lpstr>
      <vt:lpstr>        این قصیده با تشبیبی (چند بیت ابتدای قصیده که همچون غزل به وصف طبیعت و .. می‌پردازد) آغاز شده سپس در تنه قصیده به زشتی‌های شرابخواری و همسان بودن آن با دروغگویی پرداخته و در نهایت با یادی از امیرالمومنین علی (ع) قصیده را به پایان می‌رساند.    </vt:lpstr>
      <vt:lpstr> توجه: ابتدا به توضیحات کتاب مراجعه کنید سپس به این توضیحات رجوع کنید.  1- حال و هوای روزگار با آمدن بهار عوض شد و خدا نسبت به او رئوف و مهربان شد. 4- در را می توان استعاره از قطرات باران دانست ( در کتاب، اغلب مجازها و استعاره ها، کنایه ذکر شده است.)   5- بهمن مجاز به علاقه جزئیه است. 8- باغ و بوستان را در زیبایی و پرنقش و نگاری به کتاب ارتنگ تشبیه کرده است. 9- «مگذر» چشم پوشی نکن، نادیده مگیر  </vt:lpstr>
      <vt:lpstr>10- کلمه موحد نبودن بوته گل ضمن اینکه اشاره دارد که بوته انسان نیست و در ردیف خداپرستان موحد قرار ندارد اشاره ای نیز به این دارد که هر بوته گل تنها در برابر یک معشوق ( که منظور غنچه) است سر فرود نمی آورد و در هر بوته، دهها غنچه مورد علاقه بوته است. 15- بیت استفهام انکاری دارد 20- در مذمت جهل و نیز شرابخواری 21- شراب و جهالت ریشه‌ی بلائی است که حد و اندازه آن را حتی یک هندسه دان نیز نمی داند. 23- ای برادر شراب نهال پلیدی است که برگ آن ننگ و میوه آن، عار و شرمساری است. 25- شاعر در این بیت ارزش سخنان یک شرابخواره را در حد سخنان یک دیوانه می داند. 26- شرابخواره در خواب غفلت است اما سرانجام روزگار او را بیدار خواهد کرد. </vt:lpstr>
      <vt:lpstr>30-  علی (ع) شیر بیشه ای است که پهلوانان در میدان نبرد در مقابل او سر به خاک می مالند. 37- کوچک و بزرگ و بالادست و پایین دست ( فقیر و غنی) به شجاعت و علم علی(ع) معترفند و سر تسلیم خم می کنند.  </vt:lpstr>
      <vt:lpstr>39- به علت تاییدات الهی، علی ( ع) به علمی دست یافته است که علم تمام انسانها در مقابل علم او، چون قطره ای در برابر دریا است. 40- اگر می‌خواهی به رستگاری دست یابی باید در کنار او قرار بگیری.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dc:title>
  <dc:creator>zarin2009</dc:creator>
  <cp:lastModifiedBy>zarin2009</cp:lastModifiedBy>
  <cp:revision>23</cp:revision>
  <dcterms:created xsi:type="dcterms:W3CDTF">2020-04-08T07:23:22Z</dcterms:created>
  <dcterms:modified xsi:type="dcterms:W3CDTF">2020-04-11T09:28:24Z</dcterms:modified>
</cp:coreProperties>
</file>