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75" r:id="rId9"/>
    <p:sldId id="276" r:id="rId10"/>
    <p:sldId id="277" r:id="rId11"/>
    <p:sldId id="264" r:id="rId12"/>
    <p:sldId id="278" r:id="rId13"/>
    <p:sldId id="279" r:id="rId14"/>
    <p:sldId id="280" r:id="rId15"/>
    <p:sldId id="281" r:id="rId16"/>
    <p:sldId id="290" r:id="rId17"/>
    <p:sldId id="282" r:id="rId18"/>
    <p:sldId id="289" r:id="rId19"/>
    <p:sldId id="283" r:id="rId20"/>
    <p:sldId id="286" r:id="rId21"/>
    <p:sldId id="287" r:id="rId22"/>
    <p:sldId id="288" r:id="rId23"/>
    <p:sldId id="284" r:id="rId24"/>
    <p:sldId id="274" r:id="rId25"/>
    <p:sldId id="266" r:id="rId26"/>
    <p:sldId id="273" r:id="rId27"/>
    <p:sldId id="292" r:id="rId28"/>
    <p:sldId id="29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0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D0FB4B1-EE83-40DA-A333-54E04670F8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FB4B1-EE83-40DA-A333-54E04670F8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FB4B1-EE83-40DA-A333-54E04670F8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00B82DC-AE4C-4C7A-B190-522DCBE116D5}" type="datetimeFigureOut">
              <a:rPr lang="en-US" smtClean="0"/>
              <a:pPr/>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D0FB4B1-EE83-40DA-A333-54E04670F8A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00B82DC-AE4C-4C7A-B190-522DCBE116D5}" type="datetimeFigureOut">
              <a:rPr lang="en-US" smtClean="0"/>
              <a:pPr/>
              <a:t>12/23/2019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0FB4B1-EE83-40DA-A333-54E04670F8A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file:///C:\Users\home1\Voice%20019.m4a"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7772400" cy="1470025"/>
          </a:xfrm>
        </p:spPr>
        <p:txBody>
          <a:bodyPr/>
          <a:lstStyle/>
          <a:p>
            <a:r>
              <a:rPr lang="fa-IR" dirty="0" smtClean="0"/>
              <a:t>بسم الله الرحمن الرحیم</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buNone/>
            </a:pPr>
            <a:r>
              <a:rPr lang="fa-IR" sz="4800" dirty="0" smtClean="0">
                <a:cs typeface="2  Mitra" pitchFamily="2" charset="-78"/>
              </a:rPr>
              <a:t>درست است که اولین قسمت تشکیل دهنده یک مقاله چکیده است اما دقت داشته باشید که چکیده معمولا بعد از اتمام قسمتهای دیگر مقاله نوشته می شود</a:t>
            </a:r>
            <a:endParaRPr lang="en-US" sz="4800" dirty="0">
              <a:cs typeface="2  Mitra"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2  Mitra" pitchFamily="2" charset="-78"/>
              </a:rPr>
              <a:t>4-مقدمه</a:t>
            </a:r>
            <a:endParaRPr lang="en-US" dirty="0">
              <a:cs typeface="2  Mitra" pitchFamily="2" charset="-78"/>
            </a:endParaRPr>
          </a:p>
        </p:txBody>
      </p:sp>
      <p:sp>
        <p:nvSpPr>
          <p:cNvPr id="3" name="Content Placeholder 2"/>
          <p:cNvSpPr>
            <a:spLocks noGrp="1"/>
          </p:cNvSpPr>
          <p:nvPr>
            <p:ph idx="1"/>
          </p:nvPr>
        </p:nvSpPr>
        <p:spPr/>
        <p:txBody>
          <a:bodyPr>
            <a:normAutofit/>
          </a:bodyPr>
          <a:lstStyle/>
          <a:p>
            <a:pPr algn="r"/>
            <a:r>
              <a:rPr lang="fa-IR" sz="4000" dirty="0" smtClean="0">
                <a:cs typeface="2  Mitra" pitchFamily="2" charset="-78"/>
              </a:rPr>
              <a:t>بخش اصلی یک مقاله با مقدمه شروع می شود که مسئلة اصلی تحقیق ، روش و راهکار را معرفی می کند این بخش پس از چکیده و کلیدواژه ، در یک یا چند بند نوشت می آید و خلأ آگاهی بین نویسنده و خواننده را پر می کند .</a:t>
            </a:r>
          </a:p>
          <a:p>
            <a:pPr algn="r">
              <a:buNone/>
            </a:pPr>
            <a:r>
              <a:rPr lang="fa-IR" sz="4000" dirty="0" smtClean="0">
                <a:cs typeface="2  Mitra" pitchFamily="2" charset="-78"/>
              </a:rPr>
              <a:t>ِ</a:t>
            </a:r>
            <a:endParaRPr lang="ar-SA" sz="4000" dirty="0">
              <a:cs typeface="2  Mitra"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r>
              <a:rPr lang="fa-IR" sz="4400" dirty="0" smtClean="0">
                <a:cs typeface="2  Mitra" pitchFamily="2" charset="-78"/>
              </a:rPr>
              <a:t>مقاله نویس توانمند کسی است که مقدمه خود را چنان بنویسد که برای خواننده پرسشی ایجاد شود و او را مشتاق یافتن پاسخ آن پرسش و خواندن مقاله کند</a:t>
            </a:r>
            <a:endParaRPr lang="en-US" sz="4400" dirty="0">
              <a:cs typeface="2  Mitra"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Autofit/>
          </a:bodyPr>
          <a:lstStyle/>
          <a:p>
            <a:pPr algn="r"/>
            <a:r>
              <a:rPr lang="fa-IR" sz="4800" dirty="0" smtClean="0">
                <a:cs typeface="2  Mitra" pitchFamily="2" charset="-78"/>
              </a:rPr>
              <a:t>معمولا مقدمه را با اطلاعات جالب توجه و گاه شگفت انگیزی آغاز می کنند که البته باید واقعی و تحقق پذیر و مرتیط با مسئله تحقیق باشد طرح مسئله نباید چندان مبهم و ناآشنا باشد که خواننده را از دنبال کردن موضوع باز دارد.</a:t>
            </a:r>
            <a:endParaRPr lang="en-US" sz="4800" dirty="0">
              <a:cs typeface="2  Mitra"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dirty="0" smtClean="0"/>
              <a:t>یک مقدمه خوب به این پرسش ها پاسخ می دهد:</a:t>
            </a:r>
            <a:endParaRPr lang="en-US" sz="4000" dirty="0"/>
          </a:p>
        </p:txBody>
      </p:sp>
      <p:sp>
        <p:nvSpPr>
          <p:cNvPr id="3" name="Content Placeholder 2"/>
          <p:cNvSpPr>
            <a:spLocks noGrp="1"/>
          </p:cNvSpPr>
          <p:nvPr>
            <p:ph idx="1"/>
          </p:nvPr>
        </p:nvSpPr>
        <p:spPr/>
        <p:txBody>
          <a:bodyPr/>
          <a:lstStyle/>
          <a:p>
            <a:pPr algn="r"/>
            <a:r>
              <a:rPr lang="fa-IR" dirty="0" smtClean="0">
                <a:cs typeface="2  Mitra" pitchFamily="2" charset="-78"/>
              </a:rPr>
              <a:t>1-مسئلة کانونی پژوهش چیست</a:t>
            </a:r>
          </a:p>
          <a:p>
            <a:pPr algn="r"/>
            <a:r>
              <a:rPr lang="fa-IR" dirty="0" smtClean="0">
                <a:cs typeface="2  Mitra" pitchFamily="2" charset="-78"/>
              </a:rPr>
              <a:t>2-عقیده نویسنده درباره موضوع چیست</a:t>
            </a:r>
          </a:p>
          <a:p>
            <a:pPr algn="r"/>
            <a:r>
              <a:rPr lang="fa-IR" dirty="0" smtClean="0">
                <a:cs typeface="2  Mitra" pitchFamily="2" charset="-78"/>
              </a:rPr>
              <a:t>3-پاسخ فرضی نویسنده در این مقاله چیست</a:t>
            </a:r>
          </a:p>
          <a:p>
            <a:pPr algn="r"/>
            <a:r>
              <a:rPr lang="fa-IR" dirty="0" smtClean="0">
                <a:cs typeface="2  Mitra" pitchFamily="2" charset="-78"/>
              </a:rPr>
              <a:t>4-اهداف و ظرورت پژوهش چه بوده است</a:t>
            </a:r>
          </a:p>
          <a:p>
            <a:pPr algn="r"/>
            <a:r>
              <a:rPr lang="fa-IR" dirty="0" smtClean="0">
                <a:cs typeface="2  Mitra" pitchFamily="2" charset="-78"/>
              </a:rPr>
              <a:t>5-این پژوهش با مطالعات پیشین در این زمینه چه نسبتی دارد</a:t>
            </a:r>
          </a:p>
          <a:p>
            <a:pPr algn="r"/>
            <a:r>
              <a:rPr lang="fa-IR" dirty="0" smtClean="0">
                <a:cs typeface="2  Mitra" pitchFamily="2" charset="-78"/>
              </a:rPr>
              <a:t>6-استدلال و استنتاج چگونه صورت گرفته است(روش)</a:t>
            </a:r>
            <a:endParaRPr lang="en-US" dirty="0">
              <a:cs typeface="2  Mitra"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مقدمه مقاله از سه قسمت تشکیل می شود:</a:t>
            </a:r>
            <a:endParaRPr lang="en-US" dirty="0"/>
          </a:p>
        </p:txBody>
      </p:sp>
      <p:sp>
        <p:nvSpPr>
          <p:cNvPr id="3" name="Content Placeholder 2"/>
          <p:cNvSpPr>
            <a:spLocks noGrp="1"/>
          </p:cNvSpPr>
          <p:nvPr>
            <p:ph idx="1"/>
          </p:nvPr>
        </p:nvSpPr>
        <p:spPr/>
        <p:txBody>
          <a:bodyPr>
            <a:normAutofit/>
          </a:bodyPr>
          <a:lstStyle/>
          <a:p>
            <a:pPr algn="r"/>
            <a:r>
              <a:rPr lang="fa-IR" sz="2800" dirty="0" smtClean="0">
                <a:cs typeface="2  Mitra" pitchFamily="2" charset="-78"/>
              </a:rPr>
              <a:t>1-معرفی مسئلة تحقیق: روش معمول در مقدمه مقاله </a:t>
            </a:r>
            <a:r>
              <a:rPr lang="fa-IR" sz="2800" u="sng" dirty="0" smtClean="0">
                <a:solidFill>
                  <a:schemeClr val="accent5">
                    <a:lumMod val="50000"/>
                  </a:schemeClr>
                </a:solidFill>
                <a:cs typeface="2  Mitra" pitchFamily="2" charset="-78"/>
              </a:rPr>
              <a:t>طرح یک پرسش مهم و </a:t>
            </a:r>
          </a:p>
          <a:p>
            <a:pPr algn="r"/>
            <a:r>
              <a:rPr lang="fa-IR" sz="2800" u="sng" dirty="0" smtClean="0">
                <a:solidFill>
                  <a:schemeClr val="accent5">
                    <a:lumMod val="50000"/>
                  </a:schemeClr>
                </a:solidFill>
                <a:cs typeface="2  Mitra" pitchFamily="2" charset="-78"/>
              </a:rPr>
              <a:t>اساسی است که مقاله از آغاز تا پایان قصد پاسخ به آن را دارد</a:t>
            </a:r>
          </a:p>
          <a:p>
            <a:pPr algn="r"/>
            <a:r>
              <a:rPr lang="ar-SA" sz="2800" dirty="0" smtClean="0">
                <a:cs typeface="2  Mitra" pitchFamily="2" charset="-78"/>
              </a:rPr>
              <a:t>تبیین دقیق و روشن مسئله ای که انگیزه ی اصلی نگارش یک مقاله و اجرای طرح پژوهشی مورد نظربوده، اهمیت ویژه ای دارد. موفقیت در چگونگی بیان مسئله به موفقیت مقاله کمک می کند و بی توجهی به آن نیز رغبت خواننده را در ادامه مطالعه ی مقاله کاهش خواهد داد. در این بخش باید مسئله و موضوعی که زمینه ساز پژوهش شده است، همراه با حدود، ابعاد و جوانب آن به روشنی و به اختصار تبیین شود </a:t>
            </a:r>
            <a:endParaRPr lang="en-US" sz="2800" dirty="0" smtClean="0">
              <a:cs typeface="2  Mitra" pitchFamily="2" charset="-78"/>
            </a:endParaRPr>
          </a:p>
          <a:p>
            <a:pPr algn="r"/>
            <a:endParaRPr lang="en-US" sz="2800" dirty="0">
              <a:cs typeface="2  Mitra"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pPr algn="justLow" rtl="1"/>
            <a:r>
              <a:rPr lang="fa-IR" sz="3200" dirty="0" smtClean="0">
                <a:cs typeface="2  Mitra" pitchFamily="2" charset="-78"/>
              </a:rPr>
              <a:t>پرسش های تحقیق باید متضمن چیستی ، چرایی و چگونگی باشد</a:t>
            </a:r>
          </a:p>
          <a:p>
            <a:pPr algn="justLow" rtl="1"/>
            <a:r>
              <a:rPr lang="fa-IR" sz="3200" dirty="0" smtClean="0">
                <a:cs typeface="2  Mitra" pitchFamily="2" charset="-78"/>
              </a:rPr>
              <a:t>پرسشی که با آیا مطرح شود و از وجه مثبت و منفی بودن امری بپرسد به جواب بله یا خیر ختم می شود و راهی برای بحث و تحلیل نمی گشاید.</a:t>
            </a:r>
          </a:p>
          <a:p>
            <a:pPr algn="justLow" rtl="1"/>
            <a:r>
              <a:rPr lang="fa-IR" sz="3200" dirty="0" smtClean="0">
                <a:cs typeface="2  Mitra" pitchFamily="2" charset="-78"/>
              </a:rPr>
              <a:t>در آغاز برای هر یک از پرسش ها یک جواب فرضی و تخمینی دارید که به آنها فرضیه تحقیق می گویند.</a:t>
            </a:r>
            <a:endParaRPr lang="en-US" sz="3200" dirty="0">
              <a:cs typeface="2  Mitra"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cs typeface="2  Mitra" pitchFamily="2" charset="-78"/>
              </a:rPr>
              <a:t>2-پیشینة علمی تحقیق:</a:t>
            </a:r>
            <a:br>
              <a:rPr lang="fa-IR" dirty="0" smtClean="0">
                <a:cs typeface="2  Mitra" pitchFamily="2" charset="-78"/>
              </a:rPr>
            </a:br>
            <a:endParaRPr lang="en-US" dirty="0"/>
          </a:p>
        </p:txBody>
      </p:sp>
      <p:sp>
        <p:nvSpPr>
          <p:cNvPr id="3" name="Content Placeholder 2"/>
          <p:cNvSpPr>
            <a:spLocks noGrp="1"/>
          </p:cNvSpPr>
          <p:nvPr>
            <p:ph idx="1"/>
          </p:nvPr>
        </p:nvSpPr>
        <p:spPr>
          <a:xfrm>
            <a:off x="457200" y="1295400"/>
            <a:ext cx="8229600" cy="5029200"/>
          </a:xfrm>
        </p:spPr>
        <p:txBody>
          <a:bodyPr>
            <a:noAutofit/>
          </a:bodyPr>
          <a:lstStyle/>
          <a:p>
            <a:pPr algn="r"/>
            <a:r>
              <a:rPr lang="fa-IR" sz="3200" dirty="0" smtClean="0">
                <a:cs typeface="2  Mitra" pitchFamily="2" charset="-78"/>
              </a:rPr>
              <a:t>بررسی پیشینه بحث در واقع یک مرور محققانه است و تا آنجا باید پیش رود که پیش زمینة تاریخی مناسبی از بحث بیان کند و جایگاه تحقیق فعلی را در میان پژوهش های انجام شده نشان دهد.</a:t>
            </a:r>
            <a:endParaRPr lang="en-US" sz="3200" dirty="0" smtClean="0">
              <a:cs typeface="2  Mitra" pitchFamily="2" charset="-78"/>
            </a:endParaRPr>
          </a:p>
          <a:p>
            <a:pPr algn="r" rtl="1" fontAlgn="base"/>
            <a:r>
              <a:rPr lang="ar-SA" sz="3200" dirty="0" smtClean="0">
                <a:cs typeface="2  Mitra" pitchFamily="2" charset="-78"/>
              </a:rPr>
              <a:t>دلایل متعددی برای اشاره به پیشینه ی پژوهش وجود دارد که از آن جمله می توان به این موارد اشاره کرد</a:t>
            </a:r>
            <a:r>
              <a:rPr lang="en-US" sz="3200" dirty="0" smtClean="0">
                <a:cs typeface="2  Mitra" pitchFamily="2" charset="-78"/>
              </a:rPr>
              <a:t>:</a:t>
            </a:r>
          </a:p>
          <a:p>
            <a:pPr algn="r"/>
            <a:r>
              <a:rPr lang="ar-SA" sz="3200" dirty="0" smtClean="0">
                <a:cs typeface="2  Mitra" pitchFamily="2" charset="-78"/>
              </a:rPr>
              <a:t>نشان دادن پیوند پژوهش حاضر با پژوهش های قبلی، نشان دادن احاطه ی نویسنده/ نویسندگان به حوزه ی موضوعی مورد مطالعه، رهنمون ساختن خواننده به مطالعه ی منابع بیشتر و به تصویر کشیدن رویکرد های حاکم بر حوزه ی موضوعی مورد نظر و ترسیم ارتباط آنها با رویکرد مقاله</a:t>
            </a:r>
            <a:r>
              <a:rPr lang="fa-IR" sz="3200" dirty="0" smtClean="0">
                <a:cs typeface="2  Mitra" pitchFamily="2" charset="-78"/>
              </a:rPr>
              <a:t>.</a:t>
            </a:r>
            <a:r>
              <a:rPr lang="ar-SA" sz="3200" dirty="0" smtClean="0">
                <a:cs typeface="2  Mitra" pitchFamily="2" charset="-78"/>
              </a:rPr>
              <a:t> </a:t>
            </a:r>
            <a:endParaRPr lang="en-US" sz="3200" dirty="0" smtClean="0">
              <a:cs typeface="2  Mitra" pitchFamily="2" charset="-78"/>
            </a:endParaRPr>
          </a:p>
          <a:p>
            <a:pPr algn="r"/>
            <a:r>
              <a:rPr lang="fa-IR" sz="3200" dirty="0" smtClean="0">
                <a:cs typeface="2  Mitra" pitchFamily="2" charset="-78"/>
              </a:rPr>
              <a:t> </a:t>
            </a:r>
            <a:endParaRPr lang="en-US" sz="3200" dirty="0">
              <a:cs typeface="2  Mitra"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بیان فرضیه و استدلال</a:t>
            </a:r>
            <a:endParaRPr lang="en-US" dirty="0"/>
          </a:p>
        </p:txBody>
      </p:sp>
      <p:sp>
        <p:nvSpPr>
          <p:cNvPr id="3" name="Content Placeholder 2"/>
          <p:cNvSpPr>
            <a:spLocks noGrp="1"/>
          </p:cNvSpPr>
          <p:nvPr>
            <p:ph idx="1"/>
          </p:nvPr>
        </p:nvSpPr>
        <p:spPr/>
        <p:txBody>
          <a:bodyPr/>
          <a:lstStyle/>
          <a:p>
            <a:pPr algn="r"/>
            <a:r>
              <a:rPr lang="fa-IR" dirty="0" smtClean="0">
                <a:cs typeface="2  Mitra" pitchFamily="2" charset="-78"/>
              </a:rPr>
              <a:t>پس از آنکه مسئله و زمینة قبلی تحقیق را بیان کردید وقت آن است که بگویید شما چه کرده اید؟ </a:t>
            </a:r>
          </a:p>
          <a:p>
            <a:pPr algn="r">
              <a:buNone/>
            </a:pPr>
            <a:r>
              <a:rPr lang="ar-SA" dirty="0" smtClean="0">
                <a:cs typeface="2  Mitra" pitchFamily="2" charset="-78"/>
              </a:rPr>
              <a:t>هر پژوهشی در صدد پاسخ گویی به پرسش یا پرسش هایی است که متناسب با هدف پژوهش تدوین شده اند. علاوه بر پرسش در بسیاری از پژوهش های قیاسی و کمی فرضیه هایی نیز مطرح است که باید به دقت تبیین شوند. فرضیه، پیش بینی و انتظارات پژوهشگر را از نتایج پژوهش نشان می دهد</a:t>
            </a:r>
            <a:r>
              <a:rPr lang="fa-IR" dirty="0" smtClean="0">
                <a:cs typeface="2  Mitra" pitchFamily="2" charset="-78"/>
              </a:rPr>
              <a:t> . </a:t>
            </a:r>
            <a:r>
              <a:rPr lang="ar-SA" dirty="0" smtClean="0">
                <a:cs typeface="2  Mitra" pitchFamily="2" charset="-78"/>
              </a:rPr>
              <a:t>به بیانی دیگر فرضیه، پاسخ حدسی و اولیه محقق به مسئله است که محتاج آزمون و بررسی است</a:t>
            </a:r>
            <a:endParaRPr lang="en-US" dirty="0" smtClean="0">
              <a:cs typeface="2  Mitra" pitchFamily="2" charset="-78"/>
            </a:endParaRPr>
          </a:p>
          <a:p>
            <a:pPr algn="r"/>
            <a:r>
              <a:rPr lang="fa-IR" dirty="0" smtClean="0">
                <a:cs typeface="2  Mitra" pitchFamily="2" charset="-78"/>
              </a:rPr>
              <a:t>. </a:t>
            </a:r>
            <a:endParaRPr lang="en-US" dirty="0" smtClean="0">
              <a:cs typeface="2  Mitra" pitchFamily="2" charset="-78"/>
            </a:endParaRP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2  Mitra" pitchFamily="2" charset="-78"/>
              </a:rPr>
              <a:t>3-بیان فرضیه و استدلال</a:t>
            </a:r>
            <a:endParaRPr lang="en-US" dirty="0">
              <a:cs typeface="2  Mitra" pitchFamily="2" charset="-78"/>
            </a:endParaRPr>
          </a:p>
        </p:txBody>
      </p:sp>
      <p:sp>
        <p:nvSpPr>
          <p:cNvPr id="3" name="Content Placeholder 2"/>
          <p:cNvSpPr>
            <a:spLocks noGrp="1"/>
          </p:cNvSpPr>
          <p:nvPr>
            <p:ph idx="1"/>
          </p:nvPr>
        </p:nvSpPr>
        <p:spPr/>
        <p:txBody>
          <a:bodyPr>
            <a:normAutofit/>
          </a:bodyPr>
          <a:lstStyle/>
          <a:p>
            <a:pPr algn="r"/>
            <a:r>
              <a:rPr lang="fa-IR" dirty="0" smtClean="0">
                <a:cs typeface="2  Mitra" pitchFamily="2" charset="-78"/>
              </a:rPr>
              <a:t>فرضیه عبارت است از راه حل پیشنهادی پژوهشگر برای پاسخ گویی به مسألةتحقیق.</a:t>
            </a:r>
          </a:p>
          <a:p>
            <a:pPr algn="r"/>
            <a:r>
              <a:rPr lang="fa-IR" dirty="0" smtClean="0">
                <a:cs typeface="2  Mitra" pitchFamily="2" charset="-78"/>
              </a:rPr>
              <a:t>فرضیه نوعی حدس است که زاییدة درک و فهم پژوهشگر از اطلاعات جمع آوری شده دربارة مبانی نظری و آزمایشی تحقیق است و نمی تواند فقط زاییدة تخیلات محقق باشد.</a:t>
            </a:r>
          </a:p>
          <a:p>
            <a:pPr algn="r"/>
            <a:r>
              <a:rPr lang="fa-IR" dirty="0" smtClean="0">
                <a:cs typeface="2  Mitra" pitchFamily="2" charset="-78"/>
              </a:rPr>
              <a:t>فرضیه ها همواره به صورت جملة اخباری بیان میشوند و نشانگر نتایج مورد انتظار است</a:t>
            </a:r>
          </a:p>
          <a:p>
            <a:pPr algn="r"/>
            <a:r>
              <a:rPr lang="fa-IR" dirty="0" smtClean="0">
                <a:cs typeface="2  Mitra" pitchFamily="2" charset="-78"/>
              </a:rPr>
              <a:t>مثلا این جمله «که بین مفهوم خود و پیشرفت تحصیلی ، رابطة مثبت وجود دارد» </a:t>
            </a:r>
          </a:p>
          <a:p>
            <a:pPr algn="r">
              <a:buNone/>
            </a:pPr>
            <a:r>
              <a:rPr lang="fa-IR" dirty="0" smtClean="0">
                <a:cs typeface="2  Mitra" pitchFamily="2" charset="-78"/>
              </a:rPr>
              <a:t>فرضیه است</a:t>
            </a:r>
          </a:p>
          <a:p>
            <a:pPr algn="r">
              <a:buNone/>
            </a:pPr>
            <a:r>
              <a:rPr lang="fa-IR" dirty="0" smtClean="0">
                <a:cs typeface="2  Mitra" pitchFamily="2" charset="-78"/>
              </a:rPr>
              <a:t>.</a:t>
            </a:r>
            <a:endParaRPr lang="en-US" dirty="0">
              <a:cs typeface="2  Mitra"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dirty="0" smtClean="0"/>
              <a:t>مراحل مقاله نویسی</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r" rtl="1" fontAlgn="base"/>
            <a:r>
              <a:rPr lang="ar-SA" sz="4000" dirty="0" smtClean="0">
                <a:cs typeface="2  Mitra" pitchFamily="2" charset="-78"/>
              </a:rPr>
              <a:t>یک </a:t>
            </a:r>
            <a:r>
              <a:rPr lang="ar-SA" sz="4000" dirty="0">
                <a:cs typeface="2  Mitra" pitchFamily="2" charset="-78"/>
              </a:rPr>
              <a:t>مقاله که قرار است به عنوان حاصل پژوهش در دسترس اهل علم قرار بگیرد،شامل ارکانی همچون: عنوان، چکیده، کلیدواژه، مقدمه، متن اصلی، نتیجه، پیوستها، کتابشناسی می باشد</a:t>
            </a:r>
            <a:r>
              <a:rPr lang="en-US" sz="4000" dirty="0">
                <a:cs typeface="2  Mitra" pitchFamily="2" charset="-78"/>
              </a:rPr>
              <a:t>.</a:t>
            </a:r>
          </a:p>
          <a:p>
            <a:pPr algn="r"/>
            <a:endParaRPr lang="en-US" sz="4000" dirty="0">
              <a:cs typeface="2  Mitra" pitchFamily="2" charset="-78"/>
            </a:endParaRPr>
          </a:p>
        </p:txBody>
      </p:sp>
      <p:pic>
        <p:nvPicPr>
          <p:cNvPr id="5" name="Voice 019.m4a">
            <a:hlinkClick r:id="" action="ppaction://media"/>
          </p:cNvPr>
          <p:cNvPicPr>
            <a:picLocks noRot="1" noChangeAspect="1"/>
          </p:cNvPicPr>
          <p:nvPr>
            <a:audioFile r:link="rId1"/>
          </p:nvPr>
        </p:nvPicPr>
        <p:blipFill>
          <a:blip r:embed="rId3"/>
          <a:stretch>
            <a:fillRect/>
          </a:stretch>
        </p:blipFill>
        <p:spPr>
          <a:xfrm>
            <a:off x="1066800" y="13716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Autofit/>
          </a:bodyPr>
          <a:lstStyle/>
          <a:p>
            <a:pPr algn="justLow" rtl="1"/>
            <a:r>
              <a:rPr lang="fa-IR" sz="3200" dirty="0" smtClean="0">
                <a:cs typeface="2  Mitra" pitchFamily="2" charset="-78"/>
              </a:rPr>
              <a:t>فرضیه باید به صورت یک جملة خبری ، روشن و بدون ابهام بیان شود.</a:t>
            </a:r>
          </a:p>
          <a:p>
            <a:pPr algn="justLow" rtl="1"/>
            <a:r>
              <a:rPr lang="fa-IR" sz="3200" dirty="0" smtClean="0">
                <a:cs typeface="2  Mitra" pitchFamily="2" charset="-78"/>
              </a:rPr>
              <a:t>به عنوان مثال:</a:t>
            </a:r>
          </a:p>
          <a:p>
            <a:pPr algn="justLow" rtl="1"/>
            <a:r>
              <a:rPr lang="fa-IR" sz="3200" dirty="0" smtClean="0">
                <a:cs typeface="2  Mitra" pitchFamily="2" charset="-78"/>
              </a:rPr>
              <a:t>سوال و مسئلة تحقیق:چه رابطه ای بین هوش دانشجویان و پیشرفت تحصیلی وجود دارد؟</a:t>
            </a:r>
          </a:p>
          <a:p>
            <a:pPr algn="justLow" rtl="1"/>
            <a:r>
              <a:rPr lang="fa-IR" sz="3200" dirty="0" smtClean="0">
                <a:cs typeface="2  Mitra" pitchFamily="2" charset="-78"/>
              </a:rPr>
              <a:t>فرضیة تحقیق1:دانشجویانی که باهوش ترند از پیشرفت تحصیلی بالاتری برخوردارند.</a:t>
            </a:r>
          </a:p>
          <a:p>
            <a:pPr algn="justLow" rtl="1"/>
            <a:r>
              <a:rPr lang="fa-IR" sz="3200" dirty="0" smtClean="0">
                <a:cs typeface="2  Mitra" pitchFamily="2" charset="-78"/>
              </a:rPr>
              <a:t>فرضیة 2:دانشجویان دارای پشتکار بالا و هوش متوسط از پیشرفت تحصیلی بالاتری برخوردارند.</a:t>
            </a:r>
          </a:p>
          <a:p>
            <a:pPr algn="justLow" rtl="1"/>
            <a:endParaRPr lang="en-US"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algn="r"/>
            <a:r>
              <a:rPr lang="fa-IR" sz="4000" dirty="0" smtClean="0">
                <a:cs typeface="2  Mitra" pitchFamily="2" charset="-78"/>
              </a:rPr>
              <a:t>ب)فرضیه باید رابطة بین دو یا چند متغییر را بیان کند.این رابطه معمولا مثبت و </a:t>
            </a:r>
          </a:p>
          <a:p>
            <a:pPr algn="r">
              <a:buNone/>
            </a:pPr>
            <a:r>
              <a:rPr lang="fa-IR" sz="4000" dirty="0" smtClean="0">
                <a:cs typeface="2  Mitra" pitchFamily="2" charset="-78"/>
              </a:rPr>
              <a:t>مستقیم است.</a:t>
            </a:r>
          </a:p>
          <a:p>
            <a:pPr algn="r">
              <a:buNone/>
            </a:pPr>
            <a:r>
              <a:rPr lang="fa-IR" sz="4000" dirty="0" smtClean="0">
                <a:cs typeface="2  Mitra" pitchFamily="2" charset="-78"/>
              </a:rPr>
              <a:t>ج)فرضیه باید قدرت تبیین داشته باشدیعنی ارتباط بین متغییر ها را به صورت منطقی بیان کند</a:t>
            </a:r>
          </a:p>
          <a:p>
            <a:pPr algn="r"/>
            <a:r>
              <a:rPr lang="fa-IR" sz="4000" dirty="0" smtClean="0">
                <a:cs typeface="2  Mitra" pitchFamily="2" charset="-78"/>
              </a:rPr>
              <a:t> </a:t>
            </a:r>
            <a:endParaRPr lang="en-US" sz="4000" dirty="0">
              <a:cs typeface="2  Mitra"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pPr algn="r">
              <a:buNone/>
            </a:pPr>
            <a:r>
              <a:rPr lang="fa-IR" sz="4400" dirty="0" smtClean="0">
                <a:cs typeface="2  Mitra" pitchFamily="2" charset="-78"/>
              </a:rPr>
              <a:t>سوال تحقیق:چه رابطه ای بین مطالعة صحیح و موفقیت در تحصیل وجود دارد؟</a:t>
            </a:r>
          </a:p>
          <a:p>
            <a:pPr algn="r">
              <a:buNone/>
            </a:pPr>
            <a:r>
              <a:rPr lang="fa-IR" sz="4400" dirty="0" smtClean="0">
                <a:cs typeface="2  Mitra" pitchFamily="2" charset="-78"/>
              </a:rPr>
              <a:t>فرضیة تحقیق:بین مطالعة صحیح و موفقیت در تحصیل رابطة معناداری وجود دارد.</a:t>
            </a:r>
          </a:p>
          <a:p>
            <a:pPr algn="r">
              <a:buNone/>
            </a:pPr>
            <a:r>
              <a:rPr lang="fa-IR" sz="4400" dirty="0" smtClean="0">
                <a:cs typeface="2  Mitra" pitchFamily="2" charset="-78"/>
              </a:rPr>
              <a:t>د) فرضیه باید قابل آزمودن باشد یعنی بتوان با جمع کردن اطلاعات و مشاهدات آن را رد یا قبول کرد.</a:t>
            </a:r>
          </a:p>
          <a:p>
            <a:endParaRPr lang="en-US" sz="4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r>
              <a:rPr lang="fa-IR" sz="8000" dirty="0" smtClean="0">
                <a:cs typeface="2  Mitra" pitchFamily="2" charset="-78"/>
              </a:rPr>
              <a:t>مقدمه را باید زمانی نوشت که بحث و نتیجه گیری تقریبأ آماده شده باشد</a:t>
            </a:r>
          </a:p>
          <a:p>
            <a:pPr algn="r"/>
            <a:endParaRPr lang="en-US" sz="8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SA" dirty="0" smtClean="0">
                <a:cs typeface="2  Mitra" pitchFamily="2" charset="-78"/>
              </a:rPr>
              <a:t>کارکرد مقدمه آماده ساختن ذهن خواننده برای ورود به بحث اصلی و تبیین اهمیت مقاله است. از نوشتن جملات کلیشه</a:t>
            </a:r>
            <a:r>
              <a:rPr lang="fa-IR" dirty="0" smtClean="0">
                <a:cs typeface="2  Mitra" pitchFamily="2" charset="-78"/>
              </a:rPr>
              <a:t> </a:t>
            </a:r>
            <a:r>
              <a:rPr lang="ar-SA" dirty="0" smtClean="0">
                <a:cs typeface="2  Mitra" pitchFamily="2" charset="-78"/>
              </a:rPr>
              <a:t>ای و کلی در مقدمه بایستی پرهیز نمود، زیرا اثر منفی و ملال آوری بر ذهن خواننده به جای می گذارد، برعکس اگر مقدمه با جملاتی که مبین اهمیت مقاله و رویکرد ویژه ی آن باشد، شروع شود، خواننده به ادامه ی مطالعه ی متن اصلی ترغیب می شود، در واقع مقدمه باید با تبیین اهمیت موضوع مقاله، خواننده را جذب کرده و او را به مطالعه ی آن علاقه مند سازد</a:t>
            </a:r>
          </a:p>
          <a:p>
            <a:pPr algn="r"/>
            <a:endParaRPr lang="en-US" dirty="0">
              <a:cs typeface="2  Mitra"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r>
              <a:rPr lang="ar-SA" sz="4800" dirty="0">
                <a:cs typeface="2  Mitra" pitchFamily="2" charset="-78"/>
              </a:rPr>
              <a:t> مقدمه معمولا از نکات عام شروع و به نکات خاص و جزئی که مربوط به مسئله </a:t>
            </a:r>
            <a:r>
              <a:rPr lang="ar-SA" sz="4800" dirty="0" smtClean="0">
                <a:cs typeface="2  Mitra" pitchFamily="2" charset="-78"/>
              </a:rPr>
              <a:t>تحقیق</a:t>
            </a:r>
            <a:r>
              <a:rPr lang="fa-IR" sz="4800" dirty="0" smtClean="0">
                <a:cs typeface="2  Mitra" pitchFamily="2" charset="-78"/>
              </a:rPr>
              <a:t> </a:t>
            </a:r>
            <a:r>
              <a:rPr lang="ar-SA" sz="4800" dirty="0" smtClean="0">
                <a:cs typeface="2  Mitra" pitchFamily="2" charset="-78"/>
              </a:rPr>
              <a:t>است</a:t>
            </a:r>
            <a:r>
              <a:rPr lang="ar-SA" sz="4800" dirty="0">
                <a:cs typeface="2  Mitra" pitchFamily="2" charset="-78"/>
              </a:rPr>
              <a:t>، </a:t>
            </a:r>
            <a:r>
              <a:rPr lang="ar-SA" sz="4800" dirty="0" smtClean="0">
                <a:cs typeface="2  Mitra" pitchFamily="2" charset="-78"/>
              </a:rPr>
              <a:t>می</a:t>
            </a:r>
            <a:r>
              <a:rPr lang="fa-IR" sz="4800" dirty="0" smtClean="0">
                <a:cs typeface="2  Mitra" pitchFamily="2" charset="-78"/>
              </a:rPr>
              <a:t> </a:t>
            </a:r>
            <a:r>
              <a:rPr lang="ar-SA" sz="4800" dirty="0" smtClean="0">
                <a:cs typeface="2  Mitra" pitchFamily="2" charset="-78"/>
              </a:rPr>
              <a:t>انجامد</a:t>
            </a:r>
            <a:r>
              <a:rPr lang="fa-IR" sz="4800" dirty="0" smtClean="0">
                <a:cs typeface="2  Mitra" pitchFamily="2" charset="-78"/>
              </a:rPr>
              <a:t>.</a:t>
            </a:r>
            <a:endParaRPr lang="en-US" sz="4800" dirty="0">
              <a:cs typeface="2  Mitra"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روش تحقیق</a:t>
            </a:r>
            <a:endParaRPr lang="en-US" dirty="0"/>
          </a:p>
        </p:txBody>
      </p:sp>
      <p:sp>
        <p:nvSpPr>
          <p:cNvPr id="3" name="Content Placeholder 2"/>
          <p:cNvSpPr>
            <a:spLocks noGrp="1"/>
          </p:cNvSpPr>
          <p:nvPr>
            <p:ph idx="1"/>
          </p:nvPr>
        </p:nvSpPr>
        <p:spPr/>
        <p:txBody>
          <a:bodyPr>
            <a:noAutofit/>
          </a:bodyPr>
          <a:lstStyle/>
          <a:p>
            <a:pPr algn="r" rtl="1" fontAlgn="base"/>
            <a:r>
              <a:rPr lang="en-US" sz="4000" dirty="0" smtClean="0">
                <a:cs typeface="2  Mitra" pitchFamily="2" charset="-78"/>
              </a:rPr>
              <a:t> </a:t>
            </a:r>
            <a:r>
              <a:rPr lang="ar-SA" sz="4000" dirty="0" smtClean="0">
                <a:cs typeface="2  Mitra" pitchFamily="2" charset="-78"/>
              </a:rPr>
              <a:t>در ادامه مقدمه یا در بخشی مجزا می</a:t>
            </a:r>
            <a:r>
              <a:rPr lang="fa-IR" sz="4000" dirty="0" smtClean="0">
                <a:cs typeface="2  Mitra" pitchFamily="2" charset="-78"/>
              </a:rPr>
              <a:t> </a:t>
            </a:r>
            <a:r>
              <a:rPr lang="ar-SA" sz="4000" dirty="0" smtClean="0">
                <a:cs typeface="2  Mitra" pitchFamily="2" charset="-78"/>
              </a:rPr>
              <a:t>توان به روش و ر</a:t>
            </a:r>
            <a:r>
              <a:rPr lang="fa-IR" sz="4000" dirty="0" smtClean="0">
                <a:cs typeface="2  Mitra" pitchFamily="2" charset="-78"/>
              </a:rPr>
              <a:t>و</a:t>
            </a:r>
            <a:r>
              <a:rPr lang="ar-SA" sz="4000" dirty="0" smtClean="0">
                <a:cs typeface="2  Mitra" pitchFamily="2" charset="-78"/>
              </a:rPr>
              <a:t>یکرد پژوهشی خود در مسئله مورد تحقیق اشاره نمود. در این بخش محقق باید به این دو سوال پاسخ دهد که اطلاعات خود را چگونه گردآوری(کتابخانه</a:t>
            </a:r>
            <a:r>
              <a:rPr lang="fa-IR" sz="4000" dirty="0" smtClean="0">
                <a:cs typeface="2  Mitra" pitchFamily="2" charset="-78"/>
              </a:rPr>
              <a:t> </a:t>
            </a:r>
            <a:r>
              <a:rPr lang="ar-SA" sz="4000" dirty="0" smtClean="0">
                <a:cs typeface="2  Mitra" pitchFamily="2" charset="-78"/>
              </a:rPr>
              <a:t>ای یا میدانی) و آنها را چگونه پردازش(تحلیلی، تاریخی، عقلی و..) نموده است</a:t>
            </a:r>
            <a:r>
              <a:rPr lang="en-US" sz="4000" dirty="0" smtClean="0">
                <a:cs typeface="2  Mitra" pitchFamily="2" charset="-78"/>
              </a:rPr>
              <a:t>.</a:t>
            </a:r>
          </a:p>
          <a:p>
            <a:pPr algn="r"/>
            <a:endParaRPr lang="en-US" sz="4000" dirty="0" smtClean="0">
              <a:cs typeface="2  Mitra" pitchFamily="2" charset="-78"/>
            </a:endParaRPr>
          </a:p>
          <a:p>
            <a:pPr algn="r"/>
            <a:endParaRPr lang="en-US" sz="4000" dirty="0">
              <a:cs typeface="2  Mitra"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rtl="1"/>
            <a:r>
              <a:rPr lang="fa-IR" sz="5400" dirty="0" smtClean="0">
                <a:cs typeface="2  Mitra" pitchFamily="2" charset="-78"/>
              </a:rPr>
              <a:t>ادامه مراحل مقاله نویسی در پاورپوینت بعدی ارائه می گردد</a:t>
            </a:r>
          </a:p>
          <a:p>
            <a:pPr algn="justLow" rtl="1"/>
            <a:r>
              <a:rPr lang="fa-IR" sz="5400" dirty="0" smtClean="0">
                <a:cs typeface="2  Mitra" pitchFamily="2" charset="-78"/>
              </a:rPr>
              <a:t>موفق باشید</a:t>
            </a:r>
            <a:endParaRPr lang="en-US" sz="5400" dirty="0">
              <a:cs typeface="2  Mitra"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1013).JPG"/>
          <p:cNvPicPr>
            <a:picLocks noGrp="1" noChangeAspect="1"/>
          </p:cNvPicPr>
          <p:nvPr>
            <p:ph idx="1"/>
          </p:nvPr>
        </p:nvPicPr>
        <p:blipFill>
          <a:blip r:embed="rId2"/>
          <a:stretch>
            <a:fillRect/>
          </a:stretch>
        </p:blipFill>
        <p:spPr>
          <a:xfrm>
            <a:off x="0" y="0"/>
            <a:ext cx="9144000" cy="6857999"/>
          </a:xfrm>
        </p:spPr>
      </p:pic>
      <p:sp>
        <p:nvSpPr>
          <p:cNvPr id="5" name="Rectangle 4"/>
          <p:cNvSpPr/>
          <p:nvPr/>
        </p:nvSpPr>
        <p:spPr>
          <a:xfrm>
            <a:off x="2091673" y="2967335"/>
            <a:ext cx="4620176" cy="1754326"/>
          </a:xfrm>
          <a:prstGeom prst="rect">
            <a:avLst/>
          </a:prstGeom>
          <a:noFill/>
        </p:spPr>
        <p:txBody>
          <a:bodyPr wrap="none" lIns="91440" tIns="45720" rIns="91440" bIns="45720">
            <a:spAutoFit/>
          </a:bodyPr>
          <a:lstStyle/>
          <a:p>
            <a:pPr algn="ctr"/>
            <a:r>
              <a:rPr lang="fa-IR"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موفق باشید </a:t>
            </a:r>
          </a:p>
          <a:p>
            <a:pPr algn="ctr"/>
            <a:r>
              <a:rPr lang="fa-I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داهیم</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عنوان</a:t>
            </a:r>
            <a:endParaRPr lang="en-US" dirty="0"/>
          </a:p>
        </p:txBody>
      </p:sp>
      <p:sp>
        <p:nvSpPr>
          <p:cNvPr id="3" name="Content Placeholder 2"/>
          <p:cNvSpPr>
            <a:spLocks noGrp="1"/>
          </p:cNvSpPr>
          <p:nvPr>
            <p:ph idx="1"/>
          </p:nvPr>
        </p:nvSpPr>
        <p:spPr/>
        <p:txBody>
          <a:bodyPr>
            <a:normAutofit/>
          </a:bodyPr>
          <a:lstStyle/>
          <a:p>
            <a:pPr algn="r" rtl="1"/>
            <a:r>
              <a:rPr lang="ar-SA" sz="3600" dirty="0" smtClean="0">
                <a:cs typeface="2  Mitra" pitchFamily="2" charset="-78"/>
              </a:rPr>
              <a:t>نخستین </a:t>
            </a:r>
            <a:r>
              <a:rPr lang="ar-SA" sz="3600" dirty="0">
                <a:cs typeface="2  Mitra" pitchFamily="2" charset="-78"/>
              </a:rPr>
              <a:t>بخش هر مقاله که توسط خوانندگان دیده می شود، عنوان است. معمولا نخستین قضاوت خواننده درباره ی محتوای مقاله از مطالعه عنوان حاصل می شود. عنوان مقاله، که در واقع هویت مقاله و هدف آن را به نمایش می گذارد، باید روشن، گویا، جامع، مانع و تا حد ممکن مختصر باشد</a:t>
            </a:r>
            <a:endParaRPr lang="en-US" sz="3600" dirty="0">
              <a:cs typeface="2  Mitra"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rtl="1"/>
            <a:r>
              <a:rPr lang="ar-SA" sz="3600" dirty="0">
                <a:cs typeface="2  Mitra" pitchFamily="2" charset="-78"/>
              </a:rPr>
              <a:t>از آن جاکه افراد معمولا بر اساس عنوان مقاله به جست و جو در بانک های اطلاعاتی مقالات می پردازند، دقت در انتخاب کلمات بکار گرفته در عنوان به بازیابی مؤثر تر مقاله از سوی سایر پژوهشگران کمک می کند. بنابراین توصیه می شود از به کار بردن </a:t>
            </a:r>
            <a:r>
              <a:rPr lang="ar-SA" sz="3600" dirty="0" smtClean="0">
                <a:cs typeface="2  Mitra" pitchFamily="2" charset="-78"/>
              </a:rPr>
              <a:t>واژگانی </a:t>
            </a:r>
            <a:r>
              <a:rPr lang="ar-SA" sz="3600" dirty="0">
                <a:cs typeface="2  Mitra" pitchFamily="2" charset="-78"/>
              </a:rPr>
              <a:t>که به عنوان کلید واژه برگزیده نمی شنوند پرهیز کنید</a:t>
            </a:r>
            <a:endParaRPr lang="en-US" sz="3600" dirty="0">
              <a:cs typeface="2  Mitra"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چکیده</a:t>
            </a:r>
            <a:endParaRPr lang="en-US" dirty="0"/>
          </a:p>
        </p:txBody>
      </p:sp>
      <p:sp>
        <p:nvSpPr>
          <p:cNvPr id="3" name="Content Placeholder 2"/>
          <p:cNvSpPr>
            <a:spLocks noGrp="1"/>
          </p:cNvSpPr>
          <p:nvPr>
            <p:ph idx="1"/>
          </p:nvPr>
        </p:nvSpPr>
        <p:spPr/>
        <p:txBody>
          <a:bodyPr>
            <a:normAutofit/>
          </a:bodyPr>
          <a:lstStyle/>
          <a:p>
            <a:pPr algn="r" rtl="1"/>
            <a:r>
              <a:rPr lang="ar-SA" sz="3600" dirty="0" smtClean="0">
                <a:cs typeface="2  Mitra" pitchFamily="2" charset="-78"/>
              </a:rPr>
              <a:t>هدف </a:t>
            </a:r>
            <a:r>
              <a:rPr lang="ar-SA" sz="3600" dirty="0">
                <a:cs typeface="2  Mitra" pitchFamily="2" charset="-78"/>
              </a:rPr>
              <a:t>از تهیه ی چکیده، فراهم آوردن تصویری کلی در خصوص محتوای مقاله است. کارکرد چکیده آن است که به خواننده در تصمیم گیری برای مطالعه ی متن اصلی یا عدم مطالعه ی آن کمک کند. بنابر این، چکیده باید مهم ترین موارد مطرح شده در متن اصلی را به اختصار در برگیرد. چکیده باید درست، دقیق، مستقل از متن، موجز، صریح، غیر قضاوتی، روان و منسجم باشد</a:t>
            </a:r>
            <a:endParaRPr lang="en-US" sz="3600" dirty="0">
              <a:cs typeface="2  Mitra"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pPr algn="r" rtl="1" fontAlgn="base"/>
            <a:r>
              <a:rPr lang="ar-SA" sz="4800" dirty="0">
                <a:cs typeface="2  Mitra" pitchFamily="2" charset="-78"/>
              </a:rPr>
              <a:t> چکیده باید به صورت یک بند و به زمان گذشته نوشته شود و حاوی مطالبی باشد که در مقاله بحث شده </a:t>
            </a:r>
            <a:r>
              <a:rPr lang="ar-SA" sz="4800" dirty="0" smtClean="0">
                <a:cs typeface="2  Mitra" pitchFamily="2" charset="-78"/>
              </a:rPr>
              <a:t>است</a:t>
            </a:r>
            <a:r>
              <a:rPr lang="en-US" sz="4800" dirty="0" smtClean="0">
                <a:cs typeface="2  Mitra" pitchFamily="2" charset="-78"/>
              </a:rPr>
              <a:t>.</a:t>
            </a:r>
            <a:endParaRPr lang="en-US" sz="4800" dirty="0">
              <a:cs typeface="2  Mitra"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کلیدواژه ها</a:t>
            </a:r>
            <a:endParaRPr lang="en-US" dirty="0"/>
          </a:p>
        </p:txBody>
      </p:sp>
      <p:sp>
        <p:nvSpPr>
          <p:cNvPr id="3" name="Content Placeholder 2"/>
          <p:cNvSpPr>
            <a:spLocks noGrp="1"/>
          </p:cNvSpPr>
          <p:nvPr>
            <p:ph idx="1"/>
          </p:nvPr>
        </p:nvSpPr>
        <p:spPr/>
        <p:txBody>
          <a:bodyPr>
            <a:normAutofit/>
          </a:bodyPr>
          <a:lstStyle/>
          <a:p>
            <a:pPr algn="r"/>
            <a:r>
              <a:rPr lang="fa-IR" sz="4000" dirty="0" smtClean="0">
                <a:cs typeface="2  Mitra" pitchFamily="2" charset="-78"/>
              </a:rPr>
              <a:t>کلیدواژه ها بخشی از چکیده و در واقع همان واژه های اصلی تحقیق هستند که باید در عنوان مقاله نیز آورده شوند.</a:t>
            </a:r>
          </a:p>
          <a:p>
            <a:pPr algn="r"/>
            <a:r>
              <a:rPr lang="fa-IR" sz="4000" dirty="0" smtClean="0">
                <a:cs typeface="2  Mitra" pitchFamily="2" charset="-78"/>
              </a:rPr>
              <a:t>کلید واژه ها باید با واژه های اصلی عنوان و مسألة تحقیق تناسب داشته باشند و موضوع مقاله رو به خوبی نشان دهند.</a:t>
            </a:r>
            <a:endParaRPr lang="en-US" sz="4000" dirty="0">
              <a:cs typeface="2  Mitra"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r>
              <a:rPr lang="fa-IR" sz="7200" dirty="0" smtClean="0">
                <a:cs typeface="2  Mitra" pitchFamily="2" charset="-78"/>
              </a:rPr>
              <a:t>همچنین با ذکر کلید واژه ها در سایتهای علمی می توان به دنبال مقاله نیز گشت</a:t>
            </a:r>
          </a:p>
          <a:p>
            <a:pPr algn="r"/>
            <a:endParaRPr lang="en-US" sz="7200" dirty="0">
              <a:cs typeface="2  Mitra"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pPr algn="r"/>
            <a:r>
              <a:rPr lang="fa-IR" sz="3600" dirty="0" smtClean="0">
                <a:cs typeface="2  Mitra" pitchFamily="2" charset="-78"/>
              </a:rPr>
              <a:t>معمولا با توجه به حجم  و محتوای مقاله 5-7واژة کلیدی در هر مقاله بیان میشود </a:t>
            </a:r>
          </a:p>
          <a:p>
            <a:pPr algn="r"/>
            <a:r>
              <a:rPr lang="fa-IR" sz="3600" dirty="0" smtClean="0">
                <a:cs typeface="2  Mitra" pitchFamily="2" charset="-78"/>
              </a:rPr>
              <a:t>به طور معمول 3-6 کلمه نیز در نظر گرفته می شودکه بسته به نوع نشریة متفاوت است بنابراین توصیه می شود که حتما قسمت راهنمای نویسندگان که در هر مجله وجود دارد برای اطلاع از تعداد واژه های کلیدی و مشخصات دیگر پذیرش مقاله حتما رجوع شود.</a:t>
            </a:r>
            <a:endParaRPr lang="en-US" sz="3600" dirty="0">
              <a:cs typeface="2  Mitra"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147</TotalTime>
  <Words>1390</Words>
  <Application>Microsoft Office PowerPoint</Application>
  <PresentationFormat>On-screen Show (4:3)</PresentationFormat>
  <Paragraphs>72</Paragraphs>
  <Slides>28</Slides>
  <Notes>0</Notes>
  <HiddenSlides>0</HiddenSlides>
  <MMClips>1</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Flow</vt:lpstr>
      <vt:lpstr>بسم الله الرحمن الرحیم</vt:lpstr>
      <vt:lpstr>مراحل مقاله نویسی </vt:lpstr>
      <vt:lpstr>عنوان</vt:lpstr>
      <vt:lpstr>Slide 4</vt:lpstr>
      <vt:lpstr>چکیده</vt:lpstr>
      <vt:lpstr>Slide 6</vt:lpstr>
      <vt:lpstr>کلیدواژه ها</vt:lpstr>
      <vt:lpstr>Slide 8</vt:lpstr>
      <vt:lpstr>Slide 9</vt:lpstr>
      <vt:lpstr>Slide 10</vt:lpstr>
      <vt:lpstr>4-مقدمه</vt:lpstr>
      <vt:lpstr>Slide 12</vt:lpstr>
      <vt:lpstr>Slide 13</vt:lpstr>
      <vt:lpstr>یک مقدمه خوب به این پرسش ها پاسخ می دهد:</vt:lpstr>
      <vt:lpstr>مقدمه مقاله از سه قسمت تشکیل می شود:</vt:lpstr>
      <vt:lpstr>Slide 16</vt:lpstr>
      <vt:lpstr>2-پیشینة علمی تحقیق: </vt:lpstr>
      <vt:lpstr>بیان فرضیه و استدلال</vt:lpstr>
      <vt:lpstr>3-بیان فرضیه و استدلال</vt:lpstr>
      <vt:lpstr>Slide 20</vt:lpstr>
      <vt:lpstr>Slide 21</vt:lpstr>
      <vt:lpstr>Slide 22</vt:lpstr>
      <vt:lpstr>Slide 23</vt:lpstr>
      <vt:lpstr>Slide 24</vt:lpstr>
      <vt:lpstr>Slide 25</vt:lpstr>
      <vt:lpstr>روش تحقیق</vt:lpstr>
      <vt:lpstr>Slide 27</vt:lpstr>
      <vt:lpstr>Slide 28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home1</dc:creator>
  <cp:lastModifiedBy>home1</cp:lastModifiedBy>
  <cp:revision>10</cp:revision>
  <dcterms:created xsi:type="dcterms:W3CDTF">2019-12-20T02:40:48Z</dcterms:created>
  <dcterms:modified xsi:type="dcterms:W3CDTF">2019-12-23T11:20:25Z</dcterms:modified>
</cp:coreProperties>
</file>