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9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70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0716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1868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8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55857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5440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1978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5895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75961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728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624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80126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8164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2868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049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040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5330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72831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49188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345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7144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1197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5995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632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2415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37486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6581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046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7557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8773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83206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0522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3618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18939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1275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530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7668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2296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7481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19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8184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569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51283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091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10146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64552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6040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6150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08160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88129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36132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C17-81B4-4E59-AAC1-B3D97F29468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09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23B4-A7C8-4B19-83A7-CBD6CD7B879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3186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AF82-6C88-4883-8B5E-1CDF9091716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59510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24F6-963B-45E8-A5D1-532B7A242D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1619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04202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9028-ADE4-4694-947D-03C1EEF79E2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25977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6755-548A-4017-8A38-69417272854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9626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9439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97953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9916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E3C4-A539-43DD-A279-0ADBC7D1911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8671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CF88A-080E-4AA5-A39F-A92BE015F510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95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EDD1-53FA-48D1-9052-177E27012FB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798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84ED1-AA93-42C5-AB03-613D980D107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2513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356DD-2AC2-48E0-BB72-205D5810B6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760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127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274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6318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398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55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B7A9AE-DD22-4CFC-B163-762D98531F91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6302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1" grpId="0"/>
      <p:bldP spid="4407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5188" y="1052514"/>
            <a:ext cx="7772400" cy="4441825"/>
          </a:xfrm>
        </p:spPr>
        <p:txBody>
          <a:bodyPr/>
          <a:lstStyle/>
          <a:p>
            <a:pPr eaLnBrk="1" hangingPunct="1">
              <a:defRPr/>
            </a:pPr>
            <a:endParaRPr lang="fa-IR" sz="1400">
              <a:cs typeface="B Titr" pitchFamily="2" charset="-78"/>
            </a:endParaRPr>
          </a:p>
          <a:p>
            <a:pPr eaLnBrk="1" hangingPunct="1">
              <a:defRPr/>
            </a:pPr>
            <a:endParaRPr lang="ar-SA" sz="1400"/>
          </a:p>
          <a:p>
            <a:pPr eaLnBrk="1" hangingPunct="1">
              <a:defRPr/>
            </a:pPr>
            <a:r>
              <a:rPr lang="fa-IR" sz="7200">
                <a:solidFill>
                  <a:srgbClr val="FFFF00"/>
                </a:solidFill>
              </a:rPr>
              <a:t>بنام خدايي كه در اين نزديكي است</a:t>
            </a:r>
            <a:r>
              <a:rPr lang="fa-IR" sz="7200"/>
              <a:t> </a:t>
            </a:r>
            <a:endParaRPr lang="en-US" sz="72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115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ar-SA" sz="7200">
                <a:solidFill>
                  <a:srgbClr val="FFFF00"/>
                </a:solidFill>
                <a:cs typeface="B Titr" pitchFamily="2" charset="-78"/>
              </a:rPr>
              <a:t>مفاهيم سازمان و مديريت </a:t>
            </a:r>
            <a:endParaRPr lang="en-US" sz="720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62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4" y="981075"/>
            <a:ext cx="7704137" cy="51181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dirty="0">
                <a:solidFill>
                  <a:srgbClr val="FFFF00"/>
                </a:solidFill>
                <a:cs typeface="B Titr" pitchFamily="2" charset="-78"/>
              </a:rPr>
              <a:t>سازمان :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عبارت از هماهنگي معقول تعدادي از افراد كه براي تحقق هدف يا منظور مشتركي ، از طريق تقسيم وظايف و برقراري روابط منظم و منطقي به طور مستمر فعاليت مي كنند 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solidFill>
                  <a:srgbClr val="FFFF00"/>
                </a:solidFill>
                <a:cs typeface="B Titr" pitchFamily="2" charset="-78"/>
              </a:rPr>
              <a:t>مديريت :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اگر در موقعيتي ملاكهاي زير برقرار باشند مي توان گفت در آن موقعيت مديريت اعمال مي شود 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1. فعاليت منظم و سازمان يافته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2. هدفها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3. روابط ميان منابع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4. انجام دادن كار به وسيله ديگران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ar-SA" sz="2400" b="1" dirty="0">
                <a:cs typeface="B Nazanin" pitchFamily="2" charset="-78"/>
              </a:rPr>
              <a:t>5. تصميم گيري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400" dirty="0">
              <a:cs typeface="B Titr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61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925" y="620713"/>
            <a:ext cx="8540750" cy="547211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solidFill>
                  <a:srgbClr val="FFFF00"/>
                </a:solidFill>
                <a:cs typeface="B Titr" pitchFamily="2" charset="-78"/>
              </a:rPr>
              <a:t>تجزيه فراگرد مديريت :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پاسخ به سؤالات زير ماهيت مديريت را آشكار مي سازد .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الف: چه بايد كرد . ( تعيين هدف و تهيه برنامه )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ب: كار چگونه انجام داده خواهد شد . ( تعيين خط مشي و رويه ها و روشها )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ج: كار چگونه تقسيم خواهد شد . ( سازماندهي كار )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د: چه كساني كار را انجام خواهند داد . ( كارگزيني ، كارآموزي و كارگماري )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هـ: كار با چه وسايلي انجام داده خواهد شد ( تعيين وسايل انجام دادن كار )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و: كار چه وقت و در چه مدتي انجام خواهد شد . ( زمان بندي كار) 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ز: كار با چه كيفيتي بايد انجام داده شود .</a:t>
            </a:r>
          </a:p>
          <a:p>
            <a:pPr algn="just" eaLnBrk="1" hangingPunct="1">
              <a:lnSpc>
                <a:spcPct val="190000"/>
              </a:lnSpc>
              <a:buFont typeface="Wingdings" panose="05000000000000000000" pitchFamily="2" charset="2"/>
              <a:buNone/>
              <a:defRPr/>
            </a:pPr>
            <a:r>
              <a:rPr lang="ar-SA" sz="1800" b="1">
                <a:cs typeface="B Nazanin" pitchFamily="2" charset="-78"/>
              </a:rPr>
              <a:t>ح: كار با چه كيفيتي عملاً انجام داده مي شود .</a:t>
            </a:r>
            <a:endParaRPr lang="en-US" sz="1800" b="1">
              <a:cs typeface="B Nazanin" pitchFamily="2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3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1450" y="620713"/>
            <a:ext cx="7488238" cy="54784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solidFill>
                  <a:srgbClr val="FFFF00"/>
                </a:solidFill>
                <a:cs typeface="B Titr" pitchFamily="2" charset="-78"/>
              </a:rPr>
              <a:t>كاركرد هاي مديريت :</a:t>
            </a:r>
            <a:endParaRPr lang="fa-IR" sz="2000" b="1">
              <a:solidFill>
                <a:srgbClr val="FFFF00"/>
              </a:solidFill>
              <a:cs typeface="B Titr" pitchFamily="2" charset="-78"/>
            </a:endParaRP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فايول پنج وظيفه اساسي در مديريت تشخيص داد .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1. برنامه ريزي : يعني پيش نگري و تدارك وسايل براي عمليات آينده .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2. سازماندهي : يعني تركيب و تخصيص افراد و منابع ديگر براي انجام دادن كار.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3. فرماندهي : يعني هدايت و جهت دهي افراد در انجام دادن كار 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4. هماهنگي : يعني به هم پيوستن و وحدت بخشيدن همه كوششها و فعاليتها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ar-SA" sz="2000" b="1">
                <a:cs typeface="B Nazanin" pitchFamily="2" charset="-78"/>
              </a:rPr>
              <a:t>5. كنترل : يعني رسيدگي به اينكه آيا كليه امور طبق مقررات و دستورات صورت مي‌گيرند يا نه . </a:t>
            </a:r>
            <a:endParaRPr lang="en-US" sz="2000" b="1">
              <a:cs typeface="B Nazanin" pitchFamily="2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5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8" y="981075"/>
            <a:ext cx="7777162" cy="51181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800" b="1">
                <a:solidFill>
                  <a:schemeClr val="folHlink"/>
                </a:solidFill>
                <a:latin typeface="Arial"/>
                <a:cs typeface="B Titr" pitchFamily="2" charset="-78"/>
              </a:rPr>
              <a:t>« وظايف مديريت از ديدگاه لوتر گيوليك   </a:t>
            </a:r>
            <a:r>
              <a:rPr lang="en-US" sz="2800" b="1">
                <a:solidFill>
                  <a:schemeClr val="folHlink"/>
                </a:solidFill>
                <a:cs typeface="B Titr" pitchFamily="2" charset="-78"/>
              </a:rPr>
              <a:t>POSDCORB</a:t>
            </a:r>
            <a:r>
              <a:rPr lang="ar-SA" sz="2800" b="1">
                <a:solidFill>
                  <a:schemeClr val="folHlink"/>
                </a:solidFill>
                <a:latin typeface="Arial"/>
                <a:cs typeface="B Titr" pitchFamily="2" charset="-78"/>
              </a:rPr>
              <a:t>»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ar-SA" sz="2800" b="1">
              <a:solidFill>
                <a:schemeClr val="folHlink"/>
              </a:solidFill>
              <a:cs typeface="B Titr" pitchFamily="2" charset="-7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solidFill>
                  <a:srgbClr val="FFFF00"/>
                </a:solidFill>
                <a:cs typeface="B Titr" pitchFamily="2" charset="-78"/>
              </a:rPr>
              <a:t>شيوه هاي مطالعه مديريت 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1. شيوه سنتي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2. شيوه بررسي مورد  ( فرايند تشخيص – تحليل – تصميم 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3. شيوه رفتاري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4. ديدگاه تصميم گيري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5. شيوه مقدراي يا كمي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ar-SA" sz="2400" b="1">
                <a:cs typeface="B Nazanin" pitchFamily="2" charset="-78"/>
              </a:rPr>
              <a:t>6. شيوه سيستم ها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ar-SA" sz="2400" b="1">
              <a:cs typeface="B Nazanin" pitchFamily="2" charset="-7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ar-SA" sz="2400" b="1">
              <a:cs typeface="B Nazanin" pitchFamily="2" charset="-7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fa-IR" sz="2400" b="1">
              <a:cs typeface="B Nazanin" pitchFamily="2" charset="-7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fa-IR" sz="2400" b="1">
              <a:cs typeface="B Nazanin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15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371</Words>
  <Application>Microsoft Office PowerPoint</Application>
  <PresentationFormat>Widescreen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B Nazanin</vt:lpstr>
      <vt:lpstr>B Titr</vt:lpstr>
      <vt:lpstr>Verdana</vt:lpstr>
      <vt:lpstr>Wingdings</vt:lpstr>
      <vt:lpstr>Globe</vt:lpstr>
      <vt:lpstr>1_Globe</vt:lpstr>
      <vt:lpstr>2_Globe</vt:lpstr>
      <vt:lpstr>3_Globe</vt:lpstr>
      <vt:lpstr>4_Globe</vt:lpstr>
      <vt:lpstr>5_Globe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Entezar</dc:creator>
  <cp:lastModifiedBy>Entezar</cp:lastModifiedBy>
  <cp:revision>5</cp:revision>
  <dcterms:created xsi:type="dcterms:W3CDTF">2020-04-11T07:07:10Z</dcterms:created>
  <dcterms:modified xsi:type="dcterms:W3CDTF">2020-04-11T14:37:52Z</dcterms:modified>
</cp:coreProperties>
</file>