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0" r:id="rId4"/>
    <p:sldId id="277" r:id="rId5"/>
    <p:sldId id="278" r:id="rId6"/>
    <p:sldId id="274" r:id="rId7"/>
    <p:sldId id="270" r:id="rId8"/>
    <p:sldId id="271" r:id="rId9"/>
    <p:sldId id="272" r:id="rId10"/>
    <p:sldId id="286" r:id="rId11"/>
    <p:sldId id="288" r:id="rId12"/>
    <p:sldId id="311" r:id="rId13"/>
    <p:sldId id="301" r:id="rId14"/>
    <p:sldId id="302" r:id="rId15"/>
    <p:sldId id="306" r:id="rId16"/>
    <p:sldId id="304" r:id="rId17"/>
    <p:sldId id="308" r:id="rId18"/>
    <p:sldId id="309" r:id="rId19"/>
    <p:sldId id="291" r:id="rId20"/>
    <p:sldId id="31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C2C2F-73B5-4F83-8E63-286AC6004E71}" type="datetimeFigureOut">
              <a:rPr lang="en-US" smtClean="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DF86FE7-B9EF-4B88-87F2-B2AFA05C471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C2C2F-73B5-4F83-8E63-286AC6004E71}" type="datetimeFigureOut">
              <a:rPr lang="en-US" smtClean="0"/>
              <a:pPr/>
              <a:t>4/13/2020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86FE7-B9EF-4B88-87F2-B2AFA05C471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7772400" cy="1470025"/>
          </a:xfrm>
        </p:spPr>
        <p:txBody>
          <a:bodyPr/>
          <a:lstStyle/>
          <a:p>
            <a:r>
              <a:rPr lang="fa-IR" dirty="0" smtClean="0"/>
              <a:t>آموزش علوم  </a:t>
            </a:r>
            <a:endParaRPr lang="en-US" dirty="0"/>
          </a:p>
        </p:txBody>
      </p:sp>
      <p:sp>
        <p:nvSpPr>
          <p:cNvPr id="3" name="Subtitle 2"/>
          <p:cNvSpPr>
            <a:spLocks noGrp="1"/>
          </p:cNvSpPr>
          <p:nvPr>
            <p:ph type="subTitle" idx="1"/>
          </p:nvPr>
        </p:nvSpPr>
        <p:spPr>
          <a:xfrm>
            <a:off x="838200" y="2362200"/>
            <a:ext cx="6934200" cy="2667000"/>
          </a:xfrm>
        </p:spPr>
        <p:txBody>
          <a:bodyPr/>
          <a:lstStyle/>
          <a:p>
            <a:pPr rtl="1"/>
            <a:r>
              <a:rPr lang="fa-IR" dirty="0" smtClean="0"/>
              <a:t>قسمت دوم</a:t>
            </a:r>
          </a:p>
          <a:p>
            <a:pPr rtl="1"/>
            <a:r>
              <a:rPr lang="fa-IR" b="1" dirty="0" smtClean="0">
                <a:cs typeface="B Lotus" pitchFamily="2" charset="-78"/>
              </a:rPr>
              <a:t>1) طراحی و اجرا و بازخورد وا حد یادگیری </a:t>
            </a:r>
          </a:p>
          <a:p>
            <a:pPr rtl="1"/>
            <a:r>
              <a:rPr lang="fa-IR" b="1" dirty="0" smtClean="0">
                <a:cs typeface="B Lotus" pitchFamily="2" charset="-78"/>
              </a:rPr>
              <a:t>2)تهیه پروژه علمی آموزشی</a:t>
            </a:r>
          </a:p>
          <a:p>
            <a:pPr rtl="1"/>
            <a:r>
              <a:rPr lang="fa-IR" b="1" dirty="0" smtClean="0">
                <a:cs typeface="B Lotus" pitchFamily="2" charset="-78"/>
              </a:rPr>
              <a:t>3)سیر تحول برنامه درسی </a:t>
            </a:r>
          </a:p>
          <a:p>
            <a:pPr rtl="1"/>
            <a:endParaRPr lang="en-US" b="1" dirty="0">
              <a:cs typeface="B Lotus"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371600"/>
            <a:ext cx="8305800" cy="4401205"/>
          </a:xfrm>
          <a:prstGeom prst="rect">
            <a:avLst/>
          </a:prstGeom>
        </p:spPr>
        <p:txBody>
          <a:bodyPr wrap="square">
            <a:spAutoFit/>
          </a:bodyPr>
          <a:lstStyle/>
          <a:p>
            <a:pPr algn="just" rtl="1">
              <a:defRPr/>
            </a:pPr>
            <a:r>
              <a:rPr lang="fa-IR" sz="2800" b="1" dirty="0" smtClean="0">
                <a:solidFill>
                  <a:schemeClr val="tx2"/>
                </a:solidFill>
                <a:cs typeface="B Titr" pitchFamily="2" charset="-78"/>
              </a:rPr>
              <a:t>تکلیف یادگیری(2) </a:t>
            </a:r>
            <a:r>
              <a:rPr lang="fa-IR" sz="2800" b="1" dirty="0" smtClean="0">
                <a:cs typeface="B Titr" pitchFamily="2" charset="-78"/>
              </a:rPr>
              <a:t>:فایل پیوستی ((راهنمای عملی ترسیم نقشه ذهنی)) را مطالعه کرده خلاصه تهیه فرمایید</a:t>
            </a:r>
          </a:p>
          <a:p>
            <a:pPr algn="just" rtl="1">
              <a:defRPr/>
            </a:pPr>
            <a:endParaRPr lang="fa-IR" sz="2800" b="1" dirty="0" smtClean="0">
              <a:solidFill>
                <a:schemeClr val="tx2"/>
              </a:solidFill>
              <a:cs typeface="B Titr" pitchFamily="2" charset="-78"/>
            </a:endParaRPr>
          </a:p>
          <a:p>
            <a:pPr algn="just" rtl="1">
              <a:defRPr/>
            </a:pPr>
            <a:endParaRPr lang="fa-IR" sz="2800" b="1" dirty="0" smtClean="0">
              <a:solidFill>
                <a:schemeClr val="tx2"/>
              </a:solidFill>
              <a:cs typeface="B Titr" pitchFamily="2" charset="-78"/>
            </a:endParaRPr>
          </a:p>
          <a:p>
            <a:pPr algn="just" rtl="1">
              <a:defRPr/>
            </a:pPr>
            <a:r>
              <a:rPr lang="fa-IR" sz="2800" b="1" dirty="0" smtClean="0">
                <a:solidFill>
                  <a:schemeClr val="tx2"/>
                </a:solidFill>
                <a:cs typeface="B Titr" pitchFamily="2" charset="-78"/>
              </a:rPr>
              <a:t>تکلیف عملکردی(2) </a:t>
            </a:r>
            <a:r>
              <a:rPr lang="fa-IR" sz="2800" b="1" dirty="0" smtClean="0">
                <a:cs typeface="B Titr" pitchFamily="2" charset="-78"/>
              </a:rPr>
              <a:t>:با انتخاب«</a:t>
            </a:r>
            <a:r>
              <a:rPr lang="fa-IR" sz="2800" b="1" dirty="0" smtClean="0">
                <a:solidFill>
                  <a:srgbClr val="C00000"/>
                </a:solidFill>
                <a:cs typeface="B Titr" pitchFamily="2" charset="-78"/>
              </a:rPr>
              <a:t>یک درس از كتاب‌درسي علوم تجربی/ واحديادگيري</a:t>
            </a:r>
            <a:r>
              <a:rPr lang="fa-IR" sz="2800" b="1" dirty="0" smtClean="0">
                <a:cs typeface="B Titr" pitchFamily="2" charset="-78"/>
              </a:rPr>
              <a:t>» متن‌درسی نسبت به تحلیل و استخراج </a:t>
            </a:r>
            <a:r>
              <a:rPr lang="fa-IR" sz="2800" b="1" dirty="0" smtClean="0">
                <a:solidFill>
                  <a:srgbClr val="C00000"/>
                </a:solidFill>
                <a:cs typeface="B Titr" pitchFamily="2" charset="-78"/>
              </a:rPr>
              <a:t>اجزای اساسی و کلیدی</a:t>
            </a:r>
            <a:r>
              <a:rPr lang="fa-IR" sz="2800" b="1" dirty="0" smtClean="0">
                <a:cs typeface="B Titr" pitchFamily="2" charset="-78"/>
              </a:rPr>
              <a:t> آن اقدام و پس از ویرایش در قالب «</a:t>
            </a:r>
            <a:r>
              <a:rPr lang="fa-IR" sz="2800" b="1" dirty="0" smtClean="0">
                <a:solidFill>
                  <a:srgbClr val="C00000"/>
                </a:solidFill>
                <a:cs typeface="B Titr" pitchFamily="2" charset="-78"/>
              </a:rPr>
              <a:t>نقشه‌ذهني</a:t>
            </a:r>
            <a:r>
              <a:rPr lang="fa-IR" sz="2800" b="1" dirty="0" smtClean="0">
                <a:cs typeface="B Titr" pitchFamily="2" charset="-78"/>
              </a:rPr>
              <a:t>» به ایمیل بنده ارسال کنید  تا در جلسه آینده بررسی و بازخورد دهم .</a:t>
            </a:r>
          </a:p>
          <a:p>
            <a:pPr algn="just" rtl="1">
              <a:defRPr/>
            </a:pPr>
            <a:endParaRPr lang="en-US" sz="2800" dirty="0" smtClean="0">
              <a:cs typeface="B Titr"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b="1" dirty="0" smtClean="0">
                <a:cs typeface="B Lotus" pitchFamily="2" charset="-78"/>
              </a:rPr>
              <a:t>پروژه علمی آموزشی</a:t>
            </a:r>
            <a:r>
              <a:rPr lang="fa-IR" dirty="0" smtClean="0"/>
              <a:t> </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algn="r" rtl="1">
              <a:buNone/>
            </a:pPr>
            <a:r>
              <a:rPr lang="fa-IR" b="1" dirty="0" smtClean="0">
                <a:cs typeface="B Lotus" pitchFamily="2" charset="-78"/>
              </a:rPr>
              <a:t>مقدمه</a:t>
            </a:r>
          </a:p>
          <a:p>
            <a:pPr algn="r" rtl="1">
              <a:buNone/>
            </a:pPr>
            <a:endParaRPr lang="fa-IR" b="1" dirty="0" smtClean="0">
              <a:cs typeface="B Lotus" pitchFamily="2" charset="-78"/>
            </a:endParaRPr>
          </a:p>
          <a:p>
            <a:pPr algn="r" rtl="1">
              <a:buNone/>
            </a:pPr>
            <a:r>
              <a:rPr lang="ar-SA" sz="3300" b="1" dirty="0" smtClean="0">
                <a:cs typeface="B Lotus" pitchFamily="2" charset="-78"/>
              </a:rPr>
              <a:t>همه پروژه ها </a:t>
            </a:r>
            <a:r>
              <a:rPr lang="ar-SA" sz="3300" b="1" dirty="0" smtClean="0">
                <a:solidFill>
                  <a:srgbClr val="FF0000"/>
                </a:solidFill>
                <a:cs typeface="B Lotus" pitchFamily="2" charset="-78"/>
              </a:rPr>
              <a:t>مبتنی بر ایده ها </a:t>
            </a:r>
            <a:r>
              <a:rPr lang="ar-SA" sz="3300" b="1" dirty="0" smtClean="0">
                <a:cs typeface="B Lotus" pitchFamily="2" charset="-78"/>
              </a:rPr>
              <a:t>هستند از </a:t>
            </a:r>
            <a:r>
              <a:rPr lang="fa-IR" sz="3300" b="1" dirty="0" smtClean="0">
                <a:cs typeface="B Lotus" pitchFamily="2" charset="-78"/>
              </a:rPr>
              <a:t>دانشجو-معلمانی </a:t>
            </a:r>
            <a:r>
              <a:rPr lang="ar-SA" sz="3300" b="1" dirty="0" smtClean="0">
                <a:cs typeface="B Lotus" pitchFamily="2" charset="-78"/>
              </a:rPr>
              <a:t>مثل شما</a:t>
            </a:r>
            <a:r>
              <a:rPr lang="fa-IR" sz="3300" b="1" dirty="0" smtClean="0">
                <a:cs typeface="B Lotus" pitchFamily="2" charset="-78"/>
              </a:rPr>
              <a:t> ؛ </a:t>
            </a:r>
            <a:r>
              <a:rPr lang="fa-IR" sz="3300" b="1" dirty="0" smtClean="0">
                <a:solidFill>
                  <a:srgbClr val="FF0000"/>
                </a:solidFill>
                <a:cs typeface="B Lotus" pitchFamily="2" charset="-78"/>
              </a:rPr>
              <a:t>پژوهش</a:t>
            </a:r>
            <a:r>
              <a:rPr lang="fa-IR" sz="3300" b="1" dirty="0" smtClean="0">
                <a:cs typeface="B Lotus" pitchFamily="2" charset="-78"/>
              </a:rPr>
              <a:t> عبارت است تحقیق عمیق در باره  ی یک موضوع  با ارزش برای صرفه جویی در وقت و انرژی کودکان و به منظور یادگیری بهتر آنها ؛</a:t>
            </a:r>
            <a:r>
              <a:rPr lang="ar-SA" sz="3300" b="1" dirty="0" smtClean="0">
                <a:solidFill>
                  <a:srgbClr val="FF0000"/>
                </a:solidFill>
                <a:cs typeface="B Lotus" pitchFamily="2" charset="-78"/>
              </a:rPr>
              <a:t>علم تجربی </a:t>
            </a:r>
            <a:r>
              <a:rPr lang="ar-SA" sz="3300" b="1" dirty="0" smtClean="0">
                <a:cs typeface="B Lotus" pitchFamily="2" charset="-78"/>
              </a:rPr>
              <a:t>یک سیستم شناخت در باره ماهیت اوضاع در کائنات است.این نتیجه پژوهیدن،سوال پرسیدن،و تجربه کردن به سوی امتحان ایده ها است</a:t>
            </a:r>
            <a:r>
              <a:rPr lang="fa-IR" sz="3300" b="1" dirty="0" smtClean="0">
                <a:cs typeface="B Lotus" pitchFamily="2" charset="-78"/>
              </a:rPr>
              <a:t> </a:t>
            </a:r>
            <a:r>
              <a:rPr lang="fa-IR" sz="3300" b="1" dirty="0" smtClean="0">
                <a:solidFill>
                  <a:srgbClr val="FF0000"/>
                </a:solidFill>
                <a:cs typeface="B Lotus" pitchFamily="2" charset="-78"/>
              </a:rPr>
              <a:t>؛</a:t>
            </a:r>
            <a:r>
              <a:rPr lang="ar-SA" sz="3300" b="1" dirty="0" smtClean="0">
                <a:solidFill>
                  <a:srgbClr val="FF0000"/>
                </a:solidFill>
                <a:cs typeface="B Lotus" pitchFamily="2" charset="-78"/>
              </a:rPr>
              <a:t>پروژه علم تجربی </a:t>
            </a:r>
            <a:r>
              <a:rPr lang="ar-SA" sz="3300" b="1" dirty="0" smtClean="0">
                <a:cs typeface="B Lotus" pitchFamily="2" charset="-78"/>
              </a:rPr>
              <a:t>یک پژوهش طراحی شده به سوی یافتن پاسخ ها به طرف یک پرسش ویژه یا مقصود مسئله پروژه نامیده می شود</a:t>
            </a:r>
            <a:r>
              <a:rPr lang="fa-IR" sz="3300" b="1" dirty="0" smtClean="0">
                <a:cs typeface="B Lotus" pitchFamily="2" charset="-78"/>
              </a:rPr>
              <a:t> </a:t>
            </a:r>
            <a:r>
              <a:rPr lang="fa-IR" sz="3300" b="1" dirty="0" smtClean="0">
                <a:solidFill>
                  <a:srgbClr val="FF0000"/>
                </a:solidFill>
                <a:cs typeface="B Lotus" pitchFamily="2" charset="-78"/>
              </a:rPr>
              <a:t>؛</a:t>
            </a:r>
            <a:r>
              <a:rPr lang="ar-SA" sz="3300" b="1" dirty="0" smtClean="0">
                <a:solidFill>
                  <a:srgbClr val="FF0000"/>
                </a:solidFill>
                <a:cs typeface="B Lotus" pitchFamily="2" charset="-78"/>
              </a:rPr>
              <a:t>نمایشگاه علوم  </a:t>
            </a:r>
            <a:r>
              <a:rPr lang="ar-SA" sz="3300" b="1" dirty="0" smtClean="0">
                <a:cs typeface="B Lotus" pitchFamily="2" charset="-78"/>
              </a:rPr>
              <a:t>(یک مبارزه سازمان یافته در جائیکه پروژه های علوم مقایسه می شوند و قضاوت مبتنی برضوابط حکم  داده می شود)نامیده می شود</a:t>
            </a:r>
            <a:endParaRPr lang="en-US" sz="3300" b="1" dirty="0">
              <a:cs typeface="B Lotus"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a:xfrm>
            <a:off x="2438400" y="0"/>
            <a:ext cx="4727575" cy="669925"/>
          </a:xfrm>
        </p:spPr>
        <p:txBody>
          <a:bodyPr>
            <a:normAutofit fontScale="90000"/>
          </a:bodyPr>
          <a:lstStyle/>
          <a:p>
            <a:pPr algn="ctr" eaLnBrk="1" hangingPunct="1">
              <a:defRPr/>
            </a:pPr>
            <a:r>
              <a:rPr lang="fa-IR" sz="4000" b="1" dirty="0" smtClean="0">
                <a:solidFill>
                  <a:srgbClr val="FF0000"/>
                </a:solidFill>
                <a:cs typeface="B Lotus" pitchFamily="2" charset="-78"/>
              </a:rPr>
              <a:t>اهداف تحقیق </a:t>
            </a:r>
            <a:endParaRPr lang="en-US" sz="4000" b="1" dirty="0" smtClean="0">
              <a:solidFill>
                <a:srgbClr val="FF0000"/>
              </a:solidFill>
              <a:cs typeface="B Lotus" pitchFamily="2" charset="-78"/>
            </a:endParaRPr>
          </a:p>
        </p:txBody>
      </p:sp>
      <p:sp>
        <p:nvSpPr>
          <p:cNvPr id="82947" name="Rectangle 3"/>
          <p:cNvSpPr>
            <a:spLocks noGrp="1" noRot="1" noChangeArrowheads="1"/>
          </p:cNvSpPr>
          <p:nvPr>
            <p:ph type="body" idx="1"/>
          </p:nvPr>
        </p:nvSpPr>
        <p:spPr>
          <a:xfrm>
            <a:off x="838200" y="609600"/>
            <a:ext cx="7772400" cy="6019800"/>
          </a:xfrm>
        </p:spPr>
        <p:txBody>
          <a:bodyPr/>
          <a:lstStyle/>
          <a:p>
            <a:pPr algn="r" rtl="1" eaLnBrk="1" hangingPunct="1">
              <a:lnSpc>
                <a:spcPct val="90000"/>
              </a:lnSpc>
              <a:defRPr/>
            </a:pPr>
            <a:r>
              <a:rPr lang="fa-IR" b="1" dirty="0" smtClean="0">
                <a:cs typeface="B Lotus" pitchFamily="2" charset="-78"/>
              </a:rPr>
              <a:t>افزایش میل و علاقه دانش آموزان به در گیر شدن در مشاهدات  عمیق  و تحقیق در باره ی پدیده های با ارزش محیط اطراف آنها است .</a:t>
            </a:r>
          </a:p>
          <a:p>
            <a:pPr algn="r" rtl="1" eaLnBrk="1" hangingPunct="1">
              <a:lnSpc>
                <a:spcPct val="90000"/>
              </a:lnSpc>
              <a:defRPr/>
            </a:pPr>
            <a:r>
              <a:rPr lang="fa-IR" b="1" dirty="0" smtClean="0">
                <a:cs typeface="B Lotus" pitchFamily="2" charset="-78"/>
              </a:rPr>
              <a:t>در حیطه اجتماعی :تحقیق زمینه را برای بحث و گفتگو ،و همکاری و تشریک مساعی ،مسئولیت پذیری ،...</a:t>
            </a:r>
          </a:p>
          <a:p>
            <a:pPr algn="r" rtl="1" eaLnBrk="1" hangingPunct="1">
              <a:lnSpc>
                <a:spcPct val="90000"/>
              </a:lnSpc>
              <a:defRPr/>
            </a:pPr>
            <a:r>
              <a:rPr lang="fa-IR" b="1" dirty="0" smtClean="0">
                <a:cs typeface="B Lotus" pitchFamily="2" charset="-78"/>
              </a:rPr>
              <a:t>در حیطه نگرشی :ایجاد انگیزه مثبت نسبت به علم و علم آموزی و توجه به محیط زیست </a:t>
            </a:r>
          </a:p>
          <a:p>
            <a:pPr algn="r" rtl="1" eaLnBrk="1" hangingPunct="1">
              <a:lnSpc>
                <a:spcPct val="90000"/>
              </a:lnSpc>
              <a:defRPr/>
            </a:pPr>
            <a:r>
              <a:rPr lang="fa-IR" b="1" dirty="0" smtClean="0">
                <a:cs typeface="B Lotus" pitchFamily="2" charset="-78"/>
              </a:rPr>
              <a:t>در حیطه شناختی آموزش فکر کردن ،تقویت رشد شناختی و دانشی دانش آموزان است و دانش آموزان فرصت هائی برای کاوش گری پیدا می کنند</a:t>
            </a:r>
          </a:p>
          <a:p>
            <a:pPr algn="r" rtl="1" eaLnBrk="1" hangingPunct="1">
              <a:lnSpc>
                <a:spcPct val="90000"/>
              </a:lnSpc>
              <a:defRPr/>
            </a:pPr>
            <a:r>
              <a:rPr lang="fa-IR" b="1" dirty="0" smtClean="0">
                <a:cs typeface="B Lotus" pitchFamily="2" charset="-78"/>
              </a:rPr>
              <a:t>زمینه مناسب برای انتخاب و پیگیری علایق و ابتکار عمل  فراهم می کنند </a:t>
            </a:r>
            <a:endParaRPr lang="en-US" b="1" dirty="0" smtClean="0">
              <a:cs typeface="B Lotus"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pPr rtl="1"/>
            <a:r>
              <a:rPr lang="ar-SA" sz="3200" b="1" dirty="0" smtClean="0">
                <a:cs typeface="B Lotus" pitchFamily="2" charset="-78"/>
              </a:rPr>
              <a:t>مراحل کلید </a:t>
            </a:r>
            <a:r>
              <a:rPr lang="fa-IR" sz="3200" b="1" dirty="0" smtClean="0">
                <a:cs typeface="B Lotus" pitchFamily="2" charset="-78"/>
              </a:rPr>
              <a:t>ی </a:t>
            </a:r>
            <a:r>
              <a:rPr lang="ar-SA" sz="3200" b="1" dirty="0" smtClean="0">
                <a:cs typeface="B Lotus" pitchFamily="2" charset="-78"/>
              </a:rPr>
              <a:t>برای</a:t>
            </a:r>
            <a:r>
              <a:rPr lang="fa-IR" sz="3200" b="1" dirty="0" smtClean="0">
                <a:cs typeface="B Lotus" pitchFamily="2" charset="-78"/>
              </a:rPr>
              <a:t> برپایی</a:t>
            </a:r>
            <a:r>
              <a:rPr lang="ar-SA" sz="3200" b="1" dirty="0" smtClean="0">
                <a:cs typeface="B Lotus" pitchFamily="2" charset="-78"/>
              </a:rPr>
              <a:t> نمایشگاه علوم موفق</a:t>
            </a:r>
            <a:endParaRPr lang="en-US" sz="3200" dirty="0">
              <a:cs typeface="B Lotus" pitchFamily="2" charset="-78"/>
            </a:endParaRPr>
          </a:p>
        </p:txBody>
      </p:sp>
      <p:sp>
        <p:nvSpPr>
          <p:cNvPr id="3" name="Content Placeholder 2"/>
          <p:cNvSpPr>
            <a:spLocks noGrp="1"/>
          </p:cNvSpPr>
          <p:nvPr>
            <p:ph idx="1"/>
          </p:nvPr>
        </p:nvSpPr>
        <p:spPr>
          <a:xfrm>
            <a:off x="457200" y="1295400"/>
            <a:ext cx="8305800" cy="5029200"/>
          </a:xfrm>
        </p:spPr>
        <p:txBody>
          <a:bodyPr>
            <a:normAutofit fontScale="77500" lnSpcReduction="20000"/>
          </a:bodyPr>
          <a:lstStyle/>
          <a:p>
            <a:pPr algn="r" rtl="1"/>
            <a:r>
              <a:rPr lang="fa-IR" sz="3600" b="1" dirty="0" smtClean="0">
                <a:cs typeface="B Lotus" pitchFamily="2" charset="-78"/>
              </a:rPr>
              <a:t>فصل 1(تهیه یک دفترچه یادداشت)</a:t>
            </a:r>
          </a:p>
          <a:p>
            <a:pPr algn="r" rtl="1"/>
            <a:r>
              <a:rPr lang="fa-IR" sz="3600" b="1" dirty="0" smtClean="0">
                <a:cs typeface="B Lotus" pitchFamily="2" charset="-78"/>
              </a:rPr>
              <a:t>فصل 2(انتخاب یک فهرست)</a:t>
            </a:r>
          </a:p>
          <a:p>
            <a:pPr algn="r" rtl="1"/>
            <a:r>
              <a:rPr lang="fa-IR" sz="3600" b="1" dirty="0" smtClean="0">
                <a:cs typeface="B Lotus" pitchFamily="2" charset="-78"/>
              </a:rPr>
              <a:t>فصل3 (آماده کردن عنوان تحقیق)</a:t>
            </a:r>
          </a:p>
          <a:p>
            <a:pPr algn="r" rtl="1"/>
            <a:r>
              <a:rPr lang="fa-IR" sz="3600" b="1" dirty="0" smtClean="0">
                <a:cs typeface="B Lotus" pitchFamily="2" charset="-78"/>
              </a:rPr>
              <a:t>فصل4 (آماده نمودن پروژه‌ی پژوهشی )</a:t>
            </a:r>
            <a:r>
              <a:rPr lang="fa-IR" sz="3600" b="1" dirty="0" smtClean="0"/>
              <a:t> </a:t>
            </a:r>
          </a:p>
          <a:p>
            <a:pPr algn="r" rtl="1"/>
            <a:r>
              <a:rPr lang="fa-IR" sz="3600" b="1" dirty="0" smtClean="0">
                <a:cs typeface="B Lotus" pitchFamily="2" charset="-78"/>
              </a:rPr>
              <a:t>فصل 5  (یافتن یک مسئله پروژه)</a:t>
            </a:r>
          </a:p>
          <a:p>
            <a:pPr algn="r" rtl="1"/>
            <a:r>
              <a:rPr lang="fa-IR" sz="3600" b="1" dirty="0" smtClean="0">
                <a:cs typeface="B Lotus" pitchFamily="2" charset="-78"/>
              </a:rPr>
              <a:t>فصل 6  (با یک فرضیه پروژه به‌پیش بروید)</a:t>
            </a:r>
          </a:p>
          <a:p>
            <a:pPr algn="r" rtl="1"/>
            <a:r>
              <a:rPr lang="fa-IR" sz="3600" b="1" dirty="0" smtClean="0">
                <a:cs typeface="B Lotus" pitchFamily="2" charset="-78"/>
              </a:rPr>
              <a:t>فصل  7   (طراحی یک آزمایش پروژه)</a:t>
            </a:r>
          </a:p>
          <a:p>
            <a:pPr algn="r" rtl="1"/>
            <a:r>
              <a:rPr lang="fa-IR" sz="3600" b="1" dirty="0" smtClean="0">
                <a:cs typeface="B Lotus" pitchFamily="2" charset="-78"/>
              </a:rPr>
              <a:t>فصل 8   (داده‌های خام را جمع‌آوری کنید)</a:t>
            </a:r>
          </a:p>
          <a:p>
            <a:pPr algn="r" rtl="1"/>
            <a:r>
              <a:rPr lang="fa-IR" sz="3600" b="1" dirty="0" smtClean="0">
                <a:cs typeface="B Lotus" pitchFamily="2" charset="-78"/>
              </a:rPr>
              <a:t>فصل 9   (برای پروژه‌تان خلاصه تهیه نمایید)</a:t>
            </a:r>
          </a:p>
          <a:p>
            <a:pPr algn="r" rtl="1"/>
            <a:r>
              <a:rPr lang="fa-IR" sz="3600" b="1" dirty="0" smtClean="0">
                <a:cs typeface="B Lotus" pitchFamily="2" charset="-78"/>
              </a:rPr>
              <a:t>فصل  10 ( نمایش پروژه خود را طراحی کنید)</a:t>
            </a:r>
          </a:p>
          <a:p>
            <a:pPr algn="r" rtl="1"/>
            <a:r>
              <a:rPr lang="fa-IR" sz="3600" b="1" dirty="0" smtClean="0">
                <a:cs typeface="B Lotus" pitchFamily="2" charset="-78"/>
              </a:rPr>
              <a:t>فصل 11 (آماده نمودن یک ارائه و طراحی برای ارزیابی کارتان)</a:t>
            </a:r>
            <a:endParaRPr lang="en-US" b="1" dirty="0" smtClean="0">
              <a:cs typeface="B Lotus" pitchFamily="2" charset="-78"/>
            </a:endParaRPr>
          </a:p>
          <a:p>
            <a:pPr algn="r" rtl="1"/>
            <a:endParaRPr lang="en-US" b="1" dirty="0" smtClean="0">
              <a:cs typeface="B Lotus" pitchFamily="2" charset="-78"/>
            </a:endParaRPr>
          </a:p>
          <a:p>
            <a:pPr algn="r" rtl="1"/>
            <a:endParaRPr lang="en-US" b="1" dirty="0" smtClean="0">
              <a:cs typeface="B Lotus" pitchFamily="2" charset="-78"/>
            </a:endParaRPr>
          </a:p>
          <a:p>
            <a:pPr algn="r" rtl="1"/>
            <a:endParaRPr lang="en-US" b="1" dirty="0" smtClean="0">
              <a:cs typeface="B Lotus" pitchFamily="2" charset="-78"/>
            </a:endParaRPr>
          </a:p>
          <a:p>
            <a:pPr algn="r" rtl="1"/>
            <a:endParaRPr lang="en-US" b="1" dirty="0" smtClean="0">
              <a:cs typeface="B Lotus" pitchFamily="2" charset="-78"/>
            </a:endParaRPr>
          </a:p>
          <a:p>
            <a:pPr algn="r" rtl="1"/>
            <a:endParaRPr lang="en-US" dirty="0" smtClean="0">
              <a:cs typeface="B Lotus" pitchFamily="2" charset="-78"/>
            </a:endParaRPr>
          </a:p>
          <a:p>
            <a:pPr algn="r" rtl="1"/>
            <a:endParaRPr lang="en-US" dirty="0" smtClean="0">
              <a:cs typeface="B Lotus" pitchFamily="2" charset="-78"/>
            </a:endParaRPr>
          </a:p>
          <a:p>
            <a:pPr algn="r" rtl="1"/>
            <a:endParaRPr lang="en-US" dirty="0" smtClean="0">
              <a:cs typeface="B Lotus" pitchFamily="2" charset="-78"/>
            </a:endParaRPr>
          </a:p>
          <a:p>
            <a:pPr algn="r" rt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smtClean="0">
                <a:cs typeface="B Lotus" pitchFamily="2" charset="-78"/>
              </a:rPr>
              <a:t>فصل 1(تهیه یک دفترچه یادداشت)</a:t>
            </a:r>
            <a:endParaRPr lang="en-US" dirty="0"/>
          </a:p>
        </p:txBody>
      </p:sp>
      <p:sp>
        <p:nvSpPr>
          <p:cNvPr id="3" name="Content Placeholder 2"/>
          <p:cNvSpPr>
            <a:spLocks noGrp="1"/>
          </p:cNvSpPr>
          <p:nvPr>
            <p:ph idx="1"/>
          </p:nvPr>
        </p:nvSpPr>
        <p:spPr/>
        <p:txBody>
          <a:bodyPr/>
          <a:lstStyle/>
          <a:p>
            <a:pPr algn="r" rtl="1">
              <a:lnSpc>
                <a:spcPct val="150000"/>
              </a:lnSpc>
            </a:pPr>
            <a:r>
              <a:rPr lang="ar-SA" b="1" dirty="0" smtClean="0">
                <a:cs typeface="B Titr" pitchFamily="2" charset="-78"/>
              </a:rPr>
              <a:t>یک دفتر چه یادداشت یک تقویم روزانه یا روزنامه ،جائیکه یک نوشته ثبت شده پروژه شما از آغاز تا پایان است.این فصل توصیف میکند چه نوع چیزها وارد دفتر یاداشت می شوند و چگونه مرتب می شوند .</a:t>
            </a:r>
            <a:endParaRPr lang="en-US" dirty="0">
              <a:cs typeface="B Titr"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smtClean="0">
                <a:cs typeface="B Lotus" pitchFamily="2" charset="-78"/>
              </a:rPr>
              <a:t>فصل 2(انتخاب یک فهرست)</a:t>
            </a:r>
            <a:endParaRPr lang="en-US" dirty="0"/>
          </a:p>
        </p:txBody>
      </p:sp>
      <p:sp>
        <p:nvSpPr>
          <p:cNvPr id="3" name="Content Placeholder 2"/>
          <p:cNvSpPr>
            <a:spLocks noGrp="1"/>
          </p:cNvSpPr>
          <p:nvPr>
            <p:ph idx="1"/>
          </p:nvPr>
        </p:nvSpPr>
        <p:spPr>
          <a:xfrm>
            <a:off x="457200" y="1371600"/>
            <a:ext cx="8229600" cy="5105400"/>
          </a:xfrm>
        </p:spPr>
        <p:txBody>
          <a:bodyPr>
            <a:normAutofit/>
          </a:bodyPr>
          <a:lstStyle/>
          <a:p>
            <a:pPr algn="r" rtl="1">
              <a:lnSpc>
                <a:spcPct val="150000"/>
              </a:lnSpc>
            </a:pPr>
            <a:r>
              <a:rPr lang="ar-SA" b="1" dirty="0" smtClean="0">
                <a:cs typeface="B Titr" pitchFamily="2" charset="-78"/>
              </a:rPr>
              <a:t>گروه</a:t>
            </a:r>
            <a:r>
              <a:rPr lang="fa-IR" b="1" dirty="0" smtClean="0">
                <a:cs typeface="B Titr" pitchFamily="2" charset="-78"/>
              </a:rPr>
              <a:t>بندی </a:t>
            </a:r>
            <a:r>
              <a:rPr lang="ar-SA" b="1" dirty="0" smtClean="0">
                <a:cs typeface="B Titr" pitchFamily="2" charset="-78"/>
              </a:rPr>
              <a:t>پروژه یک گروه مرتبط با عنوان علمی پروژه است .</a:t>
            </a:r>
            <a:endParaRPr lang="fa-IR" b="1" dirty="0" smtClean="0">
              <a:cs typeface="B Titr" pitchFamily="2" charset="-78"/>
            </a:endParaRPr>
          </a:p>
          <a:p>
            <a:pPr algn="r" rtl="1">
              <a:lnSpc>
                <a:spcPct val="150000"/>
              </a:lnSpc>
            </a:pPr>
            <a:r>
              <a:rPr lang="ar-SA" b="1" dirty="0" smtClean="0">
                <a:cs typeface="B Titr" pitchFamily="2" charset="-78"/>
              </a:rPr>
              <a:t>این لیست می تواند در انتخاب عنوان پروژه به شما کمک کندو این بایستی در تشخیص رده هائی که بهترین توصیف را از پروژه تان داشته باشید کمک کند.</a:t>
            </a:r>
            <a:endParaRPr lang="fa-IR" b="1" dirty="0" smtClean="0">
              <a:cs typeface="B Titr"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smtClean="0">
                <a:cs typeface="B Lotus" pitchFamily="2" charset="-78"/>
              </a:rPr>
              <a:t>فصل3 (آماده کردن عنوان تحقیق)</a:t>
            </a:r>
            <a:endParaRPr lang="en-US" dirty="0"/>
          </a:p>
        </p:txBody>
      </p:sp>
      <p:sp>
        <p:nvSpPr>
          <p:cNvPr id="3" name="Content Placeholder 2"/>
          <p:cNvSpPr>
            <a:spLocks noGrp="1"/>
          </p:cNvSpPr>
          <p:nvPr>
            <p:ph idx="1"/>
          </p:nvPr>
        </p:nvSpPr>
        <p:spPr>
          <a:xfrm>
            <a:off x="304800" y="1600200"/>
            <a:ext cx="8839200" cy="4525963"/>
          </a:xfrm>
        </p:spPr>
        <p:txBody>
          <a:bodyPr/>
          <a:lstStyle/>
          <a:p>
            <a:pPr algn="r" rtl="1">
              <a:lnSpc>
                <a:spcPct val="150000"/>
              </a:lnSpc>
            </a:pPr>
            <a:r>
              <a:rPr lang="ar-SA" b="1" dirty="0" smtClean="0">
                <a:cs typeface="B Titr" pitchFamily="2" charset="-78"/>
              </a:rPr>
              <a:t> انتخاب یک عنوان اغلب سخت ترین قسمت یک پروژه نمایشگاه علوم به حساب می آید .محقق پیشنهاد می کند در این فصل به کمک در انتخاب یک عنوان بسیار خوشایند .تحقیق فرایند جمع آوری اطلاعات است  . عنوان تحقیق در انجام جستجو با هدف انتخاب یک عتوان پروژه است.</a:t>
            </a:r>
            <a:endParaRPr lang="en-US" dirty="0">
              <a:cs typeface="B Titr"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rrowheads="1"/>
          </p:cNvSpPr>
          <p:nvPr>
            <p:ph type="title"/>
          </p:nvPr>
        </p:nvSpPr>
        <p:spPr>
          <a:xfrm>
            <a:off x="1752600" y="0"/>
            <a:ext cx="5946775" cy="593725"/>
          </a:xfrm>
        </p:spPr>
        <p:txBody>
          <a:bodyPr>
            <a:normAutofit fontScale="90000"/>
          </a:bodyPr>
          <a:lstStyle/>
          <a:p>
            <a:pPr>
              <a:defRPr/>
            </a:pPr>
            <a:r>
              <a:rPr lang="fa-IR" sz="3600" b="1" dirty="0" smtClean="0">
                <a:solidFill>
                  <a:srgbClr val="FF0000"/>
                </a:solidFill>
                <a:cs typeface="B Lotus" pitchFamily="2" charset="-78"/>
              </a:rPr>
              <a:t>معیار های انتخاب موضوع </a:t>
            </a:r>
            <a:r>
              <a:rPr lang="fa-IR" sz="4000" b="1" dirty="0" smtClean="0">
                <a:solidFill>
                  <a:srgbClr val="FF0000"/>
                </a:solidFill>
                <a:cs typeface="B Lotus" pitchFamily="2" charset="-78"/>
              </a:rPr>
              <a:t>تحقیق</a:t>
            </a:r>
            <a:r>
              <a:rPr lang="fa-IR" sz="4000" dirty="0" smtClean="0"/>
              <a:t> </a:t>
            </a:r>
            <a:endParaRPr lang="en-US" sz="4000" dirty="0" smtClean="0"/>
          </a:p>
        </p:txBody>
      </p:sp>
      <p:sp>
        <p:nvSpPr>
          <p:cNvPr id="83971" name="Rectangle 3"/>
          <p:cNvSpPr>
            <a:spLocks noGrp="1" noRot="1" noChangeArrowheads="1"/>
          </p:cNvSpPr>
          <p:nvPr>
            <p:ph type="body" idx="1"/>
          </p:nvPr>
        </p:nvSpPr>
        <p:spPr>
          <a:xfrm>
            <a:off x="838200" y="762000"/>
            <a:ext cx="8077200" cy="5867400"/>
          </a:xfrm>
        </p:spPr>
        <p:txBody>
          <a:bodyPr/>
          <a:lstStyle/>
          <a:p>
            <a:pPr algn="r" rtl="1" eaLnBrk="1" hangingPunct="1">
              <a:lnSpc>
                <a:spcPct val="80000"/>
              </a:lnSpc>
              <a:defRPr/>
            </a:pPr>
            <a:r>
              <a:rPr lang="fa-IR" sz="2800" b="1" dirty="0" smtClean="0">
                <a:cs typeface="B Lotus" pitchFamily="2" charset="-78"/>
              </a:rPr>
              <a:t>انتخاب موضوع تحقیق یکی از مهمترین  مشکل ترین مراحل انجام دادن تحقیق است</a:t>
            </a:r>
          </a:p>
          <a:p>
            <a:pPr algn="r" rtl="1" eaLnBrk="1" hangingPunct="1">
              <a:lnSpc>
                <a:spcPct val="80000"/>
              </a:lnSpc>
              <a:defRPr/>
            </a:pPr>
            <a:r>
              <a:rPr lang="fa-IR" sz="2800" b="1" dirty="0" smtClean="0">
                <a:cs typeface="B Lotus" pitchFamily="2" charset="-78"/>
              </a:rPr>
              <a:t>1- موضوع تحقیق پدیدهای واقعی و در ارتباط مستقیم با تجربه ها روزانه باشد </a:t>
            </a:r>
          </a:p>
          <a:p>
            <a:pPr algn="r" rtl="1" eaLnBrk="1" hangingPunct="1">
              <a:lnSpc>
                <a:spcPct val="80000"/>
              </a:lnSpc>
              <a:defRPr/>
            </a:pPr>
            <a:r>
              <a:rPr lang="fa-IR" sz="2800" b="1" dirty="0" smtClean="0">
                <a:cs typeface="B Lotus" pitchFamily="2" charset="-78"/>
              </a:rPr>
              <a:t>2-موضوع تحقیق علاوه بر مهارت ها امکان در هم تنیدن با سایر رشته ها را داشته باشد.</a:t>
            </a:r>
          </a:p>
          <a:p>
            <a:pPr algn="r" rtl="1" eaLnBrk="1" hangingPunct="1">
              <a:lnSpc>
                <a:spcPct val="80000"/>
              </a:lnSpc>
              <a:defRPr/>
            </a:pPr>
            <a:r>
              <a:rPr lang="fa-IR" sz="2800" b="1" dirty="0" smtClean="0">
                <a:cs typeface="B Lotus" pitchFamily="2" charset="-78"/>
              </a:rPr>
              <a:t>3- موضوع تحقیق برای کشفیات  و فعالیت های که در طول یک هفته به اندازه کافی غنی باشد.</a:t>
            </a:r>
          </a:p>
          <a:p>
            <a:pPr algn="r" rtl="1" eaLnBrk="1" hangingPunct="1">
              <a:lnSpc>
                <a:spcPct val="80000"/>
              </a:lnSpc>
              <a:defRPr/>
            </a:pPr>
            <a:r>
              <a:rPr lang="fa-IR" sz="2800" b="1" dirty="0" smtClean="0">
                <a:cs typeface="B Lotus" pitchFamily="2" charset="-78"/>
              </a:rPr>
              <a:t>4- موضوع تحقیق  متناسب با موقعیت جغرافیائی و امکانات باشد. </a:t>
            </a:r>
          </a:p>
          <a:p>
            <a:pPr algn="r" rtl="1" eaLnBrk="1" hangingPunct="1">
              <a:lnSpc>
                <a:spcPct val="80000"/>
              </a:lnSpc>
              <a:defRPr/>
            </a:pPr>
            <a:r>
              <a:rPr lang="fa-IR" sz="2800" b="1" dirty="0" smtClean="0">
                <a:cs typeface="B Lotus" pitchFamily="2" charset="-78"/>
              </a:rPr>
              <a:t>5- موضوع تحقیق قابلیت استفاده از قوه تخیل و تقویت آن را داشته باشد.</a:t>
            </a:r>
          </a:p>
          <a:p>
            <a:pPr algn="r" rtl="1" eaLnBrk="1" hangingPunct="1">
              <a:lnSpc>
                <a:spcPct val="80000"/>
              </a:lnSpc>
              <a:defRPr/>
            </a:pPr>
            <a:r>
              <a:rPr lang="fa-IR" sz="2800" b="1" dirty="0" smtClean="0">
                <a:cs typeface="B Lotus" pitchFamily="2" charset="-78"/>
              </a:rPr>
              <a:t>6-موضوع تحقیق  با استاندارد های آموزشی هماهنگی داشته و مورد علاقه باشد. </a:t>
            </a:r>
          </a:p>
          <a:p>
            <a:pPr algn="r" rtl="1" eaLnBrk="1" hangingPunct="1">
              <a:lnSpc>
                <a:spcPct val="80000"/>
              </a:lnSpc>
              <a:defRPr/>
            </a:pPr>
            <a:r>
              <a:rPr lang="fa-IR" sz="2800" b="1" dirty="0" smtClean="0">
                <a:cs typeface="B Lotus" pitchFamily="2" charset="-78"/>
              </a:rPr>
              <a:t>7- موضوع تحقیق  امکان به کار گیری مهارت های حل مسئله را (متناسب با سن دانش آموزان)داشته باشد.</a:t>
            </a:r>
            <a:endParaRPr lang="en-US" sz="2800" b="1" dirty="0" smtClean="0">
              <a:cs typeface="B Lotus"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8" name="Rectangle 6"/>
          <p:cNvSpPr>
            <a:spLocks noGrp="1" noChangeArrowheads="1"/>
          </p:cNvSpPr>
          <p:nvPr>
            <p:ph type="subTitle" idx="1"/>
          </p:nvPr>
        </p:nvSpPr>
        <p:spPr>
          <a:xfrm>
            <a:off x="152400" y="152400"/>
            <a:ext cx="8763000" cy="6477000"/>
          </a:xfrm>
        </p:spPr>
        <p:txBody>
          <a:bodyPr>
            <a:normAutofit/>
          </a:bodyPr>
          <a:lstStyle/>
          <a:p>
            <a:pPr eaLnBrk="1" hangingPunct="1">
              <a:defRPr/>
            </a:pPr>
            <a:r>
              <a:rPr lang="fa-IR" b="1" dirty="0" smtClean="0">
                <a:solidFill>
                  <a:srgbClr val="FF0000"/>
                </a:solidFill>
                <a:cs typeface="B Lotus" pitchFamily="2" charset="-78"/>
              </a:rPr>
              <a:t>معیار های انتخاب موضوع تحقیق ادامه</a:t>
            </a:r>
          </a:p>
          <a:p>
            <a:pPr eaLnBrk="1" hangingPunct="1">
              <a:defRPr/>
            </a:pPr>
            <a:r>
              <a:rPr lang="fa-IR" b="1" dirty="0" smtClean="0">
                <a:cs typeface="B Lotus" pitchFamily="2" charset="-78"/>
              </a:rPr>
              <a:t>8-برای تحقیق در باره موضوع تحقیق ،منابع در اختیار باشد.</a:t>
            </a:r>
          </a:p>
          <a:p>
            <a:pPr eaLnBrk="1" hangingPunct="1">
              <a:defRPr/>
            </a:pPr>
            <a:r>
              <a:rPr lang="fa-IR" b="1" dirty="0" smtClean="0">
                <a:cs typeface="B Lotus" pitchFamily="2" charset="-78"/>
              </a:rPr>
              <a:t>9- موضوع تحقیق بالقوه از طریق روش های مختلف( ایفای نقش ،ماکت سازی ،طراحی ....)قابل ارائه و بیان باشد .</a:t>
            </a:r>
          </a:p>
          <a:p>
            <a:pPr eaLnBrk="1" hangingPunct="1">
              <a:defRPr/>
            </a:pPr>
            <a:r>
              <a:rPr lang="fa-IR" b="1" dirty="0" smtClean="0">
                <a:cs typeface="B Lotus" pitchFamily="2" charset="-78"/>
              </a:rPr>
              <a:t>10-تا حد امکان والدین مایل به مشارکت در آن (موضوع )باشند. </a:t>
            </a:r>
          </a:p>
          <a:p>
            <a:pPr eaLnBrk="1" hangingPunct="1">
              <a:defRPr/>
            </a:pPr>
            <a:r>
              <a:rPr lang="fa-IR" b="1" dirty="0" smtClean="0">
                <a:cs typeface="B Lotus" pitchFamily="2" charset="-78"/>
              </a:rPr>
              <a:t>11-تناسب و رعایت فرهنگ بومی در موضوع تحقیق رعایت شود .</a:t>
            </a:r>
          </a:p>
          <a:p>
            <a:pPr eaLnBrk="1" hangingPunct="1">
              <a:defRPr/>
            </a:pPr>
            <a:r>
              <a:rPr lang="fa-IR" b="1" dirty="0" smtClean="0">
                <a:cs typeface="B Lotus" pitchFamily="2" charset="-78"/>
              </a:rPr>
              <a:t>12-وسعت دانش و احاطه معلم در باره موضوع در نظر گرفته شود. </a:t>
            </a:r>
          </a:p>
          <a:p>
            <a:pPr eaLnBrk="1" hangingPunct="1">
              <a:defRPr/>
            </a:pPr>
            <a:r>
              <a:rPr lang="fa-IR" b="1" dirty="0" smtClean="0">
                <a:cs typeface="B Lotus" pitchFamily="2" charset="-78"/>
              </a:rPr>
              <a:t>13- موضوع تحقیق خیلی وسیع (مانند فضا )یا خیلی محدود (مانند قناری من ) نباشد. </a:t>
            </a:r>
            <a:endParaRPr lang="en-US" b="1" dirty="0" smtClean="0">
              <a:cs typeface="B Lotus"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Lotus" pitchFamily="2" charset="-78"/>
              </a:rPr>
              <a:t>تکلیف عملکردی(3)</a:t>
            </a:r>
            <a:endParaRPr lang="en-US" dirty="0">
              <a:solidFill>
                <a:srgbClr val="FF0000"/>
              </a:solidFill>
              <a:cs typeface="B Lotus" pitchFamily="2" charset="-78"/>
            </a:endParaRPr>
          </a:p>
        </p:txBody>
      </p:sp>
      <p:sp>
        <p:nvSpPr>
          <p:cNvPr id="3" name="Content Placeholder 2"/>
          <p:cNvSpPr>
            <a:spLocks noGrp="1"/>
          </p:cNvSpPr>
          <p:nvPr>
            <p:ph idx="1"/>
          </p:nvPr>
        </p:nvSpPr>
        <p:spPr>
          <a:xfrm>
            <a:off x="381000" y="1295400"/>
            <a:ext cx="8229600" cy="5181600"/>
          </a:xfrm>
        </p:spPr>
        <p:txBody>
          <a:bodyPr/>
          <a:lstStyle/>
          <a:p>
            <a:pPr algn="r" rtl="1"/>
            <a:r>
              <a:rPr lang="fa-IR" b="1" dirty="0" smtClean="0">
                <a:cs typeface="B Titr" pitchFamily="2" charset="-78"/>
              </a:rPr>
              <a:t>عنوان </a:t>
            </a:r>
            <a:r>
              <a:rPr lang="fa-IR" b="1" dirty="0" smtClean="0">
                <a:cs typeface="B Titr" pitchFamily="2" charset="-78"/>
              </a:rPr>
              <a:t>تحقیق را آماده کرده به </a:t>
            </a:r>
            <a:r>
              <a:rPr lang="fa-IR" b="1" dirty="0" smtClean="0">
                <a:cs typeface="B Titr" pitchFamily="2" charset="-78"/>
              </a:rPr>
              <a:t> خودتان امتیاز دهید و به ایمیل </a:t>
            </a:r>
            <a:r>
              <a:rPr lang="fa-IR" b="1" dirty="0" smtClean="0">
                <a:cs typeface="B Titr" pitchFamily="2" charset="-78"/>
              </a:rPr>
              <a:t>بنده ارسال نمایید تا جلسه آینده بازخورد دهم</a:t>
            </a:r>
          </a:p>
          <a:p>
            <a:pPr algn="r" rtl="1"/>
            <a:r>
              <a:rPr lang="fa-IR" b="1" dirty="0" smtClean="0">
                <a:cs typeface="B Lotus" pitchFamily="2" charset="-78"/>
              </a:rPr>
              <a:t>به همراه این پاورپوینت( </a:t>
            </a:r>
            <a:r>
              <a:rPr lang="fa-IR" b="1" dirty="0" smtClean="0">
                <a:solidFill>
                  <a:srgbClr val="FF0000"/>
                </a:solidFill>
                <a:cs typeface="B Lotus" pitchFamily="2" charset="-78"/>
              </a:rPr>
              <a:t>فایل صوتی</a:t>
            </a:r>
            <a:r>
              <a:rPr lang="fa-IR" b="1" dirty="0" smtClean="0">
                <a:cs typeface="B Lotus" pitchFamily="2" charset="-78"/>
              </a:rPr>
              <a:t>) و (</a:t>
            </a:r>
            <a:r>
              <a:rPr lang="fa-IR" b="1" dirty="0" smtClean="0">
                <a:solidFill>
                  <a:srgbClr val="FF0000"/>
                </a:solidFill>
                <a:cs typeface="B Lotus" pitchFamily="2" charset="-78"/>
              </a:rPr>
              <a:t>پی دی اف </a:t>
            </a:r>
            <a:r>
              <a:rPr lang="fa-IR" b="1" dirty="0" smtClean="0">
                <a:cs typeface="B Lotus" pitchFamily="2" charset="-78"/>
              </a:rPr>
              <a:t>)های تکمیلی ارایه می شود.</a:t>
            </a:r>
          </a:p>
          <a:p>
            <a:pPr algn="r" rtl="1">
              <a:buNone/>
            </a:pPr>
            <a:endParaRPr lang="fa-IR" b="1" dirty="0" smtClean="0">
              <a:cs typeface="B Titr" pitchFamily="2" charset="-78"/>
            </a:endParaRPr>
          </a:p>
          <a:p>
            <a:pPr algn="ctr" rtl="1">
              <a:buNone/>
            </a:pPr>
            <a:r>
              <a:rPr lang="fa-IR" b="1" dirty="0" smtClean="0">
                <a:cs typeface="B Titr" pitchFamily="2" charset="-78"/>
              </a:rPr>
              <a:t>متشکرم</a:t>
            </a:r>
          </a:p>
          <a:p>
            <a:pPr algn="ctr" rtl="1">
              <a:buNone/>
            </a:pPr>
            <a:r>
              <a:rPr lang="fa-IR" b="1" dirty="0" smtClean="0">
                <a:cs typeface="B Titr" pitchFamily="2" charset="-78"/>
              </a:rPr>
              <a:t>کرمی یار</a:t>
            </a:r>
            <a:endParaRPr lang="en-US" b="1" dirty="0">
              <a:cs typeface="B Titr"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pPr rtl="1"/>
            <a:r>
              <a:rPr lang="fa-IR" sz="3600" b="1" dirty="0" smtClean="0">
                <a:cs typeface="B Lotus" pitchFamily="2" charset="-78"/>
              </a:rPr>
              <a:t>فرض بر این است که وا حد یادگیری(یکی از دروس علوم تجربی)  انتخاب شده است </a:t>
            </a:r>
            <a:endParaRPr lang="en-US" sz="3600" b="1" dirty="0">
              <a:cs typeface="B Lotus" pitchFamily="2" charset="-78"/>
            </a:endParaRPr>
          </a:p>
        </p:txBody>
      </p:sp>
      <p:sp>
        <p:nvSpPr>
          <p:cNvPr id="3" name="Content Placeholder 2"/>
          <p:cNvSpPr>
            <a:spLocks noGrp="1"/>
          </p:cNvSpPr>
          <p:nvPr>
            <p:ph idx="1"/>
          </p:nvPr>
        </p:nvSpPr>
        <p:spPr/>
        <p:txBody>
          <a:bodyPr>
            <a:normAutofit/>
          </a:bodyPr>
          <a:lstStyle/>
          <a:p>
            <a:pPr algn="r" rtl="1"/>
            <a:r>
              <a:rPr lang="fa-IR" sz="2400" dirty="0" smtClean="0">
                <a:cs typeface="B Titr" pitchFamily="2" charset="-78"/>
              </a:rPr>
              <a:t>تعریف</a:t>
            </a:r>
            <a:endParaRPr lang="fa-IR" sz="2400" dirty="0" smtClean="0">
              <a:cs typeface="B Titr" pitchFamily="2" charset="-78"/>
            </a:endParaRPr>
          </a:p>
          <a:p>
            <a:pPr algn="r" rtl="1"/>
            <a:r>
              <a:rPr lang="fa-IR" sz="2400" dirty="0" smtClean="0">
                <a:cs typeface="B Titr" pitchFamily="2" charset="-78"/>
              </a:rPr>
              <a:t>واحد یادگیری:</a:t>
            </a:r>
          </a:p>
          <a:p>
            <a:pPr algn="r" rtl="1"/>
            <a:r>
              <a:rPr lang="fa-IR" sz="2400" dirty="0" smtClean="0">
                <a:solidFill>
                  <a:srgbClr val="0070C0"/>
                </a:solidFill>
                <a:cs typeface="B Titr" pitchFamily="2" charset="-78"/>
              </a:rPr>
              <a:t>یک واحد یادگیری عبارت است از چند رویداد یادگیری به هم مرتبط و معنادار که با ارائه‌ی آن دانش آموز می‌تواند به شایستگی مهمی دست یابد. </a:t>
            </a:r>
            <a:endParaRPr lang="fa-IR" sz="2400" dirty="0" smtClean="0">
              <a:solidFill>
                <a:srgbClr val="0070C0"/>
              </a:solidFill>
              <a:cs typeface="B Titr" pitchFamily="2" charset="-78"/>
            </a:endParaRPr>
          </a:p>
          <a:p>
            <a:pPr algn="r" rtl="1"/>
            <a:r>
              <a:rPr lang="fa-IR" sz="2400" dirty="0" smtClean="0">
                <a:cs typeface="B Titr" pitchFamily="2" charset="-78"/>
              </a:rPr>
              <a:t>پیامد این </a:t>
            </a:r>
            <a:r>
              <a:rPr lang="fa-IR" sz="2400" dirty="0" smtClean="0">
                <a:cs typeface="B Titr" pitchFamily="2" charset="-78"/>
              </a:rPr>
              <a:t>درس</a:t>
            </a:r>
            <a:endParaRPr lang="fa-IR" sz="2400" dirty="0" smtClean="0">
              <a:solidFill>
                <a:srgbClr val="0070C0"/>
              </a:solidFill>
              <a:cs typeface="B Titr" pitchFamily="2" charset="-78"/>
            </a:endParaRPr>
          </a:p>
          <a:p>
            <a:pPr algn="r" rtl="1"/>
            <a:r>
              <a:rPr lang="fa-IR" sz="2400" dirty="0" smtClean="0">
                <a:solidFill>
                  <a:srgbClr val="FF3399"/>
                </a:solidFill>
                <a:cs typeface="B Titr" pitchFamily="2" charset="-78"/>
              </a:rPr>
              <a:t>هدف از طراحی یک واحد یادگیری آن است که یادگیرنده بتواند از آنچه یاد می‌گیرد معنای تازه‏ای بسازد و آنچه آموخته است را با استقلال و اثربخشی روز افزون در موقعیت های پیچیده ی جهان واقعی به کار ببرد</a:t>
            </a:r>
            <a:r>
              <a:rPr lang="fa-IR" sz="2400" dirty="0" smtClean="0">
                <a:solidFill>
                  <a:srgbClr val="FF3399"/>
                </a:solidFill>
                <a:cs typeface="B Titr" pitchFamily="2" charset="-78"/>
              </a:rPr>
              <a:t>.</a:t>
            </a:r>
          </a:p>
          <a:p>
            <a:pPr algn="r" rtl="1"/>
            <a:r>
              <a:rPr lang="fa-IR" sz="2400" b="1" dirty="0" smtClean="0">
                <a:cs typeface="B Titr" pitchFamily="2" charset="-78"/>
              </a:rPr>
              <a:t>و دانشجو با شناخت </a:t>
            </a:r>
            <a:r>
              <a:rPr lang="fa-IR" sz="2400" b="1" dirty="0" smtClean="0">
                <a:cs typeface="B Titr" pitchFamily="2" charset="-78"/>
              </a:rPr>
              <a:t>محتو ا و تشخیص عناصر سازنده </a:t>
            </a:r>
            <a:r>
              <a:rPr lang="fa-IR" sz="2400" b="1" dirty="0" smtClean="0">
                <a:cs typeface="B Titr" pitchFamily="2" charset="-78"/>
              </a:rPr>
              <a:t>محتوا را به منظور </a:t>
            </a:r>
            <a:r>
              <a:rPr lang="fa-IR" sz="2400" b="1" dirty="0" smtClean="0">
                <a:cs typeface="B Titr" pitchFamily="2" charset="-78"/>
              </a:rPr>
              <a:t>دسترسی به اجزای </a:t>
            </a:r>
            <a:r>
              <a:rPr lang="fa-IR" sz="2400" b="1" dirty="0" smtClean="0">
                <a:solidFill>
                  <a:srgbClr val="FF0000"/>
                </a:solidFill>
                <a:cs typeface="B Titr" pitchFamily="2" charset="-78"/>
              </a:rPr>
              <a:t>اساسی</a:t>
            </a:r>
            <a:r>
              <a:rPr lang="fa-IR" sz="2400" b="1" dirty="0" smtClean="0">
                <a:cs typeface="B Titr" pitchFamily="2" charset="-78"/>
              </a:rPr>
              <a:t> و </a:t>
            </a:r>
            <a:r>
              <a:rPr lang="fa-IR" sz="2400" b="1" dirty="0" smtClean="0">
                <a:solidFill>
                  <a:srgbClr val="FF0000"/>
                </a:solidFill>
                <a:cs typeface="B Titr" pitchFamily="2" charset="-78"/>
              </a:rPr>
              <a:t>کلیدی </a:t>
            </a:r>
            <a:r>
              <a:rPr lang="fa-IR" sz="2400" b="1" dirty="0" smtClean="0">
                <a:cs typeface="B Titr" pitchFamily="2" charset="-78"/>
              </a:rPr>
              <a:t>یک درس </a:t>
            </a:r>
            <a:r>
              <a:rPr lang="fa-IR" sz="2400" b="1" dirty="0" smtClean="0">
                <a:cs typeface="B Titr" pitchFamily="2" charset="-78"/>
              </a:rPr>
              <a:t>تحلیل </a:t>
            </a:r>
            <a:r>
              <a:rPr lang="fa-IR" sz="2400" b="1" dirty="0" smtClean="0">
                <a:cs typeface="B Titr" pitchFamily="2" charset="-78"/>
              </a:rPr>
              <a:t>کند.</a:t>
            </a:r>
            <a:endParaRPr lang="en-US" sz="2400" b="1" dirty="0" smtClean="0">
              <a:cs typeface="B Titr" pitchFamily="2" charset="-78"/>
            </a:endParaRPr>
          </a:p>
          <a:p>
            <a:pPr algn="r" rtl="1"/>
            <a:endParaRPr lang="fa-IR" sz="2400" b="1" dirty="0" smtClean="0">
              <a:cs typeface="B Titr"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Content Placeholder 4" descr="COPYOF~2.JPG"/>
          <p:cNvPicPr>
            <a:picLocks noGrp="1" noChangeAspect="1"/>
          </p:cNvPicPr>
          <p:nvPr>
            <p:ph idx="1"/>
          </p:nvPr>
        </p:nvPicPr>
        <p:blipFill>
          <a:blip r:embed="rId2" cstate="print"/>
          <a:srcRect/>
          <a:stretch>
            <a:fillRect/>
          </a:stretch>
        </p:blipFill>
        <p:spPr>
          <a:xfrm>
            <a:off x="785813" y="642938"/>
            <a:ext cx="7929562" cy="5411787"/>
          </a:xfrm>
        </p:spPr>
      </p:pic>
      <p:sp>
        <p:nvSpPr>
          <p:cNvPr id="5" name="Rectangle 4"/>
          <p:cNvSpPr/>
          <p:nvPr/>
        </p:nvSpPr>
        <p:spPr>
          <a:xfrm>
            <a:off x="4191000" y="6019800"/>
            <a:ext cx="880611" cy="369332"/>
          </a:xfrm>
          <a:prstGeom prst="rect">
            <a:avLst/>
          </a:prstGeom>
        </p:spPr>
        <p:txBody>
          <a:bodyPr wrap="square">
            <a:spAutoFit/>
          </a:bodyPr>
          <a:lstStyle/>
          <a:p>
            <a:r>
              <a:rPr lang="fa-IR" b="1" dirty="0" smtClean="0">
                <a:solidFill>
                  <a:srgbClr val="002060"/>
                </a:solidFill>
                <a:cs typeface="B Mitra" pitchFamily="2" charset="-78"/>
              </a:rPr>
              <a:t> پایان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119034" y="1910759"/>
            <a:ext cx="9024966" cy="4947241"/>
          </a:xfrm>
          <a:prstGeom prst="rect">
            <a:avLst/>
          </a:prstGeom>
          <a:noFill/>
          <a:ln w="9525">
            <a:noFill/>
            <a:miter lim="800000"/>
            <a:headEnd/>
            <a:tailEnd/>
          </a:ln>
        </p:spPr>
      </p:pic>
      <p:pic>
        <p:nvPicPr>
          <p:cNvPr id="7" name="Picture 2"/>
          <p:cNvPicPr>
            <a:picLocks noChangeAspect="1" noChangeArrowheads="1"/>
          </p:cNvPicPr>
          <p:nvPr/>
        </p:nvPicPr>
        <p:blipFill>
          <a:blip r:embed="rId3" cstate="print"/>
          <a:srcRect/>
          <a:stretch>
            <a:fillRect/>
          </a:stretch>
        </p:blipFill>
        <p:spPr bwMode="auto">
          <a:xfrm>
            <a:off x="381000" y="381000"/>
            <a:ext cx="8534400" cy="12573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0" y="1000125"/>
            <a:ext cx="8839200" cy="40290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cstate="print"/>
          <a:srcRect/>
          <a:stretch>
            <a:fillRect/>
          </a:stretch>
        </p:blipFill>
        <p:spPr bwMode="auto">
          <a:xfrm>
            <a:off x="0" y="962025"/>
            <a:ext cx="8915400" cy="42957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457200" y="1506538"/>
            <a:ext cx="8229600" cy="1470025"/>
          </a:xfrm>
        </p:spPr>
        <p:txBody>
          <a:bodyPr/>
          <a:lstStyle/>
          <a:p>
            <a:pPr eaLnBrk="1" hangingPunct="1"/>
            <a:r>
              <a:rPr lang="fa-IR" dirty="0" smtClean="0">
                <a:cs typeface="B Titr" pitchFamily="2" charset="-78"/>
              </a:rPr>
              <a:t>نقشه های ذهنی</a:t>
            </a:r>
            <a:endParaRPr dirty="0" smtClean="0">
              <a:cs typeface="B Titr" pitchFamily="2" charset="-78"/>
            </a:endParaRPr>
          </a:p>
        </p:txBody>
      </p:sp>
      <p:sp>
        <p:nvSpPr>
          <p:cNvPr id="3" name="Subtitle 2"/>
          <p:cNvSpPr>
            <a:spLocks noGrp="1"/>
          </p:cNvSpPr>
          <p:nvPr>
            <p:ph type="subTitle" idx="1"/>
          </p:nvPr>
        </p:nvSpPr>
        <p:spPr>
          <a:xfrm>
            <a:off x="1295400" y="3200400"/>
            <a:ext cx="6400800" cy="3200400"/>
          </a:xfrm>
          <a:solidFill>
            <a:srgbClr val="FFFF00"/>
          </a:solidFill>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2500"/>
          </a:bodyPr>
          <a:lstStyle/>
          <a:p>
            <a:pPr rtl="1" eaLnBrk="1" fontAlgn="auto" hangingPunct="1">
              <a:spcBef>
                <a:spcPts val="580"/>
              </a:spcBef>
              <a:spcAft>
                <a:spcPts val="0"/>
              </a:spcAft>
              <a:buFont typeface="Wingdings 2"/>
              <a:buNone/>
              <a:defRPr/>
            </a:pPr>
            <a:r>
              <a:rPr lang="fa-IR" dirty="0" smtClean="0">
                <a:solidFill>
                  <a:srgbClr val="00B050"/>
                </a:solidFill>
                <a:cs typeface="B Titr" pitchFamily="2" charset="-78"/>
              </a:rPr>
              <a:t>نقشه هاي ذهنی روشي براي بازنمايي بصري اطلاعات هستند.</a:t>
            </a:r>
          </a:p>
          <a:p>
            <a:pPr rtl="1" eaLnBrk="1" fontAlgn="auto" hangingPunct="1">
              <a:spcBef>
                <a:spcPts val="580"/>
              </a:spcBef>
              <a:spcAft>
                <a:spcPts val="0"/>
              </a:spcAft>
              <a:buFont typeface="Wingdings 2"/>
              <a:buNone/>
              <a:defRPr/>
            </a:pPr>
            <a:r>
              <a:rPr lang="fa-IR" dirty="0" smtClean="0">
                <a:solidFill>
                  <a:srgbClr val="00B050"/>
                </a:solidFill>
                <a:cs typeface="B Titr" pitchFamily="2" charset="-78"/>
              </a:rPr>
              <a:t>تهیه نقشه ي ذهنی به ما كمك مي كند تا اطلاعاتي را كه از قبل درباره ي يك موضوع مي دانيم روي هم بگذاريم و مطلب جديد را، همچنان كه آن را ياد مي گيريم، درک کنیم. </a:t>
            </a:r>
            <a:endParaRPr lang="en-US" dirty="0" smtClean="0">
              <a:solidFill>
                <a:srgbClr val="00B050"/>
              </a:solidFill>
              <a:cs typeface="B Titr" pitchFamily="2" charset="-78"/>
            </a:endParaRPr>
          </a:p>
          <a:p>
            <a:pPr eaLnBrk="1" fontAlgn="auto" hangingPunct="1">
              <a:spcBef>
                <a:spcPts val="580"/>
              </a:spcBef>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راهنمای عملی نقشه ذهنی </a:t>
            </a:r>
            <a:endParaRPr 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152400" y="1600199"/>
            <a:ext cx="8534399" cy="480336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cstate="print"/>
          <a:stretch>
            <a:fillRect/>
          </a:stretch>
        </p:blipFill>
        <p:spPr bwMode="auto">
          <a:xfrm>
            <a:off x="2438400" y="533401"/>
            <a:ext cx="6043087" cy="2819400"/>
          </a:xfrm>
          <a:prstGeom prst="rect">
            <a:avLst/>
          </a:prstGeom>
          <a:noFill/>
          <a:ln w="9525">
            <a:no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3429000" y="0"/>
            <a:ext cx="4741817" cy="45720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2362200" y="3429000"/>
            <a:ext cx="6172200" cy="2895600"/>
          </a:xfrm>
          <a:prstGeom prst="rect">
            <a:avLst/>
          </a:prstGeom>
          <a:noFill/>
          <a:ln w="9525">
            <a:noFill/>
            <a:miter lim="800000"/>
            <a:headEnd/>
            <a:tailEnd/>
          </a:ln>
        </p:spPr>
      </p:pic>
      <p:pic>
        <p:nvPicPr>
          <p:cNvPr id="2053" name="Picture 5"/>
          <p:cNvPicPr>
            <a:picLocks noChangeAspect="1" noChangeArrowheads="1"/>
          </p:cNvPicPr>
          <p:nvPr/>
        </p:nvPicPr>
        <p:blipFill>
          <a:blip r:embed="rId5" cstate="print"/>
          <a:srcRect/>
          <a:stretch>
            <a:fillRect/>
          </a:stretch>
        </p:blipFill>
        <p:spPr bwMode="auto">
          <a:xfrm>
            <a:off x="533400" y="6448425"/>
            <a:ext cx="8020050" cy="4095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b="1" dirty="0" smtClean="0">
                <a:cs typeface="B Zar" pitchFamily="2" charset="-78"/>
              </a:rPr>
              <a:t>نمونه مثال نقشه ذهنی در مورد طراحی آموزشی</a:t>
            </a:r>
            <a:endParaRPr lang="en-US" sz="3200" b="1" dirty="0">
              <a:cs typeface="B Zar" pitchFamily="2" charset="-78"/>
            </a:endParaRPr>
          </a:p>
        </p:txBody>
      </p:sp>
      <p:pic>
        <p:nvPicPr>
          <p:cNvPr id="3074" name="Picture 2"/>
          <p:cNvPicPr>
            <a:picLocks noGrp="1" noChangeAspect="1" noChangeArrowheads="1"/>
          </p:cNvPicPr>
          <p:nvPr>
            <p:ph idx="1"/>
          </p:nvPr>
        </p:nvPicPr>
        <p:blipFill>
          <a:blip r:embed="rId2" cstate="print"/>
          <a:srcRect/>
          <a:stretch>
            <a:fillRect/>
          </a:stretch>
        </p:blipFill>
        <p:spPr bwMode="auto">
          <a:xfrm>
            <a:off x="457200" y="1883379"/>
            <a:ext cx="8229600" cy="395960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TotalTime>
  <Words>1024</Words>
  <Application>Microsoft Office PowerPoint</Application>
  <PresentationFormat>On-screen Show (4:3)</PresentationFormat>
  <Paragraphs>79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آموزش علوم  </vt:lpstr>
      <vt:lpstr>فرض بر این است که وا حد یادگیری(یکی از دروس علوم تجربی)  انتخاب شده است </vt:lpstr>
      <vt:lpstr>Slide 3</vt:lpstr>
      <vt:lpstr>Slide 4</vt:lpstr>
      <vt:lpstr>Slide 5</vt:lpstr>
      <vt:lpstr>نقشه های ذهنی</vt:lpstr>
      <vt:lpstr>راهنمای عملی نقشه ذهنی </vt:lpstr>
      <vt:lpstr>Slide 8</vt:lpstr>
      <vt:lpstr>نمونه مثال نقشه ذهنی در مورد طراحی آموزشی</vt:lpstr>
      <vt:lpstr>Slide 10</vt:lpstr>
      <vt:lpstr>پروژه علمی آموزشی </vt:lpstr>
      <vt:lpstr>اهداف تحقیق </vt:lpstr>
      <vt:lpstr>مراحل کلید ی برای برپایی نمایشگاه علوم موفق</vt:lpstr>
      <vt:lpstr>فصل 1(تهیه یک دفترچه یادداشت)</vt:lpstr>
      <vt:lpstr>فصل 2(انتخاب یک فهرست)</vt:lpstr>
      <vt:lpstr>فصل3 (آماده کردن عنوان تحقیق)</vt:lpstr>
      <vt:lpstr>معیار های انتخاب موضوع تحقیق </vt:lpstr>
      <vt:lpstr>Slide 18</vt:lpstr>
      <vt:lpstr>تکلیف عملکردی(3)</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علوم </dc:title>
  <dc:creator>atakaramiayar</dc:creator>
  <cp:lastModifiedBy>atakaramiayar</cp:lastModifiedBy>
  <cp:revision>15</cp:revision>
  <dcterms:created xsi:type="dcterms:W3CDTF">2020-04-08T05:58:54Z</dcterms:created>
  <dcterms:modified xsi:type="dcterms:W3CDTF">2020-04-13T18:51:16Z</dcterms:modified>
</cp:coreProperties>
</file>