
<file path=[Content_Types].xml><?xml version="1.0" encoding="utf-8"?>
<Types xmlns="http://schemas.openxmlformats.org/package/2006/content-types">
  <Default Extension="aac" ContentType="audio/aac"/>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62" r:id="rId3"/>
    <p:sldId id="256" r:id="rId4"/>
    <p:sldId id="257" r:id="rId5"/>
    <p:sldId id="258"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99FF"/>
    <a:srgbClr val="57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6" autoAdjust="0"/>
  </p:normalViewPr>
  <p:slideViewPr>
    <p:cSldViewPr snapToGrid="0">
      <p:cViewPr varScale="1">
        <p:scale>
          <a:sx n="81" d="100"/>
          <a:sy n="81" d="100"/>
        </p:scale>
        <p:origin x="67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aac"/><Relationship Id="rId1" Type="http://schemas.microsoft.com/office/2007/relationships/media" Target="../media/media1.aac"/><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aac"/><Relationship Id="rId1" Type="http://schemas.microsoft.com/office/2007/relationships/media" Target="../media/media2.aac"/><Relationship Id="rId5"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625" y="609600"/>
            <a:ext cx="4048218" cy="1332322"/>
          </a:xfrm>
        </p:spPr>
        <p:txBody>
          <a:bodyPr>
            <a:normAutofit/>
          </a:bodyPr>
          <a:lstStyle/>
          <a:p>
            <a:pPr algn="r" rtl="1"/>
            <a:r>
              <a:rPr lang="fa-IR" sz="3100" b="1" dirty="0" smtClean="0">
                <a:cs typeface="B Lotus" panose="00000400000000000000" pitchFamily="2" charset="-78"/>
              </a:rPr>
              <a:t>       </a:t>
            </a:r>
            <a:r>
              <a:rPr lang="fa-IR" sz="3100" b="1" dirty="0" smtClean="0">
                <a:solidFill>
                  <a:schemeClr val="tx2">
                    <a:lumMod val="75000"/>
                  </a:schemeClr>
                </a:solidFill>
                <a:cs typeface="B Lotus" panose="00000400000000000000" pitchFamily="2" charset="-78"/>
              </a:rPr>
              <a:t>بسم‌الله الرحمن الرحیم</a:t>
            </a:r>
            <a:br>
              <a:rPr lang="fa-IR" sz="3100" b="1" dirty="0" smtClean="0">
                <a:solidFill>
                  <a:schemeClr val="tx2">
                    <a:lumMod val="75000"/>
                  </a:schemeClr>
                </a:solidFill>
                <a:cs typeface="B Lotus" panose="00000400000000000000" pitchFamily="2" charset="-78"/>
              </a:rPr>
            </a:br>
            <a:r>
              <a:rPr lang="fa-IR" sz="3100" b="1" dirty="0" smtClean="0">
                <a:solidFill>
                  <a:schemeClr val="tx2">
                    <a:lumMod val="75000"/>
                  </a:schemeClr>
                </a:solidFill>
                <a:cs typeface="B Lotus" panose="00000400000000000000" pitchFamily="2" charset="-78"/>
              </a:rPr>
              <a:t>            </a:t>
            </a:r>
            <a:r>
              <a:rPr lang="fa-IR" sz="2400" b="1" dirty="0" smtClean="0">
                <a:solidFill>
                  <a:schemeClr val="tx2">
                    <a:lumMod val="75000"/>
                  </a:schemeClr>
                </a:solidFill>
                <a:cs typeface="B Lotus" panose="00000400000000000000" pitchFamily="2" charset="-78"/>
              </a:rPr>
              <a:t>شماره</a:t>
            </a:r>
            <a:r>
              <a:rPr lang="fa-IR" sz="2400" b="1" dirty="0">
                <a:solidFill>
                  <a:schemeClr val="tx2">
                    <a:lumMod val="75000"/>
                  </a:schemeClr>
                </a:solidFill>
                <a:cs typeface="B Lotus" panose="00000400000000000000" pitchFamily="2" charset="-78"/>
              </a:rPr>
              <a:t>3</a:t>
            </a:r>
            <a:r>
              <a:rPr lang="fa-IR" sz="2400" b="1" dirty="0" smtClean="0">
                <a:solidFill>
                  <a:schemeClr val="tx2">
                    <a:lumMod val="75000"/>
                  </a:schemeClr>
                </a:solidFill>
                <a:cs typeface="B Lotus" panose="00000400000000000000" pitchFamily="2" charset="-78"/>
              </a:rPr>
              <a:t>- نظم 4</a:t>
            </a:r>
            <a:endParaRPr lang="en-US" sz="2400" b="1" dirty="0">
              <a:solidFill>
                <a:schemeClr val="tx2">
                  <a:lumMod val="75000"/>
                </a:schemeClr>
              </a:solidFill>
              <a:cs typeface="B Lotus" panose="00000400000000000000" pitchFamily="2" charset="-78"/>
            </a:endParaRPr>
          </a:p>
        </p:txBody>
      </p:sp>
      <p:sp>
        <p:nvSpPr>
          <p:cNvPr id="3" name="Text Placeholder 2"/>
          <p:cNvSpPr>
            <a:spLocks noGrp="1"/>
          </p:cNvSpPr>
          <p:nvPr>
            <p:ph type="body" idx="1"/>
          </p:nvPr>
        </p:nvSpPr>
        <p:spPr/>
        <p:txBody>
          <a:bodyPr/>
          <a:lstStyle/>
          <a:p>
            <a:pPr algn="just" rtl="1"/>
            <a:r>
              <a:rPr lang="fa-IR" dirty="0" smtClean="0">
                <a:solidFill>
                  <a:srgbClr val="FF0000"/>
                </a:solidFill>
                <a:cs typeface="2  Nazanin" panose="00000400000000000000" pitchFamily="2" charset="-78"/>
              </a:rPr>
              <a:t>دانشجو معلمان عزیز:</a:t>
            </a:r>
            <a:endParaRPr lang="en-US" dirty="0">
              <a:solidFill>
                <a:srgbClr val="FF0000"/>
              </a:solidFill>
              <a:cs typeface="2  Nazanin" panose="00000400000000000000" pitchFamily="2" charset="-78"/>
            </a:endParaRPr>
          </a:p>
        </p:txBody>
      </p:sp>
      <p:sp>
        <p:nvSpPr>
          <p:cNvPr id="4" name="Content Placeholder 3"/>
          <p:cNvSpPr>
            <a:spLocks noGrp="1"/>
          </p:cNvSpPr>
          <p:nvPr>
            <p:ph sz="half" idx="2"/>
          </p:nvPr>
        </p:nvSpPr>
        <p:spPr/>
        <p:txBody>
          <a:bodyPr>
            <a:normAutofit/>
          </a:bodyPr>
          <a:lstStyle/>
          <a:p>
            <a:pPr algn="just" rtl="1"/>
            <a:r>
              <a:rPr lang="fa-IR" sz="1600" dirty="0" smtClean="0">
                <a:solidFill>
                  <a:schemeClr val="accent6">
                    <a:lumMod val="50000"/>
                  </a:schemeClr>
                </a:solidFill>
                <a:cs typeface="B Lotus" panose="00000400000000000000" pitchFamily="2" charset="-78"/>
              </a:rPr>
              <a:t>الف- امتحان پایان ترم از محتوای پاورپوینت های این واحد درسی خواهدبود.</a:t>
            </a:r>
          </a:p>
          <a:p>
            <a:pPr algn="just" rtl="1"/>
            <a:r>
              <a:rPr lang="fa-IR" sz="1600" dirty="0" smtClean="0">
                <a:solidFill>
                  <a:schemeClr val="accent6">
                    <a:lumMod val="50000"/>
                  </a:schemeClr>
                </a:solidFill>
                <a:cs typeface="B Lotus" panose="00000400000000000000" pitchFamily="2" charset="-78"/>
              </a:rPr>
              <a:t>ب- در هرمتن شعری، ابتدا به فایل صوتی که خوانش متن را دربر دارد گوش فرادهید.</a:t>
            </a:r>
          </a:p>
          <a:p>
            <a:pPr algn="just" rtl="1"/>
            <a:r>
              <a:rPr lang="fa-IR" sz="1600" dirty="0" smtClean="0">
                <a:solidFill>
                  <a:schemeClr val="accent6">
                    <a:lumMod val="50000"/>
                  </a:schemeClr>
                </a:solidFill>
                <a:cs typeface="B Lotus" panose="00000400000000000000" pitchFamily="2" charset="-78"/>
              </a:rPr>
              <a:t>پ- ابیاتی که در بخش توضیحات کتاب معنی نشده اند در صفحات آتی معنی شده اند.</a:t>
            </a:r>
          </a:p>
          <a:p>
            <a:pPr algn="just" rtl="1"/>
            <a:r>
              <a:rPr lang="fa-IR" sz="1600" dirty="0" smtClean="0">
                <a:solidFill>
                  <a:schemeClr val="accent6">
                    <a:lumMod val="50000"/>
                  </a:schemeClr>
                </a:solidFill>
                <a:cs typeface="B Lotus" panose="00000400000000000000" pitchFamily="2" charset="-78"/>
              </a:rPr>
              <a:t>ت- اشکالات احتمالی را از استاد سوال کنید تا موردی مبهم باقی نماند.  </a:t>
            </a:r>
            <a:endParaRPr lang="en-US" sz="1600" dirty="0">
              <a:solidFill>
                <a:schemeClr val="accent6">
                  <a:lumMod val="50000"/>
                </a:schemeClr>
              </a:solidFill>
              <a:cs typeface="B Lotus" panose="00000400000000000000" pitchFamily="2" charset="-78"/>
            </a:endParaRPr>
          </a:p>
        </p:txBody>
      </p:sp>
      <p:sp>
        <p:nvSpPr>
          <p:cNvPr id="5" name="Text Placeholder 4"/>
          <p:cNvSpPr>
            <a:spLocks noGrp="1"/>
          </p:cNvSpPr>
          <p:nvPr>
            <p:ph type="body" sz="quarter" idx="3"/>
          </p:nvPr>
        </p:nvSpPr>
        <p:spPr/>
        <p:txBody>
          <a:bodyPr/>
          <a:lstStyle/>
          <a:p>
            <a:pPr algn="just" rtl="1"/>
            <a:r>
              <a:rPr lang="fa-IR" dirty="0" smtClean="0">
                <a:solidFill>
                  <a:schemeClr val="accent1">
                    <a:lumMod val="50000"/>
                  </a:schemeClr>
                </a:solidFill>
                <a:cs typeface="2  Nazanin" panose="00000400000000000000" pitchFamily="2" charset="-78"/>
              </a:rPr>
              <a:t>اهداف واحد درسی نظم 4: </a:t>
            </a:r>
            <a:endParaRPr lang="en-US" dirty="0">
              <a:solidFill>
                <a:schemeClr val="accent1">
                  <a:lumMod val="50000"/>
                </a:schemeClr>
              </a:solidFill>
              <a:cs typeface="2  Nazanin" panose="00000400000000000000" pitchFamily="2" charset="-78"/>
            </a:endParaRPr>
          </a:p>
        </p:txBody>
      </p:sp>
      <p:sp>
        <p:nvSpPr>
          <p:cNvPr id="6" name="Content Placeholder 5"/>
          <p:cNvSpPr>
            <a:spLocks noGrp="1"/>
          </p:cNvSpPr>
          <p:nvPr>
            <p:ph sz="quarter" idx="4"/>
          </p:nvPr>
        </p:nvSpPr>
        <p:spPr/>
        <p:txBody>
          <a:bodyPr>
            <a:normAutofit/>
          </a:bodyPr>
          <a:lstStyle/>
          <a:p>
            <a:pPr marL="0" indent="0" algn="just" rtl="1">
              <a:buNone/>
            </a:pPr>
            <a:r>
              <a:rPr lang="fa-IR" sz="1400" b="1" dirty="0" smtClean="0">
                <a:solidFill>
                  <a:schemeClr val="accent1">
                    <a:lumMod val="50000"/>
                  </a:schemeClr>
                </a:solidFill>
                <a:cs typeface="B Lotus" panose="00000400000000000000" pitchFamily="2" charset="-78"/>
              </a:rPr>
              <a:t>1- آشنایی با دو اثر از شاعران فارسی زبان ایران(منطق الطیر عطار و حدیقه الحقیقه سنائی)</a:t>
            </a:r>
          </a:p>
          <a:p>
            <a:pPr marL="0" indent="0" algn="just" rtl="1">
              <a:buNone/>
            </a:pPr>
            <a:r>
              <a:rPr lang="fa-IR" sz="1400" b="1" dirty="0" smtClean="0">
                <a:solidFill>
                  <a:schemeClr val="accent1">
                    <a:lumMod val="50000"/>
                  </a:schemeClr>
                </a:solidFill>
                <a:cs typeface="B Lotus" panose="00000400000000000000" pitchFamily="2" charset="-78"/>
              </a:rPr>
              <a:t> 2- ویژگی های شخصیتی و ادبی دو شاعر مذکور و عصر آنها</a:t>
            </a:r>
          </a:p>
          <a:p>
            <a:pPr marL="0" indent="0" algn="just" rtl="1">
              <a:buNone/>
            </a:pPr>
            <a:r>
              <a:rPr lang="fa-IR" sz="1400" b="1" dirty="0" smtClean="0">
                <a:solidFill>
                  <a:schemeClr val="accent1">
                    <a:lumMod val="50000"/>
                  </a:schemeClr>
                </a:solidFill>
                <a:cs typeface="B Lotus" panose="00000400000000000000" pitchFamily="2" charset="-78"/>
              </a:rPr>
              <a:t>3- ویژگی های سبکی ( زبانی، ادبی و فکری) عطار نیشابوری و سنائی غزنوی </a:t>
            </a:r>
          </a:p>
          <a:p>
            <a:pPr marL="0" indent="0" algn="just" rtl="1">
              <a:buNone/>
            </a:pPr>
            <a:r>
              <a:rPr lang="fa-IR" sz="1400" b="1" dirty="0" smtClean="0">
                <a:solidFill>
                  <a:schemeClr val="accent1">
                    <a:lumMod val="50000"/>
                  </a:schemeClr>
                </a:solidFill>
                <a:cs typeface="B Lotus" panose="00000400000000000000" pitchFamily="2" charset="-78"/>
              </a:rPr>
              <a:t>4- آشنایی بیشتر با قالب شعری مثنوی</a:t>
            </a:r>
          </a:p>
          <a:p>
            <a:pPr marL="0" indent="0" algn="just" rtl="1">
              <a:buNone/>
            </a:pPr>
            <a:r>
              <a:rPr lang="fa-IR" sz="1400" b="1" dirty="0" smtClean="0">
                <a:solidFill>
                  <a:schemeClr val="accent1">
                    <a:lumMod val="50000"/>
                  </a:schemeClr>
                </a:solidFill>
                <a:cs typeface="B Lotus" panose="00000400000000000000" pitchFamily="2" charset="-78"/>
              </a:rPr>
              <a:t>5- آشنایی با خصوصیات سبک عراقی</a:t>
            </a:r>
          </a:p>
          <a:p>
            <a:pPr marL="0" indent="0" algn="just" rtl="1">
              <a:buNone/>
            </a:pPr>
            <a:r>
              <a:rPr lang="fa-IR" sz="1400" b="1" dirty="0" smtClean="0">
                <a:solidFill>
                  <a:schemeClr val="accent1">
                    <a:lumMod val="50000"/>
                  </a:schemeClr>
                </a:solidFill>
                <a:cs typeface="B Lotus" panose="00000400000000000000" pitchFamily="2" charset="-78"/>
              </a:rPr>
              <a:t>6 – آشنایی با آرایه های موجود در اشعار</a:t>
            </a:r>
            <a:endParaRPr lang="en-US" sz="1400" b="1" dirty="0">
              <a:solidFill>
                <a:schemeClr val="accent1">
                  <a:lumMod val="50000"/>
                </a:schemeClr>
              </a:solidFill>
              <a:cs typeface="B Lotus" panose="00000400000000000000" pitchFamily="2" charset="-78"/>
            </a:endParaRPr>
          </a:p>
        </p:txBody>
      </p:sp>
    </p:spTree>
    <p:extLst>
      <p:ext uri="{BB962C8B-B14F-4D97-AF65-F5344CB8AC3E}">
        <p14:creationId xmlns:p14="http://schemas.microsoft.com/office/powerpoint/2010/main" val="49521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788" y="609600"/>
            <a:ext cx="3743214" cy="997258"/>
          </a:xfrm>
        </p:spPr>
        <p:txBody>
          <a:bodyPr>
            <a:normAutofit/>
          </a:bodyPr>
          <a:lstStyle/>
          <a:p>
            <a:pPr algn="just" rtl="1"/>
            <a:r>
              <a:rPr lang="fa-IR" sz="2400" dirty="0" smtClean="0">
                <a:solidFill>
                  <a:srgbClr val="C00000"/>
                </a:solidFill>
              </a:rPr>
              <a:t>آشنایی با زندگی و آثار عطار نیشابوری</a:t>
            </a:r>
            <a:endParaRPr lang="en-US" sz="2400" dirty="0">
              <a:solidFill>
                <a:srgbClr val="C00000"/>
              </a:solidFill>
            </a:endParaRPr>
          </a:p>
        </p:txBody>
      </p:sp>
      <p:sp>
        <p:nvSpPr>
          <p:cNvPr id="3" name="Content Placeholder 2"/>
          <p:cNvSpPr>
            <a:spLocks noGrp="1"/>
          </p:cNvSpPr>
          <p:nvPr>
            <p:ph sz="half" idx="1"/>
          </p:nvPr>
        </p:nvSpPr>
        <p:spPr>
          <a:xfrm>
            <a:off x="677334" y="0"/>
            <a:ext cx="4184035" cy="6858000"/>
          </a:xfrm>
        </p:spPr>
        <p:txBody>
          <a:bodyPr>
            <a:normAutofit fontScale="55000" lnSpcReduction="20000"/>
          </a:bodyPr>
          <a:lstStyle/>
          <a:p>
            <a:pPr algn="just" rtl="1"/>
            <a:r>
              <a:rPr lang="fa-IR" sz="2600" b="1" smtClean="0">
                <a:solidFill>
                  <a:srgbClr val="FF0000"/>
                </a:solidFill>
                <a:cs typeface="B Lotus" panose="00000400000000000000" pitchFamily="2" charset="-78"/>
              </a:rPr>
              <a:t>آثار عطار نیشابوری:</a:t>
            </a:r>
            <a:endParaRPr lang="fa-IR" sz="2600" b="1" dirty="0" smtClean="0">
              <a:solidFill>
                <a:srgbClr val="FF0000"/>
              </a:solidFill>
              <a:cs typeface="B Lotus" panose="00000400000000000000" pitchFamily="2" charset="-78"/>
            </a:endParaRPr>
          </a:p>
          <a:p>
            <a:pPr algn="just" rtl="1"/>
            <a:r>
              <a:rPr lang="fa-IR" sz="2500" b="1" dirty="0" smtClean="0">
                <a:solidFill>
                  <a:srgbClr val="00B050"/>
                </a:solidFill>
                <a:cs typeface="B Lotus" panose="00000400000000000000" pitchFamily="2" charset="-78"/>
              </a:rPr>
              <a:t>آثار </a:t>
            </a:r>
            <a:r>
              <a:rPr lang="fa-IR" sz="2500" b="1" dirty="0">
                <a:solidFill>
                  <a:srgbClr val="00B050"/>
                </a:solidFill>
                <a:cs typeface="B Lotus" panose="00000400000000000000" pitchFamily="2" charset="-78"/>
              </a:rPr>
              <a:t>شيخ به دو دسته منظوم و منثور تقسيم مي شود. آثار منظوم او عبارت است از: 1- ديوان اشعار كه شامل غزليات و قصايد و رباعيات است. 2- مثنويات او عبارت است از: الهي نامه، اسرار نامه، مصيبت نامه، وصلت نامه، بلبل نامه، </a:t>
            </a:r>
            <a:r>
              <a:rPr lang="fa-IR" sz="2500" b="1" dirty="0" smtClean="0">
                <a:solidFill>
                  <a:srgbClr val="00B050"/>
                </a:solidFill>
                <a:cs typeface="B Lotus" panose="00000400000000000000" pitchFamily="2" charset="-78"/>
              </a:rPr>
              <a:t>منطق </a:t>
            </a:r>
            <a:r>
              <a:rPr lang="fa-IR" sz="2500" b="1" dirty="0">
                <a:solidFill>
                  <a:srgbClr val="00B050"/>
                </a:solidFill>
                <a:cs typeface="B Lotus" panose="00000400000000000000" pitchFamily="2" charset="-78"/>
              </a:rPr>
              <a:t>الطير، جواهر الذات، حيدر نامه، مختار نامه، خسرو نامه، اشتر نامه و مظهر العجايب. از ميان اين مثنويهاي عرفاني بهترين و شيواترين آنها كه به نام تاج مثنويهاي او به شمار مي آيد منطق الطير است كه موضوع آن بحث پرندگان از يك پرنده داستاني به نام سيمرغ است كه منظور از پرندگان سالكان راه حق و مراد از سيمرغ وجود حق است كه عطار در اين منظومه با نيروي تخيل خود و به كار بردن رمزهاي عرفاني به زيباترين وجه سخن مي گويد كه اين منظومه يكي از شاهكارهاي زبان فارسي </a:t>
            </a:r>
            <a:r>
              <a:rPr lang="fa-IR" sz="2500" b="1" dirty="0" smtClean="0">
                <a:solidFill>
                  <a:srgbClr val="00B050"/>
                </a:solidFill>
                <a:cs typeface="B Lotus" panose="00000400000000000000" pitchFamily="2" charset="-78"/>
              </a:rPr>
              <a:t>است.</a:t>
            </a:r>
          </a:p>
          <a:p>
            <a:pPr algn="just" rtl="1"/>
            <a:r>
              <a:rPr lang="fa-IR" sz="2500" b="1" dirty="0">
                <a:solidFill>
                  <a:srgbClr val="00B050"/>
                </a:solidFill>
                <a:cs typeface="B Lotus" panose="00000400000000000000" pitchFamily="2" charset="-78"/>
              </a:rPr>
              <a:t>آثار منثور: </a:t>
            </a:r>
            <a:r>
              <a:rPr lang="fa-IR" sz="2500" b="1" dirty="0" smtClean="0">
                <a:solidFill>
                  <a:srgbClr val="00B050"/>
                </a:solidFill>
                <a:cs typeface="B Lotus" panose="00000400000000000000" pitchFamily="2" charset="-78"/>
              </a:rPr>
              <a:t>معروفترين </a:t>
            </a:r>
            <a:r>
              <a:rPr lang="fa-IR" sz="2500" b="1" dirty="0">
                <a:solidFill>
                  <a:srgbClr val="00B050"/>
                </a:solidFill>
                <a:cs typeface="B Lotus" panose="00000400000000000000" pitchFamily="2" charset="-78"/>
              </a:rPr>
              <a:t>اثر منثور عطار تذكرة الاولياست كه در اين كتاب عطار به معرفي 96 تن از اوليا و مشايخ و عرفاي صوفيه پرداخته است.</a:t>
            </a:r>
          </a:p>
          <a:p>
            <a:pPr algn="just" rtl="1"/>
            <a:r>
              <a:rPr lang="fa-IR" sz="2600" b="1" dirty="0" smtClean="0">
                <a:solidFill>
                  <a:srgbClr val="FF0000"/>
                </a:solidFill>
                <a:cs typeface="B Lotus" panose="00000400000000000000" pitchFamily="2" charset="-78"/>
              </a:rPr>
              <a:t>ویژگی‌های شعری عطار:</a:t>
            </a:r>
          </a:p>
          <a:p>
            <a:pPr algn="just" rtl="1"/>
            <a:r>
              <a:rPr lang="fa-IR" sz="2900" b="1" dirty="0">
                <a:solidFill>
                  <a:schemeClr val="tx1"/>
                </a:solidFill>
                <a:cs typeface="B Lotus" panose="00000400000000000000" pitchFamily="2" charset="-78"/>
              </a:rPr>
              <a:t>عطار، يكي از شاعران بزرگ متصوفه و از مردان نام آور تاريخ ادبيات ايران است. سخن او ساده و گيراست. او براي بيان مقاصد عرفاني خود بهترين راه را كه همان آوردن كلام ساده و بي پيرايه و خالي از هرگونه آرايش است انتخاب كرده است. او اگر چه در ظاهر كلام و سخن خود آن وسعت اطلاع و استحكام سخن استاداني همچون سنايي را ندارد ولي آن گفتار ساده كه از سوختگي دلي هم چون او باعث شده كه خواننده را مجذوب نمايد و همچنين كمك گرفتن </a:t>
            </a:r>
            <a:r>
              <a:rPr lang="fa-IR" sz="2900" b="1" dirty="0" smtClean="0">
                <a:solidFill>
                  <a:schemeClr val="tx1"/>
                </a:solidFill>
                <a:cs typeface="B Lotus" panose="00000400000000000000" pitchFamily="2" charset="-78"/>
              </a:rPr>
              <a:t>از </a:t>
            </a:r>
            <a:r>
              <a:rPr lang="fa-IR" sz="2900" b="1" dirty="0">
                <a:solidFill>
                  <a:schemeClr val="tx1"/>
                </a:solidFill>
                <a:cs typeface="B Lotus" panose="00000400000000000000" pitchFamily="2" charset="-78"/>
              </a:rPr>
              <a:t>تمثيلات و بيان داستانها و حكايات مختلف يكي ديگر از جاذبه هاي آثار </a:t>
            </a:r>
            <a:r>
              <a:rPr lang="fa-IR" sz="2900" b="1" dirty="0" smtClean="0">
                <a:solidFill>
                  <a:schemeClr val="tx1"/>
                </a:solidFill>
                <a:cs typeface="B Lotus" panose="00000400000000000000" pitchFamily="2" charset="-78"/>
              </a:rPr>
              <a:t>این عارف نامور </a:t>
            </a:r>
            <a:r>
              <a:rPr lang="fa-IR" sz="2900" b="1" dirty="0">
                <a:solidFill>
                  <a:schemeClr val="tx1"/>
                </a:solidFill>
                <a:cs typeface="B Lotus" panose="00000400000000000000" pitchFamily="2" charset="-78"/>
              </a:rPr>
              <a:t>مي </a:t>
            </a:r>
            <a:r>
              <a:rPr lang="fa-IR" sz="2900" b="1" dirty="0" smtClean="0">
                <a:solidFill>
                  <a:schemeClr val="tx1"/>
                </a:solidFill>
                <a:cs typeface="B Lotus" panose="00000400000000000000" pitchFamily="2" charset="-78"/>
              </a:rPr>
              <a:t>باشد. عطار سرمشق </a:t>
            </a:r>
            <a:r>
              <a:rPr lang="fa-IR" sz="2900" b="1" dirty="0">
                <a:solidFill>
                  <a:schemeClr val="tx1"/>
                </a:solidFill>
                <a:cs typeface="B Lotus" panose="00000400000000000000" pitchFamily="2" charset="-78"/>
              </a:rPr>
              <a:t>عرفاي نامي بعد از خود همچون مولوي و جامي قرار گرفته و آن دو نيز به مدح و ثناي اين مرشد بزرگ پرداخته اند</a:t>
            </a:r>
            <a:endParaRPr lang="fa-IR" sz="2900" b="1" dirty="0" smtClean="0">
              <a:cs typeface="B Lotus" panose="00000400000000000000" pitchFamily="2" charset="-78"/>
            </a:endParaRPr>
          </a:p>
          <a:p>
            <a:endParaRPr lang="en-US" dirty="0"/>
          </a:p>
        </p:txBody>
      </p:sp>
      <p:sp>
        <p:nvSpPr>
          <p:cNvPr id="4" name="Content Placeholder 3"/>
          <p:cNvSpPr>
            <a:spLocks noGrp="1"/>
          </p:cNvSpPr>
          <p:nvPr>
            <p:ph sz="half" idx="2"/>
          </p:nvPr>
        </p:nvSpPr>
        <p:spPr>
          <a:xfrm>
            <a:off x="5089970" y="1518083"/>
            <a:ext cx="4184034" cy="4523280"/>
          </a:xfrm>
        </p:spPr>
        <p:txBody>
          <a:bodyPr>
            <a:normAutofit fontScale="55000" lnSpcReduction="20000"/>
          </a:bodyPr>
          <a:lstStyle/>
          <a:p>
            <a:pPr algn="just" rtl="1"/>
            <a:r>
              <a:rPr lang="fa-IR" sz="2600" b="1" dirty="0" smtClean="0">
                <a:solidFill>
                  <a:srgbClr val="FF0000"/>
                </a:solidFill>
              </a:rPr>
              <a:t>آشنایی با زندگی عطار نیشابوری:</a:t>
            </a:r>
          </a:p>
          <a:p>
            <a:pPr marL="0" indent="0" algn="just" rtl="1">
              <a:lnSpc>
                <a:spcPct val="170000"/>
              </a:lnSpc>
              <a:buNone/>
            </a:pPr>
            <a:r>
              <a:rPr lang="fa-IR" sz="2300" dirty="0">
                <a:solidFill>
                  <a:srgbClr val="002060"/>
                </a:solidFill>
                <a:cs typeface="B Lotus" panose="00000400000000000000" pitchFamily="2" charset="-78"/>
              </a:rPr>
              <a:t>فريدالدين ابو حامد محمد بن ابوبكر ابراهيم بن اسحاق عطار نيشابوري، يكي از شعرا و عارفان نام آور ايران در اواخر قرن ششم و اويل قرن هفتم هجري قمري است. بنا بر آنچه كه تاريخ نويسان گفته اند بعضي از آنها سال ولادت او را 513 و بعضي سال ولادتش را 537 هجري.ق، مي دانند. او در قريه كدكن يا شادياخ كه در آن زمان از توابع شهر نيشابور بوده به دنيا آمد. از دوران كودكي او اطلاعي در دست نيست جز اينكه پدرش در شهر شادياخ به شغل عطاري كه همان دارو فروشي بود مشغول </a:t>
            </a:r>
            <a:r>
              <a:rPr lang="fa-IR" sz="2300" dirty="0" smtClean="0">
                <a:solidFill>
                  <a:srgbClr val="002060"/>
                </a:solidFill>
                <a:cs typeface="B Lotus" panose="00000400000000000000" pitchFamily="2" charset="-78"/>
              </a:rPr>
              <a:t>بوده است. در </a:t>
            </a:r>
            <a:r>
              <a:rPr lang="fa-IR" sz="2300" dirty="0">
                <a:solidFill>
                  <a:srgbClr val="002060"/>
                </a:solidFill>
                <a:cs typeface="B Lotus" panose="00000400000000000000" pitchFamily="2" charset="-78"/>
              </a:rPr>
              <a:t>مورد وفات او نيز </a:t>
            </a:r>
            <a:r>
              <a:rPr lang="fa-IR" sz="2300" dirty="0" smtClean="0">
                <a:solidFill>
                  <a:srgbClr val="002060"/>
                </a:solidFill>
                <a:cs typeface="B Lotus" panose="00000400000000000000" pitchFamily="2" charset="-78"/>
              </a:rPr>
              <a:t>بنا </a:t>
            </a:r>
            <a:r>
              <a:rPr lang="fa-IR" sz="2300" dirty="0">
                <a:solidFill>
                  <a:srgbClr val="002060"/>
                </a:solidFill>
                <a:cs typeface="B Lotus" panose="00000400000000000000" pitchFamily="2" charset="-78"/>
              </a:rPr>
              <a:t>بر تحقيقاتي كه انجام گرفته بيشتر محققان سال وفات او را 627 هجري .ق دانسته اند و در مورد چگونگي مرگ او نيز گفته شده كه او در هنگام يورش مغولان به شهر نيشابور توسط يك سرباز مغول به شهادت رسيده </a:t>
            </a:r>
            <a:r>
              <a:rPr lang="fa-IR" sz="2300" dirty="0" smtClean="0">
                <a:solidFill>
                  <a:srgbClr val="002060"/>
                </a:solidFill>
                <a:cs typeface="B Lotus" panose="00000400000000000000" pitchFamily="2" charset="-78"/>
              </a:rPr>
              <a:t>است.</a:t>
            </a:r>
          </a:p>
          <a:p>
            <a:pPr marL="0" indent="0" algn="just" rtl="1">
              <a:lnSpc>
                <a:spcPct val="170000"/>
              </a:lnSpc>
              <a:buNone/>
            </a:pPr>
            <a:r>
              <a:rPr lang="fa-IR" sz="2300" dirty="0" smtClean="0">
                <a:solidFill>
                  <a:srgbClr val="002060"/>
                </a:solidFill>
                <a:cs typeface="B Lotus" panose="00000400000000000000" pitchFamily="2" charset="-78"/>
              </a:rPr>
              <a:t>مقبره شيخ عطار در نزديكي شهر نيشابور قرار دارد و چون در عهد تيموريان مقبره او خراب شده بود به فرمان امير عليشير نوايي وزير سلطان حسين بايقرا مرمت و تعمير شد.</a:t>
            </a:r>
            <a:endParaRPr lang="fa-IR" sz="2300" dirty="0">
              <a:solidFill>
                <a:srgbClr val="002060"/>
              </a:solidFill>
              <a:cs typeface="B Lotus" panose="00000400000000000000" pitchFamily="2" charset="-78"/>
            </a:endParaRPr>
          </a:p>
        </p:txBody>
      </p:sp>
    </p:spTree>
    <p:extLst>
      <p:ext uri="{BB962C8B-B14F-4D97-AF65-F5344CB8AC3E}">
        <p14:creationId xmlns:p14="http://schemas.microsoft.com/office/powerpoint/2010/main" val="145869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380" y="230819"/>
            <a:ext cx="5681708" cy="3204839"/>
          </a:xfrm>
          <a:solidFill>
            <a:schemeClr val="accent4">
              <a:lumMod val="40000"/>
              <a:lumOff val="60000"/>
            </a:schemeClr>
          </a:solidFill>
        </p:spPr>
        <p:txBody>
          <a:bodyPr/>
          <a:lstStyle/>
          <a:p>
            <a:pPr rtl="1"/>
            <a:r>
              <a:rPr lang="fa-IR" sz="2000" dirty="0" smtClean="0">
                <a:solidFill>
                  <a:srgbClr val="7030A0"/>
                </a:solidFill>
                <a:cs typeface="B Lotus" panose="00000400000000000000" pitchFamily="2" charset="-78"/>
              </a:rPr>
              <a:t>- لطفا به فایل صوتی گوش دهید</a:t>
            </a:r>
            <a:br>
              <a:rPr lang="fa-IR" sz="2000" dirty="0" smtClean="0">
                <a:solidFill>
                  <a:srgbClr val="7030A0"/>
                </a:solidFill>
                <a:cs typeface="B Lotus" panose="00000400000000000000" pitchFamily="2" charset="-78"/>
              </a:rPr>
            </a:br>
            <a:r>
              <a:rPr lang="fa-IR" sz="2000" dirty="0" smtClean="0">
                <a:solidFill>
                  <a:srgbClr val="7030A0"/>
                </a:solidFill>
                <a:cs typeface="B Lotus" panose="00000400000000000000" pitchFamily="2" charset="-78"/>
              </a:rPr>
              <a:t>- در ادامه ابیات پیشین در این بخش و چند بخش بعدی عذر پرندگان از حضور در حرکت جمعی به سوی کوه قاف طرح و پاسخ هدهد به بهانه جوئی های پرندگان ارائه می شود.</a:t>
            </a:r>
            <a:br>
              <a:rPr lang="fa-IR" sz="2000" dirty="0" smtClean="0">
                <a:solidFill>
                  <a:srgbClr val="7030A0"/>
                </a:solidFill>
                <a:cs typeface="B Lotus" panose="00000400000000000000" pitchFamily="2" charset="-78"/>
              </a:rPr>
            </a:br>
            <a:r>
              <a:rPr lang="fa-IR" sz="2000" dirty="0" smtClean="0">
                <a:solidFill>
                  <a:srgbClr val="7030A0"/>
                </a:solidFill>
                <a:cs typeface="B Lotus" panose="00000400000000000000" pitchFamily="2" charset="-78"/>
              </a:rPr>
              <a:t>- در این بخش بلبل، عدم تحمل دوری از گل را بهانۀ عدم حضور خود در میان دیگر پرندگان می داند.</a:t>
            </a:r>
            <a:br>
              <a:rPr lang="fa-IR" sz="2000" dirty="0" smtClean="0">
                <a:solidFill>
                  <a:srgbClr val="7030A0"/>
                </a:solidFill>
                <a:cs typeface="B Lotus" panose="00000400000000000000" pitchFamily="2" charset="-78"/>
              </a:rPr>
            </a:br>
            <a:r>
              <a:rPr lang="fa-IR" sz="2000" dirty="0" smtClean="0">
                <a:solidFill>
                  <a:srgbClr val="7030A0"/>
                </a:solidFill>
                <a:cs typeface="B Lotus" panose="00000400000000000000" pitchFamily="2" charset="-78"/>
              </a:rPr>
              <a:t>- هدهد با طرح داستانی به بلبل یادآور می شود که معشوق حقیقی، خدا است.</a:t>
            </a:r>
            <a:br>
              <a:rPr lang="fa-IR" sz="2000" dirty="0" smtClean="0">
                <a:solidFill>
                  <a:srgbClr val="7030A0"/>
                </a:solidFill>
                <a:cs typeface="B Lotus" panose="00000400000000000000" pitchFamily="2" charset="-78"/>
              </a:rPr>
            </a:br>
            <a:r>
              <a:rPr lang="fa-IR" sz="2000" dirty="0" smtClean="0">
                <a:solidFill>
                  <a:srgbClr val="7030A0"/>
                </a:solidFill>
                <a:cs typeface="B Lotus" panose="00000400000000000000" pitchFamily="2" charset="-78"/>
              </a:rPr>
              <a:t>- به شکل کهن فعل در مصراع نخست بیت 8 توجه کنید.</a:t>
            </a:r>
            <a:r>
              <a:rPr lang="fa-IR" sz="2000" dirty="0" smtClean="0">
                <a:solidFill>
                  <a:schemeClr val="tx1"/>
                </a:solidFill>
                <a:cs typeface="B Lotus" panose="00000400000000000000" pitchFamily="2" charset="-78"/>
              </a:rPr>
              <a:t/>
            </a:r>
            <a:br>
              <a:rPr lang="fa-IR" sz="2000" dirty="0" smtClean="0">
                <a:solidFill>
                  <a:schemeClr val="tx1"/>
                </a:solidFill>
                <a:cs typeface="B Lotus" panose="00000400000000000000" pitchFamily="2" charset="-78"/>
              </a:rPr>
            </a:br>
            <a:endParaRPr lang="en-US" sz="2000" dirty="0">
              <a:solidFill>
                <a:schemeClr val="tx1"/>
              </a:solidFill>
              <a:cs typeface="B Lotus" panose="00000400000000000000" pitchFamily="2" charset="-78"/>
            </a:endParaRPr>
          </a:p>
        </p:txBody>
      </p:sp>
      <p:sp>
        <p:nvSpPr>
          <p:cNvPr id="3" name="Subtitle 2"/>
          <p:cNvSpPr>
            <a:spLocks noGrp="1"/>
          </p:cNvSpPr>
          <p:nvPr>
            <p:ph type="subTitle" idx="1"/>
          </p:nvPr>
        </p:nvSpPr>
        <p:spPr>
          <a:xfrm>
            <a:off x="843380" y="4050832"/>
            <a:ext cx="5681708" cy="1355669"/>
          </a:xfrm>
          <a:solidFill>
            <a:schemeClr val="accent6">
              <a:lumMod val="20000"/>
              <a:lumOff val="80000"/>
            </a:schemeClr>
          </a:solidFill>
        </p:spPr>
        <p:txBody>
          <a:bodyPr/>
          <a:lstStyle/>
          <a:p>
            <a:pPr rtl="1"/>
            <a:r>
              <a:rPr lang="fa-IR" b="1" dirty="0" smtClean="0">
                <a:solidFill>
                  <a:srgbClr val="FFC000"/>
                </a:solidFill>
              </a:rPr>
              <a:t>وزن شعر:</a:t>
            </a:r>
          </a:p>
          <a:p>
            <a:pPr rtl="1"/>
            <a:r>
              <a:rPr lang="fa-IR" dirty="0" smtClean="0">
                <a:solidFill>
                  <a:schemeClr val="accent3">
                    <a:lumMod val="75000"/>
                  </a:schemeClr>
                </a:solidFill>
              </a:rPr>
              <a:t>کل مثنوی منطق الطیر، بر وزن فاعلاتن فاعلاتن فاعلن سروده شده است. ( بحر رمل مسدس محذوف)</a:t>
            </a:r>
            <a:endParaRPr lang="en-US" dirty="0">
              <a:solidFill>
                <a:schemeClr val="accent3">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751" y="0"/>
            <a:ext cx="5156460" cy="6858000"/>
          </a:xfrm>
          <a:prstGeom prst="rect">
            <a:avLst/>
          </a:prstGeom>
        </p:spPr>
      </p:pic>
      <p:pic>
        <p:nvPicPr>
          <p:cNvPr id="5" name="ص 5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88094" y="922092"/>
            <a:ext cx="487363" cy="487363"/>
          </a:xfrm>
          <a:prstGeom prst="rect">
            <a:avLst/>
          </a:prstGeom>
        </p:spPr>
      </p:pic>
    </p:spTree>
    <p:extLst>
      <p:ext uri="{BB962C8B-B14F-4D97-AF65-F5344CB8AC3E}">
        <p14:creationId xmlns:p14="http://schemas.microsoft.com/office/powerpoint/2010/main" val="1966664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34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03" y="266331"/>
            <a:ext cx="5297338" cy="2565646"/>
          </a:xfrm>
          <a:solidFill>
            <a:srgbClr val="99FF66"/>
          </a:solidFill>
        </p:spPr>
        <p:txBody>
          <a:bodyPr>
            <a:normAutofit fontScale="90000"/>
          </a:bodyPr>
          <a:lstStyle/>
          <a:p>
            <a:pPr algn="r" rtl="1">
              <a:lnSpc>
                <a:spcPct val="200000"/>
              </a:lnSpc>
            </a:pPr>
            <a:r>
              <a:rPr lang="fa-IR" sz="1600" dirty="0" smtClean="0">
                <a:cs typeface="B Lotus" panose="00000400000000000000" pitchFamily="2" charset="-78"/>
              </a:rPr>
              <a:t/>
            </a:r>
            <a:br>
              <a:rPr lang="fa-IR" sz="1600" dirty="0" smtClean="0">
                <a:cs typeface="B Lotus" panose="00000400000000000000" pitchFamily="2" charset="-78"/>
              </a:rPr>
            </a:br>
            <a:r>
              <a:rPr lang="fa-IR" sz="1600" dirty="0">
                <a:cs typeface="B Lotus" panose="00000400000000000000" pitchFamily="2" charset="-78"/>
              </a:rPr>
              <a:t/>
            </a:r>
            <a:br>
              <a:rPr lang="fa-IR" sz="1600" dirty="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sz="1600" dirty="0">
                <a:cs typeface="B Lotus" panose="00000400000000000000" pitchFamily="2" charset="-78"/>
              </a:rPr>
              <a:t/>
            </a:r>
            <a:br>
              <a:rPr lang="fa-IR" sz="1600" dirty="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sz="1600" dirty="0">
                <a:cs typeface="B Lotus" panose="00000400000000000000" pitchFamily="2" charset="-78"/>
              </a:rPr>
              <a:t/>
            </a:r>
            <a:br>
              <a:rPr lang="fa-IR" sz="1600" dirty="0">
                <a:cs typeface="B Lotus" panose="00000400000000000000" pitchFamily="2" charset="-78"/>
              </a:rPr>
            </a:br>
            <a:r>
              <a:rPr lang="fa-IR" sz="1600" dirty="0" smtClean="0">
                <a:cs typeface="B Lotus" panose="00000400000000000000" pitchFamily="2" charset="-78"/>
              </a:rPr>
              <a:t/>
            </a:r>
            <a:br>
              <a:rPr lang="fa-IR" sz="1600" dirty="0" smtClean="0">
                <a:cs typeface="B Lotus" panose="00000400000000000000" pitchFamily="2" charset="-78"/>
              </a:rPr>
            </a:br>
            <a:r>
              <a:rPr lang="fa-IR" dirty="0" smtClean="0">
                <a:solidFill>
                  <a:srgbClr val="002060"/>
                </a:solidFill>
                <a:cs typeface="B Lotus" panose="00000400000000000000" pitchFamily="2" charset="-78"/>
              </a:rPr>
              <a:t>17- به دو مفهوم الف- به کسی خندیدن ب- با کسی خندیدن اشاره دارد که اولی منفی و دومی مثبت است.</a:t>
            </a:r>
            <a:br>
              <a:rPr lang="fa-IR" dirty="0" smtClean="0">
                <a:solidFill>
                  <a:srgbClr val="002060"/>
                </a:solidFill>
                <a:cs typeface="B Lotus" panose="00000400000000000000" pitchFamily="2" charset="-78"/>
              </a:rPr>
            </a:br>
            <a:r>
              <a:rPr lang="fa-IR" dirty="0" smtClean="0">
                <a:solidFill>
                  <a:srgbClr val="002060"/>
                </a:solidFill>
                <a:cs typeface="B Lotus" panose="00000400000000000000" pitchFamily="2" charset="-78"/>
              </a:rPr>
              <a:t>20- کافور مظهر سفیدی و مشک مظهر سیاهی است.</a:t>
            </a:r>
            <a:br>
              <a:rPr lang="fa-IR" dirty="0" smtClean="0">
                <a:solidFill>
                  <a:srgbClr val="002060"/>
                </a:solidFill>
                <a:cs typeface="B Lotus" panose="00000400000000000000" pitchFamily="2" charset="-78"/>
              </a:rPr>
            </a:br>
            <a:r>
              <a:rPr lang="fa-IR" dirty="0" smtClean="0">
                <a:solidFill>
                  <a:srgbClr val="002060"/>
                </a:solidFill>
                <a:cs typeface="B Lotus" panose="00000400000000000000" pitchFamily="2" charset="-78"/>
              </a:rPr>
              <a:t>27- مست کسی شدن= عاشق و شیفته شخص شدن </a:t>
            </a:r>
            <a:r>
              <a:rPr lang="fa-IR" sz="1600" dirty="0" smtClean="0">
                <a:cs typeface="B Lotus" panose="00000400000000000000" pitchFamily="2" charset="-78"/>
              </a:rPr>
              <a:t/>
            </a:r>
            <a:br>
              <a:rPr lang="fa-IR" sz="1600" dirty="0" smtClean="0">
                <a:cs typeface="B Lotus" panose="00000400000000000000" pitchFamily="2" charset="-78"/>
              </a:rPr>
            </a:br>
            <a:endParaRPr lang="en-US" sz="1600" dirty="0">
              <a:cs typeface="B Lotus" panose="00000400000000000000" pitchFamily="2" charset="-78"/>
            </a:endParaRPr>
          </a:p>
        </p:txBody>
      </p:sp>
      <p:sp>
        <p:nvSpPr>
          <p:cNvPr id="3" name="Oval 2"/>
          <p:cNvSpPr/>
          <p:nvPr/>
        </p:nvSpPr>
        <p:spPr>
          <a:xfrm>
            <a:off x="577049" y="4083728"/>
            <a:ext cx="5104660" cy="2396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00831" y="4572000"/>
            <a:ext cx="4057095" cy="1754326"/>
          </a:xfrm>
          <a:prstGeom prst="rect">
            <a:avLst/>
          </a:prstGeom>
          <a:solidFill>
            <a:schemeClr val="accent4">
              <a:lumMod val="60000"/>
              <a:lumOff val="40000"/>
            </a:schemeClr>
          </a:solidFill>
        </p:spPr>
        <p:txBody>
          <a:bodyPr wrap="square" rtlCol="0">
            <a:spAutoFit/>
          </a:bodyPr>
          <a:lstStyle/>
          <a:p>
            <a:pPr algn="just" rtl="1">
              <a:lnSpc>
                <a:spcPct val="150000"/>
              </a:lnSpc>
            </a:pPr>
            <a:r>
              <a:rPr lang="fa-IR" dirty="0" smtClean="0">
                <a:solidFill>
                  <a:srgbClr val="002060"/>
                </a:solidFill>
                <a:cs typeface="B Lotus" panose="00000400000000000000" pitchFamily="2" charset="-78"/>
              </a:rPr>
              <a:t>همچنانکه در انتهای این بخش از شعر نیز اشاره شده است پرندگانی چون بلبل و ... بیانگر یک تیپ از انسانها هستند که به جز خدا برای خود معشوقی دارند و جهان را با آن معشوق معنادار می دانند.</a:t>
            </a:r>
            <a:endParaRPr lang="en-US" dirty="0">
              <a:solidFill>
                <a:srgbClr val="002060"/>
              </a:solidFill>
              <a:cs typeface="B Lotus" panose="00000400000000000000" pitchFamily="2"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5491" y="131976"/>
            <a:ext cx="4531639" cy="5910050"/>
          </a:xfrm>
        </p:spPr>
      </p:pic>
    </p:spTree>
    <p:extLst>
      <p:ext uri="{BB962C8B-B14F-4D97-AF65-F5344CB8AC3E}">
        <p14:creationId xmlns:p14="http://schemas.microsoft.com/office/powerpoint/2010/main" val="158984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27" y="558833"/>
            <a:ext cx="5655076" cy="6127422"/>
          </a:xfrm>
          <a:solidFill>
            <a:srgbClr val="00B0F0"/>
          </a:solidFill>
        </p:spPr>
        <p:txBody>
          <a:bodyPr>
            <a:normAutofit fontScale="90000"/>
          </a:bodyPr>
          <a:lstStyle/>
          <a:p>
            <a:pPr algn="r" rtl="1"/>
            <a:r>
              <a:rPr lang="fa-IR" sz="1600" dirty="0" smtClean="0">
                <a:solidFill>
                  <a:srgbClr val="002060"/>
                </a:solidFill>
                <a:cs typeface="B Lotus" panose="00000400000000000000" pitchFamily="2" charset="-78"/>
              </a:rPr>
              <a:t/>
            </a:r>
            <a:br>
              <a:rPr lang="fa-IR" sz="1600" dirty="0" smtClean="0">
                <a:solidFill>
                  <a:srgbClr val="002060"/>
                </a:solidFill>
                <a:cs typeface="B Lotus" panose="00000400000000000000" pitchFamily="2" charset="-78"/>
              </a:rPr>
            </a:br>
            <a:r>
              <a:rPr lang="fa-IR" sz="2800" b="1" dirty="0" smtClean="0">
                <a:solidFill>
                  <a:srgbClr val="FF0000"/>
                </a:solidFill>
                <a:cs typeface="B Lotus" panose="00000400000000000000" pitchFamily="2" charset="-78"/>
              </a:rPr>
              <a:t>توجه: ابتدا به توضیحات کتاب مراجعه کنید سپس به این بخش عنایت فرمایید:</a:t>
            </a:r>
            <a:r>
              <a:rPr lang="fa-IR" sz="1600" dirty="0" smtClean="0">
                <a:solidFill>
                  <a:srgbClr val="002060"/>
                </a:solidFill>
                <a:cs typeface="B Lotus" panose="00000400000000000000" pitchFamily="2" charset="-78"/>
              </a:rPr>
              <a:t/>
            </a:r>
            <a:br>
              <a:rPr lang="fa-IR" sz="1600" dirty="0" smtClean="0">
                <a:solidFill>
                  <a:srgbClr val="002060"/>
                </a:solidFill>
                <a:cs typeface="B Lotus" panose="00000400000000000000" pitchFamily="2" charset="-78"/>
              </a:rPr>
            </a:br>
            <a:r>
              <a:rPr lang="fa-IR" b="1" dirty="0">
                <a:solidFill>
                  <a:srgbClr val="002060"/>
                </a:solidFill>
                <a:cs typeface="B Lotus" panose="00000400000000000000" pitchFamily="2" charset="-78"/>
              </a:rPr>
              <a:t/>
            </a:r>
            <a:br>
              <a:rPr lang="fa-IR" b="1" dirty="0">
                <a:solidFill>
                  <a:srgbClr val="002060"/>
                </a:solidFill>
                <a:cs typeface="B Lotus" panose="00000400000000000000" pitchFamily="2" charset="-78"/>
              </a:rPr>
            </a:br>
            <a:r>
              <a:rPr lang="fa-IR" b="1" dirty="0" smtClean="0">
                <a:solidFill>
                  <a:srgbClr val="002060"/>
                </a:solidFill>
                <a:cs typeface="B Lotus" panose="00000400000000000000" pitchFamily="2" charset="-78"/>
              </a:rPr>
              <a:t>2- در هر آوازش معانی زیادی نهفته داشت و هر مفهومش دنیایی راز با خود داشت.</a:t>
            </a:r>
            <a:br>
              <a:rPr lang="fa-IR" b="1" dirty="0" smtClean="0">
                <a:solidFill>
                  <a:srgbClr val="002060"/>
                </a:solidFill>
                <a:cs typeface="B Lotus" panose="00000400000000000000" pitchFamily="2" charset="-78"/>
              </a:rPr>
            </a:br>
            <a:r>
              <a:rPr lang="fa-IR" b="1" dirty="0" smtClean="0">
                <a:solidFill>
                  <a:srgbClr val="002060"/>
                </a:solidFill>
                <a:cs typeface="B Lotus" panose="00000400000000000000" pitchFamily="2" charset="-78"/>
              </a:rPr>
              <a:t>3- چنان رازهای معانی را فاش می کرد که همه پرندگان را وادار به سکوت می کرد.</a:t>
            </a:r>
            <a:br>
              <a:rPr lang="fa-IR" b="1" dirty="0" smtClean="0">
                <a:solidFill>
                  <a:srgbClr val="002060"/>
                </a:solidFill>
                <a:cs typeface="B Lotus" panose="00000400000000000000" pitchFamily="2" charset="-78"/>
              </a:rPr>
            </a:br>
            <a:r>
              <a:rPr lang="fa-IR" b="1" dirty="0" smtClean="0">
                <a:solidFill>
                  <a:srgbClr val="002060"/>
                </a:solidFill>
                <a:cs typeface="B Lotus" panose="00000400000000000000" pitchFamily="2" charset="-78"/>
              </a:rPr>
              <a:t>6- سکوت چند ماهه بلبل و آوازخوانی او در بهار</a:t>
            </a:r>
            <a:br>
              <a:rPr lang="fa-IR" b="1" dirty="0" smtClean="0">
                <a:solidFill>
                  <a:srgbClr val="002060"/>
                </a:solidFill>
                <a:cs typeface="B Lotus" panose="00000400000000000000" pitchFamily="2" charset="-78"/>
              </a:rPr>
            </a:br>
            <a:r>
              <a:rPr lang="fa-IR" b="1" dirty="0" smtClean="0">
                <a:solidFill>
                  <a:srgbClr val="002060"/>
                </a:solidFill>
                <a:cs typeface="B Lotus" panose="00000400000000000000" pitchFamily="2" charset="-78"/>
              </a:rPr>
              <a:t>7 و 8- موقوف المعانی هستند. </a:t>
            </a:r>
            <a:br>
              <a:rPr lang="fa-IR" b="1" dirty="0" smtClean="0">
                <a:solidFill>
                  <a:srgbClr val="002060"/>
                </a:solidFill>
                <a:cs typeface="B Lotus" panose="00000400000000000000" pitchFamily="2" charset="-78"/>
              </a:rPr>
            </a:br>
            <a:r>
              <a:rPr lang="fa-IR" b="1" dirty="0" smtClean="0">
                <a:solidFill>
                  <a:srgbClr val="002060"/>
                </a:solidFill>
                <a:cs typeface="B Lotus" panose="00000400000000000000" pitchFamily="2" charset="-78"/>
              </a:rPr>
              <a:t> 8- مصراع دوم: زیبایی کل مشکلات مرا حل می کند.</a:t>
            </a:r>
            <a:br>
              <a:rPr lang="fa-IR" b="1" dirty="0" smtClean="0">
                <a:solidFill>
                  <a:srgbClr val="002060"/>
                </a:solidFill>
                <a:cs typeface="B Lotus" panose="00000400000000000000" pitchFamily="2" charset="-78"/>
              </a:rPr>
            </a:br>
            <a:r>
              <a:rPr lang="fa-IR" b="1" dirty="0" smtClean="0">
                <a:solidFill>
                  <a:srgbClr val="002060"/>
                </a:solidFill>
                <a:cs typeface="B Lotus" panose="00000400000000000000" pitchFamily="2" charset="-78"/>
              </a:rPr>
              <a:t>12- یک بلبل فقط طاقت عشق یک گل را دارد و نمی تواند بار سنگین عشق سیمرغ را تحمل کند.</a:t>
            </a:r>
            <a:br>
              <a:rPr lang="fa-IR" b="1" dirty="0" smtClean="0">
                <a:solidFill>
                  <a:srgbClr val="002060"/>
                </a:solidFill>
                <a:cs typeface="B Lotus" panose="00000400000000000000" pitchFamily="2" charset="-78"/>
              </a:rPr>
            </a:br>
            <a:r>
              <a:rPr lang="fa-IR" b="1" dirty="0" smtClean="0">
                <a:solidFill>
                  <a:srgbClr val="002060"/>
                </a:solidFill>
                <a:cs typeface="B Lotus" panose="00000400000000000000" pitchFamily="2" charset="-78"/>
              </a:rPr>
              <a:t>16- عشق گل اگرچه تو را به خود مشغول می کند اما رنج و زحمت زیادی نیز دارد.</a:t>
            </a:r>
            <a:br>
              <a:rPr lang="fa-IR" b="1" dirty="0" smtClean="0">
                <a:solidFill>
                  <a:srgbClr val="002060"/>
                </a:solidFill>
                <a:cs typeface="B Lotus" panose="00000400000000000000" pitchFamily="2" charset="-78"/>
              </a:rPr>
            </a:br>
            <a:r>
              <a:rPr lang="fa-IR" b="1" dirty="0" smtClean="0">
                <a:solidFill>
                  <a:srgbClr val="002060"/>
                </a:solidFill>
                <a:cs typeface="B Lotus" panose="00000400000000000000" pitchFamily="2" charset="-78"/>
              </a:rPr>
              <a:t>18- مصراع دوم: یک دنیا عاشق شیفته داشت.</a:t>
            </a:r>
            <a:br>
              <a:rPr lang="fa-IR" b="1" dirty="0" smtClean="0">
                <a:solidFill>
                  <a:srgbClr val="002060"/>
                </a:solidFill>
                <a:cs typeface="B Lotus" panose="00000400000000000000" pitchFamily="2" charset="-78"/>
              </a:rPr>
            </a:br>
            <a:r>
              <a:rPr lang="fa-IR" sz="1600" b="1" dirty="0" smtClean="0">
                <a:solidFill>
                  <a:srgbClr val="002060"/>
                </a:solidFill>
                <a:cs typeface="B Lotus" panose="00000400000000000000" pitchFamily="2" charset="-78"/>
              </a:rPr>
              <a:t/>
            </a:r>
            <a:br>
              <a:rPr lang="fa-IR" sz="1600" b="1" dirty="0" smtClean="0">
                <a:solidFill>
                  <a:srgbClr val="002060"/>
                </a:solidFill>
                <a:cs typeface="B Lotus" panose="00000400000000000000" pitchFamily="2" charset="-78"/>
              </a:rPr>
            </a:br>
            <a:r>
              <a:rPr lang="fa-IR" sz="1600" b="1" dirty="0" smtClean="0">
                <a:solidFill>
                  <a:srgbClr val="002060"/>
                </a:solidFill>
                <a:cs typeface="B Lotus" panose="00000400000000000000" pitchFamily="2" charset="-78"/>
              </a:rPr>
              <a:t/>
            </a:r>
            <a:br>
              <a:rPr lang="fa-IR" sz="1600" b="1" dirty="0" smtClean="0">
                <a:solidFill>
                  <a:srgbClr val="002060"/>
                </a:solidFill>
                <a:cs typeface="B Lotus" panose="00000400000000000000" pitchFamily="2" charset="-78"/>
              </a:rPr>
            </a:br>
            <a:r>
              <a:rPr lang="fa-IR" sz="1600" b="1" dirty="0" smtClean="0">
                <a:solidFill>
                  <a:srgbClr val="002060"/>
                </a:solidFill>
                <a:cs typeface="B Lotus" panose="00000400000000000000" pitchFamily="2" charset="-78"/>
              </a:rPr>
              <a:t/>
            </a:r>
            <a:br>
              <a:rPr lang="fa-IR" sz="1600" b="1" dirty="0" smtClean="0">
                <a:solidFill>
                  <a:srgbClr val="002060"/>
                </a:solidFill>
                <a:cs typeface="B Lotus" panose="00000400000000000000" pitchFamily="2" charset="-78"/>
              </a:rPr>
            </a:br>
            <a:r>
              <a:rPr lang="fa-IR" sz="1600" dirty="0" smtClean="0">
                <a:solidFill>
                  <a:srgbClr val="002060"/>
                </a:solidFill>
                <a:cs typeface="B Lotus" panose="00000400000000000000" pitchFamily="2" charset="-78"/>
              </a:rPr>
              <a:t/>
            </a:r>
            <a:br>
              <a:rPr lang="fa-IR" sz="1600" dirty="0" smtClean="0">
                <a:solidFill>
                  <a:srgbClr val="002060"/>
                </a:solidFill>
                <a:cs typeface="B Lotus" panose="00000400000000000000" pitchFamily="2" charset="-78"/>
              </a:rPr>
            </a:br>
            <a:endParaRPr lang="en-US" sz="1600" dirty="0">
              <a:solidFill>
                <a:srgbClr val="002060"/>
              </a:solidFill>
              <a:cs typeface="B Lotus"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2078" y="514350"/>
            <a:ext cx="4458878" cy="6216388"/>
          </a:xfrm>
        </p:spPr>
      </p:pic>
    </p:spTree>
    <p:extLst>
      <p:ext uri="{BB962C8B-B14F-4D97-AF65-F5344CB8AC3E}">
        <p14:creationId xmlns:p14="http://schemas.microsoft.com/office/powerpoint/2010/main" val="414597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9697"/>
            <a:ext cx="5306216" cy="2537373"/>
          </a:xfrm>
          <a:solidFill>
            <a:srgbClr val="92D050"/>
          </a:solidFill>
        </p:spPr>
        <p:txBody>
          <a:bodyPr>
            <a:normAutofit/>
          </a:bodyPr>
          <a:lstStyle/>
          <a:p>
            <a:pPr algn="r" rtl="1"/>
            <a:r>
              <a:rPr lang="fa-IR" b="1" dirty="0" smtClean="0">
                <a:solidFill>
                  <a:schemeClr val="accent6">
                    <a:lumMod val="50000"/>
                  </a:schemeClr>
                </a:solidFill>
                <a:cs typeface="B Lotus" panose="00000400000000000000" pitchFamily="2" charset="-78"/>
              </a:rPr>
              <a:t>1- فستقی: سبز پسته ای</a:t>
            </a:r>
            <a:br>
              <a:rPr lang="fa-IR" b="1" dirty="0" smtClean="0">
                <a:solidFill>
                  <a:schemeClr val="accent6">
                    <a:lumMod val="50000"/>
                  </a:schemeClr>
                </a:solidFill>
                <a:cs typeface="B Lotus" panose="00000400000000000000" pitchFamily="2" charset="-78"/>
              </a:rPr>
            </a:br>
            <a:r>
              <a:rPr lang="fa-IR" b="1" dirty="0" smtClean="0">
                <a:solidFill>
                  <a:schemeClr val="accent6">
                    <a:lumMod val="50000"/>
                  </a:schemeClr>
                </a:solidFill>
                <a:cs typeface="B Lotus" panose="00000400000000000000" pitchFamily="2" charset="-78"/>
              </a:rPr>
              <a:t>2- بیت، اشاره ای به عادت شکر خوردن طوطیان به ویژه هنگام سحرگاهان دارد.( اغلب به صورت نیشکر)</a:t>
            </a:r>
            <a:br>
              <a:rPr lang="fa-IR" b="1" dirty="0" smtClean="0">
                <a:solidFill>
                  <a:schemeClr val="accent6">
                    <a:lumMod val="50000"/>
                  </a:schemeClr>
                </a:solidFill>
                <a:cs typeface="B Lotus" panose="00000400000000000000" pitchFamily="2" charset="-78"/>
              </a:rPr>
            </a:br>
            <a:r>
              <a:rPr lang="fa-IR" b="1" dirty="0" smtClean="0">
                <a:solidFill>
                  <a:schemeClr val="accent6">
                    <a:lumMod val="50000"/>
                  </a:schemeClr>
                </a:solidFill>
                <a:cs typeface="B Lotus" panose="00000400000000000000" pitchFamily="2" charset="-78"/>
              </a:rPr>
              <a:t>6- بسنده کردن طوطی به آب جاودانگی در مقابل حیات ابدی جوار الهی مورد نظر بیت است.</a:t>
            </a:r>
            <a:br>
              <a:rPr lang="fa-IR" b="1" dirty="0" smtClean="0">
                <a:solidFill>
                  <a:schemeClr val="accent6">
                    <a:lumMod val="50000"/>
                  </a:schemeClr>
                </a:solidFill>
                <a:cs typeface="B Lotus" panose="00000400000000000000" pitchFamily="2" charset="-78"/>
              </a:rPr>
            </a:br>
            <a:r>
              <a:rPr lang="fa-IR" b="1" dirty="0" smtClean="0">
                <a:solidFill>
                  <a:schemeClr val="accent6">
                    <a:lumMod val="50000"/>
                  </a:schemeClr>
                </a:solidFill>
                <a:cs typeface="B Lotus" panose="00000400000000000000" pitchFamily="2" charset="-78"/>
              </a:rPr>
              <a:t>7- هرک= هرکس</a:t>
            </a:r>
            <a:br>
              <a:rPr lang="fa-IR" b="1" dirty="0" smtClean="0">
                <a:solidFill>
                  <a:schemeClr val="accent6">
                    <a:lumMod val="50000"/>
                  </a:schemeClr>
                </a:solidFill>
                <a:cs typeface="B Lotus" panose="00000400000000000000" pitchFamily="2" charset="-78"/>
              </a:rPr>
            </a:br>
            <a:r>
              <a:rPr lang="fa-IR" b="1" dirty="0" smtClean="0">
                <a:solidFill>
                  <a:schemeClr val="accent6">
                    <a:lumMod val="50000"/>
                  </a:schemeClr>
                </a:solidFill>
                <a:cs typeface="B Lotus" panose="00000400000000000000" pitchFamily="2" charset="-78"/>
              </a:rPr>
              <a:t>8- جان دوستی را هم به شکل «جان دوست هستی» و هم به شکل «جان دوست بودن» می توان خواند و معنی کرد.</a:t>
            </a:r>
            <a:endParaRPr lang="en-US" b="1" dirty="0">
              <a:solidFill>
                <a:schemeClr val="accent6">
                  <a:lumMod val="50000"/>
                </a:schemeClr>
              </a:solidFill>
              <a:cs typeface="B Lotus" panose="00000400000000000000" pitchFamily="2" charset="-78"/>
            </a:endParaRPr>
          </a:p>
        </p:txBody>
      </p:sp>
      <p:sp>
        <p:nvSpPr>
          <p:cNvPr id="4" name="Text Placeholder 3"/>
          <p:cNvSpPr>
            <a:spLocks noGrp="1"/>
          </p:cNvSpPr>
          <p:nvPr>
            <p:ph type="body" sz="half" idx="2"/>
          </p:nvPr>
        </p:nvSpPr>
        <p:spPr>
          <a:xfrm>
            <a:off x="677334" y="4562573"/>
            <a:ext cx="5306216" cy="1018095"/>
          </a:xfrm>
          <a:solidFill>
            <a:schemeClr val="accent3">
              <a:lumMod val="40000"/>
              <a:lumOff val="60000"/>
            </a:schemeClr>
          </a:solidFill>
        </p:spPr>
        <p:txBody>
          <a:bodyPr>
            <a:noAutofit/>
          </a:bodyPr>
          <a:lstStyle/>
          <a:p>
            <a:pPr algn="r" rtl="1"/>
            <a:r>
              <a:rPr lang="fa-IR" sz="2400" dirty="0" smtClean="0">
                <a:cs typeface="B Lotus" panose="00000400000000000000" pitchFamily="2" charset="-78"/>
              </a:rPr>
              <a:t>7- ش در هدهدش نقش متممی دارد. ( هدهد به او گفت)</a:t>
            </a:r>
            <a:endParaRPr lang="en-US" sz="2400" dirty="0">
              <a:cs typeface="B Lotus" panose="00000400000000000000" pitchFamily="2" charset="-78"/>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06533" y="150829"/>
            <a:ext cx="4685122" cy="6381945"/>
          </a:xfrm>
        </p:spPr>
      </p:pic>
      <p:pic>
        <p:nvPicPr>
          <p:cNvPr id="3" name="ص 5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18791" y="658142"/>
            <a:ext cx="487363" cy="487363"/>
          </a:xfrm>
          <a:prstGeom prst="rect">
            <a:avLst/>
          </a:prstGeom>
        </p:spPr>
      </p:pic>
    </p:spTree>
    <p:extLst>
      <p:ext uri="{BB962C8B-B14F-4D97-AF65-F5344CB8AC3E}">
        <p14:creationId xmlns:p14="http://schemas.microsoft.com/office/powerpoint/2010/main" val="42545118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55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06" y="1772607"/>
            <a:ext cx="3864532" cy="879836"/>
          </a:xfrm>
          <a:solidFill>
            <a:srgbClr val="99FF66"/>
          </a:solidFill>
        </p:spPr>
        <p:txBody>
          <a:bodyPr>
            <a:noAutofit/>
          </a:bodyPr>
          <a:lstStyle/>
          <a:p>
            <a:pPr algn="r" rtl="1"/>
            <a:r>
              <a:rPr lang="fa-IR" sz="2000" dirty="0" smtClean="0">
                <a:solidFill>
                  <a:schemeClr val="bg2">
                    <a:lumMod val="10000"/>
                  </a:schemeClr>
                </a:solidFill>
                <a:cs typeface="B Lotus" panose="00000400000000000000" pitchFamily="2" charset="-78"/>
              </a:rPr>
              <a:t>5- بوک= باشد که یا امیدوارم که</a:t>
            </a:r>
            <a:endParaRPr lang="en-US" sz="2000" dirty="0">
              <a:solidFill>
                <a:schemeClr val="bg2">
                  <a:lumMod val="10000"/>
                </a:schemeClr>
              </a:solidFill>
              <a:cs typeface="B Lotus" panose="00000400000000000000" pitchFamily="2" charset="-78"/>
            </a:endParaRPr>
          </a:p>
        </p:txBody>
      </p:sp>
      <p:sp>
        <p:nvSpPr>
          <p:cNvPr id="6" name="Content Placeholder 5"/>
          <p:cNvSpPr>
            <a:spLocks noGrp="1"/>
          </p:cNvSpPr>
          <p:nvPr>
            <p:ph sz="quarter" idx="4"/>
          </p:nvPr>
        </p:nvSpPr>
        <p:spPr>
          <a:xfrm>
            <a:off x="675746" y="4741682"/>
            <a:ext cx="5884852" cy="1299680"/>
          </a:xfrm>
          <a:solidFill>
            <a:srgbClr val="00B0F0"/>
          </a:solidFill>
        </p:spPr>
        <p:txBody>
          <a:bodyPr/>
          <a:lstStyle/>
          <a:p>
            <a:pPr algn="r" rtl="1"/>
            <a:r>
              <a:rPr lang="fa-IR" dirty="0" smtClean="0">
                <a:solidFill>
                  <a:schemeClr val="tx2">
                    <a:lumMod val="50000"/>
                  </a:schemeClr>
                </a:solidFill>
                <a:cs typeface="B Lotus" panose="00000400000000000000" pitchFamily="2" charset="-78"/>
              </a:rPr>
              <a:t>در این ابیات هدهد، طوطی را به خاطر منفعت طلبی مورد سرزنش قرار می‌دهد و با اینکار تمام انسانهایی را که فقط درصدد کشیدن گلیم خود از آب هستند مورد شماتت قرار می دهد.</a:t>
            </a:r>
            <a:endParaRPr lang="en-US" dirty="0">
              <a:solidFill>
                <a:schemeClr val="tx2">
                  <a:lumMod val="50000"/>
                </a:schemeClr>
              </a:solidFill>
              <a:cs typeface="B Lotus" panose="00000400000000000000" pitchFamily="2" charset="-78"/>
            </a:endParaRPr>
          </a:p>
          <a:p>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81149" y="2212525"/>
            <a:ext cx="4184650" cy="1676613"/>
          </a:xfrm>
        </p:spPr>
      </p:pic>
    </p:spTree>
    <p:extLst>
      <p:ext uri="{BB962C8B-B14F-4D97-AF65-F5344CB8AC3E}">
        <p14:creationId xmlns:p14="http://schemas.microsoft.com/office/powerpoint/2010/main" val="41699180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311</TotalTime>
  <Words>806</Words>
  <Application>Microsoft Office PowerPoint</Application>
  <PresentationFormat>Widescreen</PresentationFormat>
  <Paragraphs>32</Paragraphs>
  <Slides>7</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2  Nazanin</vt:lpstr>
      <vt:lpstr>Arial</vt:lpstr>
      <vt:lpstr>B Lotus</vt:lpstr>
      <vt:lpstr>Tahoma</vt:lpstr>
      <vt:lpstr>Trebuchet MS</vt:lpstr>
      <vt:lpstr>Wingdings 3</vt:lpstr>
      <vt:lpstr>Facet</vt:lpstr>
      <vt:lpstr>       بسم‌الله الرحمن الرحیم             شماره3- نظم 4</vt:lpstr>
      <vt:lpstr>آشنایی با زندگی و آثار عطار نیشابوری</vt:lpstr>
      <vt:lpstr>- لطفا به فایل صوتی گوش دهید - در ادامه ابیات پیشین در این بخش و چند بخش بعدی عذر پرندگان از حضور در حرکت جمعی به سوی کوه قاف طرح و پاسخ هدهد به بهانه جوئی های پرندگان ارائه می شود. - در این بخش بلبل، عدم تحمل دوری از گل را بهانۀ عدم حضور خود در میان دیگر پرندگان می داند. - هدهد با طرح داستانی به بلبل یادآور می شود که معشوق حقیقی، خدا است. - به شکل کهن فعل در مصراع نخست بیت 8 توجه کنید. </vt:lpstr>
      <vt:lpstr>        17- به دو مفهوم الف- به کسی خندیدن ب- با کسی خندیدن اشاره دارد که اولی منفی و دومی مثبت است. 20- کافور مظهر سفیدی و مشک مظهر سیاهی است. 27- مست کسی شدن= عاشق و شیفته شخص شدن  </vt:lpstr>
      <vt:lpstr> توجه: ابتدا به توضیحات کتاب مراجعه کنید سپس به این بخش عنایت فرمایید:  2- در هر آوازش معانی زیادی نهفته داشت و هر مفهومش دنیایی راز با خود داشت. 3- چنان رازهای معانی را فاش می کرد که همه پرندگان را وادار به سکوت می کرد. 6- سکوت چند ماهه بلبل و آوازخوانی او در بهار 7 و 8- موقوف المعانی هستند.   8- مصراع دوم: زیبایی کل مشکلات مرا حل می کند. 12- یک بلبل فقط طاقت عشق یک گل را دارد و نمی تواند بار سنگین عشق سیمرغ را تحمل کند. 16- عشق گل اگرچه تو را به خود مشغول می کند اما رنج و زحمت زیادی نیز دارد. 18- مصراع دوم: یک دنیا عاشق شیفته داشت.     </vt:lpstr>
      <vt:lpstr>1- فستقی: سبز پسته ای 2- بیت، اشاره ای به عادت شکر خوردن طوطیان به ویژه هنگام سحرگاهان دارد.( اغلب به صورت نیشکر) 6- بسنده کردن طوطی به آب جاودانگی در مقابل حیات ابدی جوار الهی مورد نظر بیت است. 7- هرک= هرکس 8- جان دوستی را هم به شکل «جان دوست هستی» و هم به شکل «جان دوست بودن» می توان خواند و معنی کرد.</vt:lpstr>
      <vt:lpstr>5- بوک= باشد که یا امیدوارم که</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dc:title>
  <dc:creator>zarin2009</dc:creator>
  <cp:lastModifiedBy>zarin2009</cp:lastModifiedBy>
  <cp:revision>42</cp:revision>
  <dcterms:created xsi:type="dcterms:W3CDTF">2020-04-08T07:23:22Z</dcterms:created>
  <dcterms:modified xsi:type="dcterms:W3CDTF">2020-04-17T13:34:35Z</dcterms:modified>
</cp:coreProperties>
</file>