
<file path=[Content_Types].xml><?xml version="1.0" encoding="utf-8"?>
<Types xmlns="http://schemas.openxmlformats.org/package/2006/content-types">
  <Default Extension="aac" ContentType="audio/aac"/>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9" r:id="rId2"/>
    <p:sldId id="262" r:id="rId3"/>
    <p:sldId id="256" r:id="rId4"/>
    <p:sldId id="257" r:id="rId5"/>
    <p:sldId id="258" r:id="rId6"/>
    <p:sldId id="260" r:id="rId7"/>
    <p:sldId id="261"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99FF66"/>
    <a:srgbClr val="57F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86" autoAdjust="0"/>
  </p:normalViewPr>
  <p:slideViewPr>
    <p:cSldViewPr snapToGrid="0">
      <p:cViewPr varScale="1">
        <p:scale>
          <a:sx n="81" d="100"/>
          <a:sy n="81" d="100"/>
        </p:scale>
        <p:origin x="67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aac"/><Relationship Id="rId1" Type="http://schemas.microsoft.com/office/2007/relationships/media" Target="../media/media2.aac"/><Relationship Id="rId5" Type="http://schemas.openxmlformats.org/officeDocument/2006/relationships/image" Target="../media/image2.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4625" y="609600"/>
            <a:ext cx="4048218" cy="1332322"/>
          </a:xfrm>
        </p:spPr>
        <p:txBody>
          <a:bodyPr>
            <a:normAutofit/>
          </a:bodyPr>
          <a:lstStyle/>
          <a:p>
            <a:pPr algn="r" rtl="1"/>
            <a:r>
              <a:rPr lang="fa-IR" sz="3100" b="1" dirty="0" smtClean="0">
                <a:cs typeface="B Lotus" panose="00000400000000000000" pitchFamily="2" charset="-78"/>
              </a:rPr>
              <a:t>       بسم‌الله الرحمن الرحیم</a:t>
            </a:r>
            <a:br>
              <a:rPr lang="fa-IR" sz="3100" b="1" dirty="0" smtClean="0">
                <a:cs typeface="B Lotus" panose="00000400000000000000" pitchFamily="2" charset="-78"/>
              </a:rPr>
            </a:br>
            <a:r>
              <a:rPr lang="fa-IR" sz="3100" b="1" dirty="0" smtClean="0">
                <a:cs typeface="B Lotus" panose="00000400000000000000" pitchFamily="2" charset="-78"/>
              </a:rPr>
              <a:t>            </a:t>
            </a:r>
            <a:r>
              <a:rPr lang="fa-IR" sz="2400" b="1" dirty="0" smtClean="0">
                <a:cs typeface="B Lotus" panose="00000400000000000000" pitchFamily="2" charset="-78"/>
              </a:rPr>
              <a:t>شماره1- نظم 4</a:t>
            </a:r>
            <a:endParaRPr lang="en-US" sz="2400" b="1" dirty="0">
              <a:cs typeface="B Lotus" panose="00000400000000000000" pitchFamily="2" charset="-78"/>
            </a:endParaRPr>
          </a:p>
        </p:txBody>
      </p:sp>
      <p:sp>
        <p:nvSpPr>
          <p:cNvPr id="3" name="Text Placeholder 2"/>
          <p:cNvSpPr>
            <a:spLocks noGrp="1"/>
          </p:cNvSpPr>
          <p:nvPr>
            <p:ph type="body" idx="1"/>
          </p:nvPr>
        </p:nvSpPr>
        <p:spPr/>
        <p:txBody>
          <a:bodyPr/>
          <a:lstStyle/>
          <a:p>
            <a:pPr algn="just" rtl="1"/>
            <a:r>
              <a:rPr lang="fa-IR" dirty="0" smtClean="0">
                <a:solidFill>
                  <a:srgbClr val="FF0000"/>
                </a:solidFill>
                <a:cs typeface="2  Nazanin" panose="00000400000000000000" pitchFamily="2" charset="-78"/>
              </a:rPr>
              <a:t>دانشجو معلمان عزیز:</a:t>
            </a:r>
            <a:endParaRPr lang="en-US" dirty="0">
              <a:solidFill>
                <a:srgbClr val="FF0000"/>
              </a:solidFill>
              <a:cs typeface="2  Nazanin" panose="00000400000000000000" pitchFamily="2" charset="-78"/>
            </a:endParaRPr>
          </a:p>
        </p:txBody>
      </p:sp>
      <p:sp>
        <p:nvSpPr>
          <p:cNvPr id="4" name="Content Placeholder 3"/>
          <p:cNvSpPr>
            <a:spLocks noGrp="1"/>
          </p:cNvSpPr>
          <p:nvPr>
            <p:ph sz="half" idx="2"/>
          </p:nvPr>
        </p:nvSpPr>
        <p:spPr/>
        <p:txBody>
          <a:bodyPr>
            <a:normAutofit/>
          </a:bodyPr>
          <a:lstStyle/>
          <a:p>
            <a:pPr algn="just" rtl="1"/>
            <a:r>
              <a:rPr lang="fa-IR" sz="1600" dirty="0" smtClean="0">
                <a:solidFill>
                  <a:srgbClr val="002060"/>
                </a:solidFill>
                <a:cs typeface="B Lotus" panose="00000400000000000000" pitchFamily="2" charset="-78"/>
              </a:rPr>
              <a:t>الف- امتحان پایان ترم از محتوای پاورپوینت های این واحد درسی خواهدبود.</a:t>
            </a:r>
          </a:p>
          <a:p>
            <a:pPr algn="just" rtl="1"/>
            <a:r>
              <a:rPr lang="fa-IR" sz="1600" dirty="0" smtClean="0">
                <a:solidFill>
                  <a:srgbClr val="002060"/>
                </a:solidFill>
                <a:cs typeface="B Lotus" panose="00000400000000000000" pitchFamily="2" charset="-78"/>
              </a:rPr>
              <a:t>ب- در هرمتن شعری، ابتدا به فایل صوتی که خوانش متن را دربر دارد گوش فرادهید.</a:t>
            </a:r>
          </a:p>
          <a:p>
            <a:pPr algn="just" rtl="1"/>
            <a:r>
              <a:rPr lang="fa-IR" sz="1600" dirty="0" smtClean="0">
                <a:solidFill>
                  <a:srgbClr val="002060"/>
                </a:solidFill>
                <a:cs typeface="B Lotus" panose="00000400000000000000" pitchFamily="2" charset="-78"/>
              </a:rPr>
              <a:t>پ- ابیاتی که در بخش توضیحات کتاب معنی نشده اند در صفحات آتی معنی شده اند.</a:t>
            </a:r>
          </a:p>
          <a:p>
            <a:pPr algn="just" rtl="1"/>
            <a:r>
              <a:rPr lang="fa-IR" sz="1600" dirty="0" smtClean="0">
                <a:solidFill>
                  <a:srgbClr val="002060"/>
                </a:solidFill>
                <a:cs typeface="B Lotus" panose="00000400000000000000" pitchFamily="2" charset="-78"/>
              </a:rPr>
              <a:t>ت- اشکالات احتمالی را از استاد سوال کنید تا موردی مبهم باقی نماند.  </a:t>
            </a:r>
            <a:endParaRPr lang="en-US" sz="1600" dirty="0">
              <a:solidFill>
                <a:srgbClr val="002060"/>
              </a:solidFill>
              <a:cs typeface="B Lotus" panose="00000400000000000000" pitchFamily="2" charset="-78"/>
            </a:endParaRPr>
          </a:p>
        </p:txBody>
      </p:sp>
      <p:sp>
        <p:nvSpPr>
          <p:cNvPr id="5" name="Text Placeholder 4"/>
          <p:cNvSpPr>
            <a:spLocks noGrp="1"/>
          </p:cNvSpPr>
          <p:nvPr>
            <p:ph type="body" sz="quarter" idx="3"/>
          </p:nvPr>
        </p:nvSpPr>
        <p:spPr/>
        <p:txBody>
          <a:bodyPr/>
          <a:lstStyle/>
          <a:p>
            <a:pPr algn="just" rtl="1"/>
            <a:r>
              <a:rPr lang="fa-IR" dirty="0" smtClean="0">
                <a:solidFill>
                  <a:schemeClr val="accent1">
                    <a:lumMod val="50000"/>
                  </a:schemeClr>
                </a:solidFill>
                <a:cs typeface="2  Nazanin" panose="00000400000000000000" pitchFamily="2" charset="-78"/>
              </a:rPr>
              <a:t>اهداف واحد درسی نظم 4: </a:t>
            </a:r>
            <a:endParaRPr lang="en-US" dirty="0">
              <a:solidFill>
                <a:schemeClr val="accent1">
                  <a:lumMod val="50000"/>
                </a:schemeClr>
              </a:solidFill>
              <a:cs typeface="2  Nazanin" panose="00000400000000000000" pitchFamily="2" charset="-78"/>
            </a:endParaRPr>
          </a:p>
        </p:txBody>
      </p:sp>
      <p:sp>
        <p:nvSpPr>
          <p:cNvPr id="6" name="Content Placeholder 5"/>
          <p:cNvSpPr>
            <a:spLocks noGrp="1"/>
          </p:cNvSpPr>
          <p:nvPr>
            <p:ph sz="quarter" idx="4"/>
          </p:nvPr>
        </p:nvSpPr>
        <p:spPr/>
        <p:txBody>
          <a:bodyPr>
            <a:normAutofit/>
          </a:bodyPr>
          <a:lstStyle/>
          <a:p>
            <a:pPr marL="0" indent="0" algn="just" rtl="1">
              <a:buNone/>
            </a:pPr>
            <a:r>
              <a:rPr lang="fa-IR" sz="1400" b="1" dirty="0" smtClean="0">
                <a:solidFill>
                  <a:srgbClr val="0070C0"/>
                </a:solidFill>
                <a:cs typeface="B Lotus" panose="00000400000000000000" pitchFamily="2" charset="-78"/>
              </a:rPr>
              <a:t>1- آشنایی با دو اثر از شاعران فارسی زبان ایران(منطق الطیر عطار و حدیقه الحقیقه سنائی)</a:t>
            </a:r>
          </a:p>
          <a:p>
            <a:pPr marL="0" indent="0" algn="just" rtl="1">
              <a:buNone/>
            </a:pPr>
            <a:r>
              <a:rPr lang="fa-IR" sz="1400" b="1" dirty="0" smtClean="0">
                <a:solidFill>
                  <a:srgbClr val="0070C0"/>
                </a:solidFill>
                <a:cs typeface="B Lotus" panose="00000400000000000000" pitchFamily="2" charset="-78"/>
              </a:rPr>
              <a:t> 2- ویژگی های شخصیتی و ادبی دو شاعر مذکور و عصر آنها</a:t>
            </a:r>
          </a:p>
          <a:p>
            <a:pPr marL="0" indent="0" algn="just" rtl="1">
              <a:buNone/>
            </a:pPr>
            <a:r>
              <a:rPr lang="fa-IR" sz="1400" b="1" dirty="0" smtClean="0">
                <a:solidFill>
                  <a:srgbClr val="0070C0"/>
                </a:solidFill>
                <a:cs typeface="B Lotus" panose="00000400000000000000" pitchFamily="2" charset="-78"/>
              </a:rPr>
              <a:t>3- ویژگی های سبکی ( زبانی، ادبی و فکری) عطار نیشابوری و سنائی غزنوی </a:t>
            </a:r>
          </a:p>
          <a:p>
            <a:pPr marL="0" indent="0" algn="just" rtl="1">
              <a:buNone/>
            </a:pPr>
            <a:r>
              <a:rPr lang="fa-IR" sz="1400" b="1" dirty="0" smtClean="0">
                <a:solidFill>
                  <a:srgbClr val="0070C0"/>
                </a:solidFill>
                <a:cs typeface="B Lotus" panose="00000400000000000000" pitchFamily="2" charset="-78"/>
              </a:rPr>
              <a:t>4- آشنایی بیشتر با قالب شعری مثنوی</a:t>
            </a:r>
          </a:p>
          <a:p>
            <a:pPr marL="0" indent="0" algn="just" rtl="1">
              <a:buNone/>
            </a:pPr>
            <a:r>
              <a:rPr lang="fa-IR" sz="1400" b="1" dirty="0" smtClean="0">
                <a:solidFill>
                  <a:srgbClr val="0070C0"/>
                </a:solidFill>
                <a:cs typeface="B Lotus" panose="00000400000000000000" pitchFamily="2" charset="-78"/>
              </a:rPr>
              <a:t>5- آشنایی با خصوصیات سبک عراقی</a:t>
            </a:r>
          </a:p>
          <a:p>
            <a:pPr marL="0" indent="0" algn="just" rtl="1">
              <a:buNone/>
            </a:pPr>
            <a:r>
              <a:rPr lang="fa-IR" sz="1400" b="1" dirty="0" smtClean="0">
                <a:solidFill>
                  <a:srgbClr val="0070C0"/>
                </a:solidFill>
                <a:cs typeface="B Lotus" panose="00000400000000000000" pitchFamily="2" charset="-78"/>
              </a:rPr>
              <a:t>6 – آشنایی با آرایه های موجود در اشعار</a:t>
            </a:r>
            <a:endParaRPr lang="en-US" sz="1400" b="1" dirty="0">
              <a:solidFill>
                <a:srgbClr val="0070C0"/>
              </a:solidFill>
              <a:cs typeface="B Lotus" panose="00000400000000000000" pitchFamily="2" charset="-78"/>
            </a:endParaRPr>
          </a:p>
        </p:txBody>
      </p:sp>
    </p:spTree>
    <p:extLst>
      <p:ext uri="{BB962C8B-B14F-4D97-AF65-F5344CB8AC3E}">
        <p14:creationId xmlns:p14="http://schemas.microsoft.com/office/powerpoint/2010/main" val="495214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0788" y="609600"/>
            <a:ext cx="3743214" cy="997258"/>
          </a:xfrm>
        </p:spPr>
        <p:txBody>
          <a:bodyPr>
            <a:normAutofit/>
          </a:bodyPr>
          <a:lstStyle/>
          <a:p>
            <a:pPr algn="just" rtl="1"/>
            <a:r>
              <a:rPr lang="fa-IR" sz="2400" dirty="0" smtClean="0">
                <a:solidFill>
                  <a:srgbClr val="C00000"/>
                </a:solidFill>
              </a:rPr>
              <a:t>آشنایی با زندگی و آثار عطار نیشابوری</a:t>
            </a:r>
            <a:endParaRPr lang="en-US" sz="2400" dirty="0">
              <a:solidFill>
                <a:srgbClr val="C00000"/>
              </a:solidFill>
            </a:endParaRPr>
          </a:p>
        </p:txBody>
      </p:sp>
      <p:sp>
        <p:nvSpPr>
          <p:cNvPr id="3" name="Content Placeholder 2"/>
          <p:cNvSpPr>
            <a:spLocks noGrp="1"/>
          </p:cNvSpPr>
          <p:nvPr>
            <p:ph sz="half" idx="1"/>
          </p:nvPr>
        </p:nvSpPr>
        <p:spPr>
          <a:xfrm>
            <a:off x="677334" y="0"/>
            <a:ext cx="4184035" cy="6858000"/>
          </a:xfrm>
        </p:spPr>
        <p:txBody>
          <a:bodyPr>
            <a:normAutofit fontScale="55000" lnSpcReduction="20000"/>
          </a:bodyPr>
          <a:lstStyle/>
          <a:p>
            <a:pPr algn="just" rtl="1"/>
            <a:r>
              <a:rPr lang="fa-IR" sz="2600" b="1" smtClean="0">
                <a:solidFill>
                  <a:srgbClr val="FF0000"/>
                </a:solidFill>
                <a:cs typeface="B Lotus" panose="00000400000000000000" pitchFamily="2" charset="-78"/>
              </a:rPr>
              <a:t>آثار عطار نیشابوری:</a:t>
            </a:r>
            <a:endParaRPr lang="fa-IR" sz="2600" b="1" dirty="0" smtClean="0">
              <a:solidFill>
                <a:srgbClr val="FF0000"/>
              </a:solidFill>
              <a:cs typeface="B Lotus" panose="00000400000000000000" pitchFamily="2" charset="-78"/>
            </a:endParaRPr>
          </a:p>
          <a:p>
            <a:pPr algn="just" rtl="1"/>
            <a:r>
              <a:rPr lang="fa-IR" sz="2500" b="1" dirty="0" smtClean="0">
                <a:solidFill>
                  <a:srgbClr val="00B050"/>
                </a:solidFill>
                <a:cs typeface="B Lotus" panose="00000400000000000000" pitchFamily="2" charset="-78"/>
              </a:rPr>
              <a:t>آثار </a:t>
            </a:r>
            <a:r>
              <a:rPr lang="fa-IR" sz="2500" b="1" dirty="0">
                <a:solidFill>
                  <a:srgbClr val="00B050"/>
                </a:solidFill>
                <a:cs typeface="B Lotus" panose="00000400000000000000" pitchFamily="2" charset="-78"/>
              </a:rPr>
              <a:t>شيخ به دو دسته منظوم و منثور تقسيم مي شود. آثار منظوم او عبارت است از: 1- ديوان اشعار كه شامل غزليات و قصايد و رباعيات است. 2- مثنويات او عبارت است از: الهي نامه، اسرار نامه، مصيبت نامه، وصلت نامه، بلبل نامه، </a:t>
            </a:r>
            <a:r>
              <a:rPr lang="fa-IR" sz="2500" b="1" dirty="0" smtClean="0">
                <a:solidFill>
                  <a:srgbClr val="00B050"/>
                </a:solidFill>
                <a:cs typeface="B Lotus" panose="00000400000000000000" pitchFamily="2" charset="-78"/>
              </a:rPr>
              <a:t>منطق </a:t>
            </a:r>
            <a:r>
              <a:rPr lang="fa-IR" sz="2500" b="1" dirty="0">
                <a:solidFill>
                  <a:srgbClr val="00B050"/>
                </a:solidFill>
                <a:cs typeface="B Lotus" panose="00000400000000000000" pitchFamily="2" charset="-78"/>
              </a:rPr>
              <a:t>الطير، جواهر الذات، حيدر نامه، مختار نامه، خسرو نامه، اشتر نامه و مظهر العجايب. از ميان اين مثنويهاي عرفاني بهترين و شيواترين آنها كه به نام تاج مثنويهاي او به شمار مي آيد منطق الطير است كه موضوع آن بحث پرندگان از يك پرنده داستاني به نام سيمرغ است كه منظور از پرندگان سالكان راه حق و مراد از سيمرغ وجود حق است كه عطار در اين منظومه با نيروي تخيل خود و به كار بردن رمزهاي عرفاني به زيباترين وجه سخن مي گويد كه اين منظومه يكي از شاهكارهاي زبان فارسي </a:t>
            </a:r>
            <a:r>
              <a:rPr lang="fa-IR" sz="2500" b="1" dirty="0" smtClean="0">
                <a:solidFill>
                  <a:srgbClr val="00B050"/>
                </a:solidFill>
                <a:cs typeface="B Lotus" panose="00000400000000000000" pitchFamily="2" charset="-78"/>
              </a:rPr>
              <a:t>است.</a:t>
            </a:r>
          </a:p>
          <a:p>
            <a:pPr algn="just" rtl="1"/>
            <a:r>
              <a:rPr lang="fa-IR" sz="2500" b="1" dirty="0">
                <a:solidFill>
                  <a:srgbClr val="00B050"/>
                </a:solidFill>
                <a:cs typeface="B Lotus" panose="00000400000000000000" pitchFamily="2" charset="-78"/>
              </a:rPr>
              <a:t>آثار منثور: </a:t>
            </a:r>
            <a:r>
              <a:rPr lang="fa-IR" sz="2500" b="1" dirty="0" smtClean="0">
                <a:solidFill>
                  <a:srgbClr val="00B050"/>
                </a:solidFill>
                <a:cs typeface="B Lotus" panose="00000400000000000000" pitchFamily="2" charset="-78"/>
              </a:rPr>
              <a:t>معروفترين </a:t>
            </a:r>
            <a:r>
              <a:rPr lang="fa-IR" sz="2500" b="1" dirty="0">
                <a:solidFill>
                  <a:srgbClr val="00B050"/>
                </a:solidFill>
                <a:cs typeface="B Lotus" panose="00000400000000000000" pitchFamily="2" charset="-78"/>
              </a:rPr>
              <a:t>اثر منثور عطار تذكرة الاولياست كه در اين كتاب عطار به معرفي 96 تن از اوليا و مشايخ و عرفاي صوفيه پرداخته است.</a:t>
            </a:r>
          </a:p>
          <a:p>
            <a:pPr algn="just" rtl="1"/>
            <a:r>
              <a:rPr lang="fa-IR" sz="2600" b="1" dirty="0" smtClean="0">
                <a:solidFill>
                  <a:srgbClr val="FF0000"/>
                </a:solidFill>
                <a:cs typeface="B Lotus" panose="00000400000000000000" pitchFamily="2" charset="-78"/>
              </a:rPr>
              <a:t>ویژگی‌های شعری عطار:</a:t>
            </a:r>
          </a:p>
          <a:p>
            <a:pPr algn="just" rtl="1"/>
            <a:r>
              <a:rPr lang="fa-IR" sz="2900" b="1" dirty="0">
                <a:solidFill>
                  <a:schemeClr val="tx1"/>
                </a:solidFill>
                <a:cs typeface="B Lotus" panose="00000400000000000000" pitchFamily="2" charset="-78"/>
              </a:rPr>
              <a:t>عطار، يكي از شاعران بزرگ متصوفه و از مردان نام آور تاريخ ادبيات ايران است. سخن او ساده و گيراست. او براي بيان مقاصد عرفاني خود بهترين راه را كه همان آوردن كلام ساده و بي پيرايه و خالي از هرگونه آرايش است انتخاب كرده است. او اگر چه در ظاهر كلام و سخن خود آن وسعت اطلاع و استحكام سخن استاداني همچون سنايي را ندارد ولي آن گفتار ساده كه از سوختگي دلي هم چون او باعث شده كه خواننده را مجذوب نمايد و همچنين كمك گرفتن </a:t>
            </a:r>
            <a:r>
              <a:rPr lang="fa-IR" sz="2900" b="1" dirty="0" smtClean="0">
                <a:solidFill>
                  <a:schemeClr val="tx1"/>
                </a:solidFill>
                <a:cs typeface="B Lotus" panose="00000400000000000000" pitchFamily="2" charset="-78"/>
              </a:rPr>
              <a:t>از </a:t>
            </a:r>
            <a:r>
              <a:rPr lang="fa-IR" sz="2900" b="1" dirty="0">
                <a:solidFill>
                  <a:schemeClr val="tx1"/>
                </a:solidFill>
                <a:cs typeface="B Lotus" panose="00000400000000000000" pitchFamily="2" charset="-78"/>
              </a:rPr>
              <a:t>تمثيلات و بيان داستانها و حكايات مختلف يكي ديگر از جاذبه هاي آثار </a:t>
            </a:r>
            <a:r>
              <a:rPr lang="fa-IR" sz="2900" b="1" dirty="0" smtClean="0">
                <a:solidFill>
                  <a:schemeClr val="tx1"/>
                </a:solidFill>
                <a:cs typeface="B Lotus" panose="00000400000000000000" pitchFamily="2" charset="-78"/>
              </a:rPr>
              <a:t>این عارف نامور </a:t>
            </a:r>
            <a:r>
              <a:rPr lang="fa-IR" sz="2900" b="1" dirty="0">
                <a:solidFill>
                  <a:schemeClr val="tx1"/>
                </a:solidFill>
                <a:cs typeface="B Lotus" panose="00000400000000000000" pitchFamily="2" charset="-78"/>
              </a:rPr>
              <a:t>مي </a:t>
            </a:r>
            <a:r>
              <a:rPr lang="fa-IR" sz="2900" b="1" dirty="0" smtClean="0">
                <a:solidFill>
                  <a:schemeClr val="tx1"/>
                </a:solidFill>
                <a:cs typeface="B Lotus" panose="00000400000000000000" pitchFamily="2" charset="-78"/>
              </a:rPr>
              <a:t>باشد. عطار سرمشق </a:t>
            </a:r>
            <a:r>
              <a:rPr lang="fa-IR" sz="2900" b="1" dirty="0">
                <a:solidFill>
                  <a:schemeClr val="tx1"/>
                </a:solidFill>
                <a:cs typeface="B Lotus" panose="00000400000000000000" pitchFamily="2" charset="-78"/>
              </a:rPr>
              <a:t>عرفاي نامي بعد از خود همچون مولوي و جامي قرار گرفته و آن دو نيز به مدح و ثناي اين مرشد بزرگ پرداخته اند</a:t>
            </a:r>
            <a:endParaRPr lang="fa-IR" sz="2900" b="1" dirty="0" smtClean="0">
              <a:cs typeface="B Lotus" panose="00000400000000000000" pitchFamily="2" charset="-78"/>
            </a:endParaRPr>
          </a:p>
          <a:p>
            <a:endParaRPr lang="en-US" dirty="0"/>
          </a:p>
        </p:txBody>
      </p:sp>
      <p:sp>
        <p:nvSpPr>
          <p:cNvPr id="4" name="Content Placeholder 3"/>
          <p:cNvSpPr>
            <a:spLocks noGrp="1"/>
          </p:cNvSpPr>
          <p:nvPr>
            <p:ph sz="half" idx="2"/>
          </p:nvPr>
        </p:nvSpPr>
        <p:spPr>
          <a:xfrm>
            <a:off x="5089970" y="1518083"/>
            <a:ext cx="4184034" cy="4523280"/>
          </a:xfrm>
        </p:spPr>
        <p:txBody>
          <a:bodyPr>
            <a:normAutofit fontScale="55000" lnSpcReduction="20000"/>
          </a:bodyPr>
          <a:lstStyle/>
          <a:p>
            <a:pPr algn="just" rtl="1"/>
            <a:r>
              <a:rPr lang="fa-IR" sz="2600" b="1" dirty="0" smtClean="0">
                <a:solidFill>
                  <a:srgbClr val="FF0000"/>
                </a:solidFill>
              </a:rPr>
              <a:t>آشنایی با زندگی عطار نیشابوری:</a:t>
            </a:r>
          </a:p>
          <a:p>
            <a:pPr marL="0" indent="0" algn="just" rtl="1">
              <a:lnSpc>
                <a:spcPct val="170000"/>
              </a:lnSpc>
              <a:buNone/>
            </a:pPr>
            <a:r>
              <a:rPr lang="fa-IR" sz="2300" dirty="0">
                <a:solidFill>
                  <a:srgbClr val="002060"/>
                </a:solidFill>
                <a:cs typeface="B Lotus" panose="00000400000000000000" pitchFamily="2" charset="-78"/>
              </a:rPr>
              <a:t>فريدالدين ابو حامد محمد بن ابوبكر ابراهيم بن اسحاق عطار نيشابوري، يكي از شعرا و عارفان نام آور ايران در اواخر قرن ششم و اويل قرن هفتم هجري قمري است. بنا بر آنچه كه تاريخ نويسان گفته اند بعضي از آنها سال ولادت او را 513 و بعضي سال ولادتش را 537 هجري.ق، مي دانند. او در قريه كدكن يا شادياخ كه در آن زمان از توابع شهر نيشابور بوده به دنيا آمد. از دوران كودكي او اطلاعي در دست نيست جز اينكه پدرش در شهر شادياخ به شغل عطاري كه همان دارو فروشي بود مشغول </a:t>
            </a:r>
            <a:r>
              <a:rPr lang="fa-IR" sz="2300" dirty="0" smtClean="0">
                <a:solidFill>
                  <a:srgbClr val="002060"/>
                </a:solidFill>
                <a:cs typeface="B Lotus" panose="00000400000000000000" pitchFamily="2" charset="-78"/>
              </a:rPr>
              <a:t>بوده است. در </a:t>
            </a:r>
            <a:r>
              <a:rPr lang="fa-IR" sz="2300" dirty="0">
                <a:solidFill>
                  <a:srgbClr val="002060"/>
                </a:solidFill>
                <a:cs typeface="B Lotus" panose="00000400000000000000" pitchFamily="2" charset="-78"/>
              </a:rPr>
              <a:t>مورد وفات او نيز </a:t>
            </a:r>
            <a:r>
              <a:rPr lang="fa-IR" sz="2300" dirty="0" smtClean="0">
                <a:solidFill>
                  <a:srgbClr val="002060"/>
                </a:solidFill>
                <a:cs typeface="B Lotus" panose="00000400000000000000" pitchFamily="2" charset="-78"/>
              </a:rPr>
              <a:t>بنا </a:t>
            </a:r>
            <a:r>
              <a:rPr lang="fa-IR" sz="2300" dirty="0">
                <a:solidFill>
                  <a:srgbClr val="002060"/>
                </a:solidFill>
                <a:cs typeface="B Lotus" panose="00000400000000000000" pitchFamily="2" charset="-78"/>
              </a:rPr>
              <a:t>بر تحقيقاتي كه انجام گرفته بيشتر محققان سال وفات او را 627 هجري .ق دانسته اند و در مورد چگونگي مرگ او نيز گفته شده كه او در هنگام يورش مغولان به شهر نيشابور توسط يك سرباز مغول به شهادت رسيده </a:t>
            </a:r>
            <a:r>
              <a:rPr lang="fa-IR" sz="2300" dirty="0" smtClean="0">
                <a:solidFill>
                  <a:srgbClr val="002060"/>
                </a:solidFill>
                <a:cs typeface="B Lotus" panose="00000400000000000000" pitchFamily="2" charset="-78"/>
              </a:rPr>
              <a:t>است.</a:t>
            </a:r>
          </a:p>
          <a:p>
            <a:pPr marL="0" indent="0" algn="just" rtl="1">
              <a:lnSpc>
                <a:spcPct val="170000"/>
              </a:lnSpc>
              <a:buNone/>
            </a:pPr>
            <a:r>
              <a:rPr lang="fa-IR" sz="2300" dirty="0" smtClean="0">
                <a:solidFill>
                  <a:srgbClr val="002060"/>
                </a:solidFill>
                <a:cs typeface="B Lotus" panose="00000400000000000000" pitchFamily="2" charset="-78"/>
              </a:rPr>
              <a:t>مقبره شيخ عطار در نزديكي شهر نيشابور قرار دارد و چون در عهد تيموريان مقبره او خراب شده بود به فرمان امير عليشير نوايي وزير سلطان حسين بايقرا مرمت و تعمير شد.</a:t>
            </a:r>
            <a:endParaRPr lang="fa-IR" sz="2300" dirty="0">
              <a:solidFill>
                <a:srgbClr val="002060"/>
              </a:solidFill>
              <a:cs typeface="B Lotus" panose="00000400000000000000" pitchFamily="2" charset="-78"/>
            </a:endParaRPr>
          </a:p>
        </p:txBody>
      </p:sp>
    </p:spTree>
    <p:extLst>
      <p:ext uri="{BB962C8B-B14F-4D97-AF65-F5344CB8AC3E}">
        <p14:creationId xmlns:p14="http://schemas.microsoft.com/office/powerpoint/2010/main" val="145869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3380" y="230819"/>
            <a:ext cx="5681708" cy="3204839"/>
          </a:xfrm>
          <a:solidFill>
            <a:schemeClr val="accent6">
              <a:lumMod val="60000"/>
              <a:lumOff val="40000"/>
            </a:schemeClr>
          </a:solidFill>
        </p:spPr>
        <p:txBody>
          <a:bodyPr/>
          <a:lstStyle/>
          <a:p>
            <a:pPr rtl="1"/>
            <a:r>
              <a:rPr lang="fa-IR" sz="2000" dirty="0" smtClean="0">
                <a:solidFill>
                  <a:schemeClr val="tx1"/>
                </a:solidFill>
                <a:cs typeface="B Lotus" panose="00000400000000000000" pitchFamily="2" charset="-78"/>
              </a:rPr>
              <a:t>- لطفا به فایل صوتی گوش دهید</a:t>
            </a:r>
            <a:br>
              <a:rPr lang="fa-IR" sz="2000" dirty="0" smtClean="0">
                <a:solidFill>
                  <a:schemeClr val="tx1"/>
                </a:solidFill>
                <a:cs typeface="B Lotus" panose="00000400000000000000" pitchFamily="2" charset="-78"/>
              </a:rPr>
            </a:br>
            <a:r>
              <a:rPr lang="fa-IR" sz="2000" dirty="0" smtClean="0">
                <a:solidFill>
                  <a:schemeClr val="tx1"/>
                </a:solidFill>
                <a:cs typeface="B Lotus" panose="00000400000000000000" pitchFamily="2" charset="-78"/>
              </a:rPr>
              <a:t>- در تمام ابیات به آرایه ها خاصه تلمیحات توجه کنید( اکثریت ابیات تلمیحی به زندگی پیامبران از جمله شب هجرت پیامبر اسلام، سلطنت حضرت سلیمان، طوفان نوح و معجزه اژدهای حضرت موسی دارد.)</a:t>
            </a:r>
            <a:br>
              <a:rPr lang="fa-IR" sz="2000" dirty="0" smtClean="0">
                <a:solidFill>
                  <a:schemeClr val="tx1"/>
                </a:solidFill>
                <a:cs typeface="B Lotus" panose="00000400000000000000" pitchFamily="2" charset="-78"/>
              </a:rPr>
            </a:br>
            <a:r>
              <a:rPr lang="fa-IR" sz="2000" dirty="0" smtClean="0">
                <a:solidFill>
                  <a:schemeClr val="tx1"/>
                </a:solidFill>
                <a:cs typeface="B Lotus" panose="00000400000000000000" pitchFamily="2" charset="-78"/>
              </a:rPr>
              <a:t>- در بیت نخست «را» از نوع تخصیص محسوب شود.( آفرین مخصوص خدا است)</a:t>
            </a:r>
            <a:br>
              <a:rPr lang="fa-IR" sz="2000" dirty="0" smtClean="0">
                <a:solidFill>
                  <a:schemeClr val="tx1"/>
                </a:solidFill>
                <a:cs typeface="B Lotus" panose="00000400000000000000" pitchFamily="2" charset="-78"/>
              </a:rPr>
            </a:br>
            <a:r>
              <a:rPr lang="fa-IR" sz="2000" dirty="0" smtClean="0">
                <a:solidFill>
                  <a:schemeClr val="tx1"/>
                </a:solidFill>
                <a:cs typeface="B Lotus" panose="00000400000000000000" pitchFamily="2" charset="-78"/>
              </a:rPr>
              <a:t>- در بیت 16 تیغ، ضمن تناسبی با خون آلود، </a:t>
            </a:r>
            <a:r>
              <a:rPr lang="fa-IR" sz="2000" dirty="0" smtClean="0">
                <a:solidFill>
                  <a:schemeClr val="tx1"/>
                </a:solidFill>
                <a:cs typeface="B Lotus" panose="00000400000000000000" pitchFamily="2" charset="-78"/>
              </a:rPr>
              <a:t>اشاره </a:t>
            </a:r>
            <a:r>
              <a:rPr lang="fa-IR" sz="2000" dirty="0" smtClean="0">
                <a:solidFill>
                  <a:schemeClr val="tx1"/>
                </a:solidFill>
                <a:cs typeface="B Lotus" panose="00000400000000000000" pitchFamily="2" charset="-78"/>
              </a:rPr>
              <a:t>به تیغه کوه دارد در واقع در بیت ایهام تناسب قابل مشاهده است.</a:t>
            </a:r>
            <a:br>
              <a:rPr lang="fa-IR" sz="2000" dirty="0" smtClean="0">
                <a:solidFill>
                  <a:schemeClr val="tx1"/>
                </a:solidFill>
                <a:cs typeface="B Lotus" panose="00000400000000000000" pitchFamily="2" charset="-78"/>
              </a:rPr>
            </a:br>
            <a:endParaRPr lang="en-US" sz="2000" dirty="0">
              <a:solidFill>
                <a:schemeClr val="tx1"/>
              </a:solidFill>
              <a:cs typeface="B Lotus" panose="00000400000000000000" pitchFamily="2" charset="-78"/>
            </a:endParaRPr>
          </a:p>
        </p:txBody>
      </p:sp>
      <p:sp>
        <p:nvSpPr>
          <p:cNvPr id="3" name="Subtitle 2"/>
          <p:cNvSpPr>
            <a:spLocks noGrp="1"/>
          </p:cNvSpPr>
          <p:nvPr>
            <p:ph type="subTitle" idx="1"/>
          </p:nvPr>
        </p:nvSpPr>
        <p:spPr>
          <a:xfrm>
            <a:off x="843380" y="4050832"/>
            <a:ext cx="5681708" cy="1355669"/>
          </a:xfrm>
          <a:solidFill>
            <a:schemeClr val="accent6">
              <a:lumMod val="20000"/>
              <a:lumOff val="80000"/>
            </a:schemeClr>
          </a:solidFill>
        </p:spPr>
        <p:txBody>
          <a:bodyPr/>
          <a:lstStyle/>
          <a:p>
            <a:pPr rtl="1"/>
            <a:r>
              <a:rPr lang="fa-IR" b="1" dirty="0" smtClean="0">
                <a:solidFill>
                  <a:srgbClr val="FFC000"/>
                </a:solidFill>
              </a:rPr>
              <a:t>وزن شعر:</a:t>
            </a:r>
          </a:p>
          <a:p>
            <a:pPr rtl="1"/>
            <a:r>
              <a:rPr lang="fa-IR" dirty="0" smtClean="0">
                <a:solidFill>
                  <a:schemeClr val="accent3">
                    <a:lumMod val="75000"/>
                  </a:schemeClr>
                </a:solidFill>
              </a:rPr>
              <a:t>کل مثنوی منطق الطیر، بر وزن فاعلاتن فاعلاتن فاعلن سروده شده است. ( بحر رمل مسدس محذوف)</a:t>
            </a:r>
            <a:endParaRPr lang="en-US" dirty="0">
              <a:solidFill>
                <a:schemeClr val="accent3">
                  <a:lumMod val="7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625" y="0"/>
            <a:ext cx="5125374" cy="6858000"/>
          </a:xfrm>
          <a:prstGeom prst="rect">
            <a:avLst/>
          </a:prstGeom>
        </p:spPr>
      </p:pic>
      <p:pic>
        <p:nvPicPr>
          <p:cNvPr id="7" name="منطق الطیر ص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5230" y="689900"/>
            <a:ext cx="487363" cy="487363"/>
          </a:xfrm>
          <a:prstGeom prst="rect">
            <a:avLst/>
          </a:prstGeom>
        </p:spPr>
      </p:pic>
    </p:spTree>
    <p:extLst>
      <p:ext uri="{BB962C8B-B14F-4D97-AF65-F5344CB8AC3E}">
        <p14:creationId xmlns:p14="http://schemas.microsoft.com/office/powerpoint/2010/main" val="1966664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7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903" y="266331"/>
            <a:ext cx="5297338" cy="2565646"/>
          </a:xfrm>
          <a:solidFill>
            <a:schemeClr val="accent6">
              <a:lumMod val="20000"/>
              <a:lumOff val="80000"/>
            </a:schemeClr>
          </a:solidFill>
        </p:spPr>
        <p:txBody>
          <a:bodyPr>
            <a:normAutofit fontScale="90000"/>
          </a:bodyPr>
          <a:lstStyle/>
          <a:p>
            <a:pPr algn="just" rtl="1">
              <a:lnSpc>
                <a:spcPct val="200000"/>
              </a:lnSpc>
            </a:pPr>
            <a:r>
              <a:rPr lang="fa-IR" sz="1600" dirty="0" smtClean="0">
                <a:cs typeface="B Lotus" panose="00000400000000000000" pitchFamily="2" charset="-78"/>
              </a:rPr>
              <a:t/>
            </a:r>
            <a:br>
              <a:rPr lang="fa-IR" sz="1600" dirty="0" smtClean="0">
                <a:cs typeface="B Lotus" panose="00000400000000000000" pitchFamily="2" charset="-78"/>
              </a:rPr>
            </a:br>
            <a:r>
              <a:rPr lang="fa-IR" sz="1600" dirty="0">
                <a:cs typeface="B Lotus" panose="00000400000000000000" pitchFamily="2" charset="-78"/>
              </a:rPr>
              <a:t/>
            </a:r>
            <a:br>
              <a:rPr lang="fa-IR" sz="1600" dirty="0">
                <a:cs typeface="B Lotus" panose="00000400000000000000" pitchFamily="2" charset="-78"/>
              </a:rPr>
            </a:br>
            <a:r>
              <a:rPr lang="fa-IR" sz="1600" dirty="0" smtClean="0">
                <a:cs typeface="B Lotus" panose="00000400000000000000" pitchFamily="2" charset="-78"/>
              </a:rPr>
              <a:t/>
            </a:r>
            <a:br>
              <a:rPr lang="fa-IR" sz="1600" dirty="0" smtClean="0">
                <a:cs typeface="B Lotus" panose="00000400000000000000" pitchFamily="2" charset="-78"/>
              </a:rPr>
            </a:br>
            <a:r>
              <a:rPr lang="fa-IR" sz="1600" dirty="0" smtClean="0">
                <a:cs typeface="B Lotus" panose="00000400000000000000" pitchFamily="2" charset="-78"/>
              </a:rPr>
              <a:t/>
            </a:r>
            <a:br>
              <a:rPr lang="fa-IR" sz="1600" dirty="0" smtClean="0">
                <a:cs typeface="B Lotus" panose="00000400000000000000" pitchFamily="2" charset="-78"/>
              </a:rPr>
            </a:br>
            <a:r>
              <a:rPr lang="fa-IR" sz="1600" dirty="0">
                <a:cs typeface="B Lotus" panose="00000400000000000000" pitchFamily="2" charset="-78"/>
              </a:rPr>
              <a:t/>
            </a:r>
            <a:br>
              <a:rPr lang="fa-IR" sz="1600" dirty="0">
                <a:cs typeface="B Lotus" panose="00000400000000000000" pitchFamily="2" charset="-78"/>
              </a:rPr>
            </a:br>
            <a:r>
              <a:rPr lang="fa-IR" sz="1600" dirty="0" smtClean="0">
                <a:cs typeface="B Lotus" panose="00000400000000000000" pitchFamily="2" charset="-78"/>
              </a:rPr>
              <a:t/>
            </a:r>
            <a:br>
              <a:rPr lang="fa-IR" sz="1600" dirty="0" smtClean="0">
                <a:cs typeface="B Lotus" panose="00000400000000000000" pitchFamily="2" charset="-78"/>
              </a:rPr>
            </a:br>
            <a:r>
              <a:rPr lang="fa-IR" sz="1600" dirty="0">
                <a:cs typeface="B Lotus" panose="00000400000000000000" pitchFamily="2" charset="-78"/>
              </a:rPr>
              <a:t/>
            </a:r>
            <a:br>
              <a:rPr lang="fa-IR" sz="1600" dirty="0">
                <a:cs typeface="B Lotus" panose="00000400000000000000" pitchFamily="2" charset="-78"/>
              </a:rPr>
            </a:br>
            <a:r>
              <a:rPr lang="fa-IR" sz="1600" dirty="0" smtClean="0">
                <a:cs typeface="B Lotus" panose="00000400000000000000" pitchFamily="2" charset="-78"/>
              </a:rPr>
              <a:t/>
            </a:r>
            <a:br>
              <a:rPr lang="fa-IR" sz="1600" dirty="0" smtClean="0">
                <a:cs typeface="B Lotus" panose="00000400000000000000" pitchFamily="2" charset="-78"/>
              </a:rPr>
            </a:br>
            <a:r>
              <a:rPr lang="fa-IR" b="1" dirty="0" smtClean="0">
                <a:solidFill>
                  <a:srgbClr val="002060"/>
                </a:solidFill>
                <a:cs typeface="B Lotus" panose="00000400000000000000" pitchFamily="2" charset="-78"/>
              </a:rPr>
              <a:t>این قصیده با تشبیبی (چند بیت ابتدای قصیده که همچون غزل به وصف طبیعت و .. می‌پردازد) آغاز شده سپس در تنه قصیده به زشتی‌های شرابخواری و همسان بودن آن با دروغگویان پرداخته و در نهایت با یادی از امیرالمومنین علی (ع) قصیده را به پایان می‌رساند.</a:t>
            </a:r>
            <a:r>
              <a:rPr lang="fa-IR" sz="1600" dirty="0" smtClean="0">
                <a:cs typeface="B Lotus" panose="00000400000000000000" pitchFamily="2" charset="-78"/>
              </a:rPr>
              <a:t/>
            </a:r>
            <a:br>
              <a:rPr lang="fa-IR" sz="1600" dirty="0" smtClean="0">
                <a:cs typeface="B Lotus" panose="00000400000000000000" pitchFamily="2" charset="-78"/>
              </a:rPr>
            </a:br>
            <a:endParaRPr lang="en-US" sz="1600" dirty="0">
              <a:cs typeface="B Lotus"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6917" y="115410"/>
            <a:ext cx="4731797" cy="6578353"/>
          </a:xfrm>
        </p:spPr>
      </p:pic>
      <p:sp>
        <p:nvSpPr>
          <p:cNvPr id="3" name="Oval 2"/>
          <p:cNvSpPr/>
          <p:nvPr/>
        </p:nvSpPr>
        <p:spPr>
          <a:xfrm>
            <a:off x="577049" y="4083728"/>
            <a:ext cx="5104660" cy="2396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00831" y="4572000"/>
            <a:ext cx="4057095" cy="1304203"/>
          </a:xfrm>
          <a:prstGeom prst="rect">
            <a:avLst/>
          </a:prstGeom>
          <a:solidFill>
            <a:schemeClr val="accent4">
              <a:lumMod val="60000"/>
              <a:lumOff val="40000"/>
            </a:schemeClr>
          </a:solidFill>
        </p:spPr>
        <p:txBody>
          <a:bodyPr wrap="square" rtlCol="0">
            <a:spAutoFit/>
          </a:bodyPr>
          <a:lstStyle/>
          <a:p>
            <a:pPr algn="just" rtl="1">
              <a:lnSpc>
                <a:spcPct val="150000"/>
              </a:lnSpc>
            </a:pPr>
            <a:r>
              <a:rPr lang="fa-IR" dirty="0" smtClean="0">
                <a:solidFill>
                  <a:srgbClr val="002060"/>
                </a:solidFill>
                <a:cs typeface="B Lotus" panose="00000400000000000000" pitchFamily="2" charset="-78"/>
              </a:rPr>
              <a:t>بیت 20- اشاره ای به باور قدیمیان در مورد قرارگیری زمین روی گاو و قرارگیری گاو بر پشت یک ماهی است.</a:t>
            </a:r>
            <a:endParaRPr lang="en-US" dirty="0">
              <a:solidFill>
                <a:srgbClr val="002060"/>
              </a:solidFill>
              <a:cs typeface="B Lotus" panose="00000400000000000000" pitchFamily="2" charset="-78"/>
            </a:endParaRPr>
          </a:p>
        </p:txBody>
      </p:sp>
    </p:spTree>
    <p:extLst>
      <p:ext uri="{BB962C8B-B14F-4D97-AF65-F5344CB8AC3E}">
        <p14:creationId xmlns:p14="http://schemas.microsoft.com/office/powerpoint/2010/main" val="1589846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086" y="1979720"/>
            <a:ext cx="5655076" cy="2565647"/>
          </a:xfrm>
          <a:solidFill>
            <a:schemeClr val="accent3">
              <a:lumMod val="20000"/>
              <a:lumOff val="80000"/>
            </a:schemeClr>
          </a:solidFill>
        </p:spPr>
        <p:txBody>
          <a:bodyPr>
            <a:normAutofit fontScale="90000"/>
          </a:bodyPr>
          <a:lstStyle/>
          <a:p>
            <a:pPr algn="r" rtl="1"/>
            <a:r>
              <a:rPr lang="fa-IR" sz="1600" dirty="0" smtClean="0">
                <a:solidFill>
                  <a:srgbClr val="002060"/>
                </a:solidFill>
                <a:cs typeface="B Lotus" panose="00000400000000000000" pitchFamily="2" charset="-78"/>
              </a:rPr>
              <a:t/>
            </a:r>
            <a:br>
              <a:rPr lang="fa-IR" sz="1600" dirty="0" smtClean="0">
                <a:solidFill>
                  <a:srgbClr val="002060"/>
                </a:solidFill>
                <a:cs typeface="B Lotus" panose="00000400000000000000" pitchFamily="2" charset="-78"/>
              </a:rPr>
            </a:br>
            <a:r>
              <a:rPr lang="fa-IR" sz="1800" b="1" dirty="0" smtClean="0">
                <a:solidFill>
                  <a:srgbClr val="FF0000"/>
                </a:solidFill>
                <a:cs typeface="B Lotus" panose="00000400000000000000" pitchFamily="2" charset="-78"/>
              </a:rPr>
              <a:t>توجه: ابتدا به توضیحات کتاب مراجعه کنید سپس به این بخش عنایت فرمایید:</a:t>
            </a:r>
            <a:r>
              <a:rPr lang="fa-IR" sz="1600" dirty="0" smtClean="0">
                <a:solidFill>
                  <a:srgbClr val="002060"/>
                </a:solidFill>
                <a:cs typeface="B Lotus" panose="00000400000000000000" pitchFamily="2" charset="-78"/>
              </a:rPr>
              <a:t/>
            </a:r>
            <a:br>
              <a:rPr lang="fa-IR" sz="1600" dirty="0" smtClean="0">
                <a:solidFill>
                  <a:srgbClr val="002060"/>
                </a:solidFill>
                <a:cs typeface="B Lotus" panose="00000400000000000000" pitchFamily="2" charset="-78"/>
              </a:rPr>
            </a:br>
            <a:r>
              <a:rPr lang="fa-IR" sz="1600" b="1" dirty="0">
                <a:solidFill>
                  <a:srgbClr val="002060"/>
                </a:solidFill>
                <a:cs typeface="B Lotus" panose="00000400000000000000" pitchFamily="2" charset="-78"/>
              </a:rPr>
              <a:t/>
            </a:r>
            <a:br>
              <a:rPr lang="fa-IR" sz="1600" b="1" dirty="0">
                <a:solidFill>
                  <a:srgbClr val="002060"/>
                </a:solidFill>
                <a:cs typeface="B Lotus" panose="00000400000000000000" pitchFamily="2" charset="-78"/>
              </a:rPr>
            </a:br>
            <a:r>
              <a:rPr lang="fa-IR" sz="1600" b="1" dirty="0" smtClean="0">
                <a:solidFill>
                  <a:srgbClr val="002060"/>
                </a:solidFill>
                <a:cs typeface="B Lotus" panose="00000400000000000000" pitchFamily="2" charset="-78"/>
              </a:rPr>
              <a:t>1- درود بر خداوند پاکی که به انسان جان و ایمان بخشید</a:t>
            </a:r>
            <a:br>
              <a:rPr lang="fa-IR" sz="1600" b="1" dirty="0" smtClean="0">
                <a:solidFill>
                  <a:srgbClr val="002060"/>
                </a:solidFill>
                <a:cs typeface="B Lotus" panose="00000400000000000000" pitchFamily="2" charset="-78"/>
              </a:rPr>
            </a:br>
            <a:r>
              <a:rPr lang="fa-IR" sz="1600" b="1" dirty="0" smtClean="0">
                <a:solidFill>
                  <a:srgbClr val="002060"/>
                </a:solidFill>
                <a:cs typeface="B Lotus" panose="00000400000000000000" pitchFamily="2" charset="-78"/>
              </a:rPr>
              <a:t>3- خداوند به کوه تیغه و دامنه داد تا چون سرهنگی سر برافرازد.</a:t>
            </a:r>
            <a:br>
              <a:rPr lang="fa-IR" sz="1600" b="1" dirty="0" smtClean="0">
                <a:solidFill>
                  <a:srgbClr val="002060"/>
                </a:solidFill>
                <a:cs typeface="B Lotus" panose="00000400000000000000" pitchFamily="2" charset="-78"/>
              </a:rPr>
            </a:br>
            <a:r>
              <a:rPr lang="fa-IR" sz="1600" b="1" dirty="0" smtClean="0">
                <a:solidFill>
                  <a:srgbClr val="002060"/>
                </a:solidFill>
                <a:cs typeface="B Lotus" panose="00000400000000000000" pitchFamily="2" charset="-78"/>
              </a:rPr>
              <a:t>5- عنکبوتی را واداشت تار بتند تا پیامبر در غار، آسوده از دشمنان باشد.</a:t>
            </a:r>
            <a:br>
              <a:rPr lang="fa-IR" sz="1600" b="1" dirty="0" smtClean="0">
                <a:solidFill>
                  <a:srgbClr val="002060"/>
                </a:solidFill>
                <a:cs typeface="B Lotus" panose="00000400000000000000" pitchFamily="2" charset="-78"/>
              </a:rPr>
            </a:br>
            <a:r>
              <a:rPr lang="fa-IR" sz="1600" b="1" dirty="0" smtClean="0">
                <a:solidFill>
                  <a:srgbClr val="002060"/>
                </a:solidFill>
                <a:cs typeface="B Lotus" panose="00000400000000000000" pitchFamily="2" charset="-78"/>
              </a:rPr>
              <a:t>8- پیامبران که خود راهنما هستند گاه دچار حیرت می شوند و ناتوانی ( از شناخت کامل خدا ) و حسرت را در خود مشاهده می کنند</a:t>
            </a:r>
            <a:br>
              <a:rPr lang="fa-IR" sz="1600" b="1" dirty="0" smtClean="0">
                <a:solidFill>
                  <a:srgbClr val="002060"/>
                </a:solidFill>
                <a:cs typeface="B Lotus" panose="00000400000000000000" pitchFamily="2" charset="-78"/>
              </a:rPr>
            </a:br>
            <a:r>
              <a:rPr lang="fa-IR" sz="1600" b="1" dirty="0" smtClean="0">
                <a:solidFill>
                  <a:srgbClr val="002060"/>
                </a:solidFill>
                <a:cs typeface="B Lotus" panose="00000400000000000000" pitchFamily="2" charset="-78"/>
              </a:rPr>
              <a:t>12- دیگران از تو می ترسند اما هراس من از خودم است ( که نتوانم نفسم را کنترل کنم) چون جز خوبی از تو چیزی ندیده ام در حالی که هر بدی دیده ام از جانب خودم بوده است.</a:t>
            </a:r>
            <a:br>
              <a:rPr lang="fa-IR" sz="1600" b="1" dirty="0" smtClean="0">
                <a:solidFill>
                  <a:srgbClr val="002060"/>
                </a:solidFill>
                <a:cs typeface="B Lotus" panose="00000400000000000000" pitchFamily="2" charset="-78"/>
              </a:rPr>
            </a:br>
            <a:r>
              <a:rPr lang="fa-IR" sz="1600" dirty="0" smtClean="0">
                <a:solidFill>
                  <a:srgbClr val="002060"/>
                </a:solidFill>
                <a:cs typeface="B Lotus" panose="00000400000000000000" pitchFamily="2" charset="-78"/>
              </a:rPr>
              <a:t/>
            </a:r>
            <a:br>
              <a:rPr lang="fa-IR" sz="1600" dirty="0" smtClean="0">
                <a:solidFill>
                  <a:srgbClr val="002060"/>
                </a:solidFill>
                <a:cs typeface="B Lotus" panose="00000400000000000000" pitchFamily="2" charset="-78"/>
              </a:rPr>
            </a:br>
            <a:endParaRPr lang="en-US" sz="1600" dirty="0">
              <a:solidFill>
                <a:srgbClr val="002060"/>
              </a:solidFill>
              <a:cs typeface="B Lotus"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49374" y="106532"/>
            <a:ext cx="4305671" cy="6578353"/>
          </a:xfrm>
        </p:spPr>
      </p:pic>
    </p:spTree>
    <p:extLst>
      <p:ext uri="{BB962C8B-B14F-4D97-AF65-F5344CB8AC3E}">
        <p14:creationId xmlns:p14="http://schemas.microsoft.com/office/powerpoint/2010/main" val="4145975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39697"/>
            <a:ext cx="5306216" cy="2537373"/>
          </a:xfrm>
          <a:solidFill>
            <a:srgbClr val="92D050"/>
          </a:solidFill>
        </p:spPr>
        <p:txBody>
          <a:bodyPr>
            <a:normAutofit/>
          </a:bodyPr>
          <a:lstStyle/>
          <a:p>
            <a:pPr algn="r" rtl="1"/>
            <a:r>
              <a:rPr lang="fa-IR" b="1" dirty="0" smtClean="0">
                <a:solidFill>
                  <a:schemeClr val="accent6">
                    <a:lumMod val="50000"/>
                  </a:schemeClr>
                </a:solidFill>
                <a:cs typeface="B Lotus" panose="00000400000000000000" pitchFamily="2" charset="-78"/>
              </a:rPr>
              <a:t>15- ای خداوند بخشنده به فقیران، چه ایرادی دارد که حق همسایگی رانگه داری و بر ما ببخشایی</a:t>
            </a:r>
            <a:br>
              <a:rPr lang="fa-IR" b="1" dirty="0" smtClean="0">
                <a:solidFill>
                  <a:schemeClr val="accent6">
                    <a:lumMod val="50000"/>
                  </a:schemeClr>
                </a:solidFill>
                <a:cs typeface="B Lotus" panose="00000400000000000000" pitchFamily="2" charset="-78"/>
              </a:rPr>
            </a:br>
            <a:r>
              <a:rPr lang="fa-IR" b="1" dirty="0" smtClean="0">
                <a:solidFill>
                  <a:schemeClr val="accent6">
                    <a:lumMod val="50000"/>
                  </a:schemeClr>
                </a:solidFill>
                <a:cs typeface="B Lotus" panose="00000400000000000000" pitchFamily="2" charset="-78"/>
              </a:rPr>
              <a:t>16- تیغه کوه را با رویاندن شقایق ها، سرخ رنگ کرد و آسمان را از دود آفرید.</a:t>
            </a:r>
            <a:br>
              <a:rPr lang="fa-IR" b="1" dirty="0" smtClean="0">
                <a:solidFill>
                  <a:schemeClr val="accent6">
                    <a:lumMod val="50000"/>
                  </a:schemeClr>
                </a:solidFill>
                <a:cs typeface="B Lotus" panose="00000400000000000000" pitchFamily="2" charset="-78"/>
              </a:rPr>
            </a:br>
            <a:r>
              <a:rPr lang="fa-IR" b="1" dirty="0" smtClean="0">
                <a:solidFill>
                  <a:schemeClr val="accent6">
                    <a:lumMod val="50000"/>
                  </a:schemeClr>
                </a:solidFill>
                <a:cs typeface="B Lotus" panose="00000400000000000000" pitchFamily="2" charset="-78"/>
              </a:rPr>
              <a:t>19- تنور: تلمیحی به طوفان نوح</a:t>
            </a:r>
            <a:br>
              <a:rPr lang="fa-IR" b="1" dirty="0" smtClean="0">
                <a:solidFill>
                  <a:schemeClr val="accent6">
                    <a:lumMod val="50000"/>
                  </a:schemeClr>
                </a:solidFill>
                <a:cs typeface="B Lotus" panose="00000400000000000000" pitchFamily="2" charset="-78"/>
              </a:rPr>
            </a:br>
            <a:r>
              <a:rPr lang="fa-IR" b="1" dirty="0" smtClean="0">
                <a:solidFill>
                  <a:schemeClr val="accent6">
                    <a:lumMod val="50000"/>
                  </a:schemeClr>
                </a:solidFill>
                <a:cs typeface="B Lotus" panose="00000400000000000000" pitchFamily="2" charset="-78"/>
              </a:rPr>
              <a:t>21- پس در حقیقت بنیاد هیچ مخلوقی در جهان استوار نیست</a:t>
            </a:r>
            <a:br>
              <a:rPr lang="fa-IR" b="1" dirty="0" smtClean="0">
                <a:solidFill>
                  <a:schemeClr val="accent6">
                    <a:lumMod val="50000"/>
                  </a:schemeClr>
                </a:solidFill>
                <a:cs typeface="B Lotus" panose="00000400000000000000" pitchFamily="2" charset="-78"/>
              </a:rPr>
            </a:br>
            <a:r>
              <a:rPr lang="fa-IR" b="1" dirty="0" smtClean="0">
                <a:solidFill>
                  <a:schemeClr val="accent6">
                    <a:lumMod val="50000"/>
                  </a:schemeClr>
                </a:solidFill>
                <a:cs typeface="B Lotus" panose="00000400000000000000" pitchFamily="2" charset="-78"/>
              </a:rPr>
              <a:t>22- پس به دقت نگاه نکن تا دریابی که در واقع حقیقت هستی چیزی جز وجود باریتعالی نیست</a:t>
            </a:r>
            <a:endParaRPr lang="en-US" b="1" dirty="0">
              <a:solidFill>
                <a:schemeClr val="accent6">
                  <a:lumMod val="50000"/>
                </a:schemeClr>
              </a:solidFill>
              <a:cs typeface="B Lotus" panose="00000400000000000000" pitchFamily="2" charset="-78"/>
            </a:endParaRPr>
          </a:p>
        </p:txBody>
      </p:sp>
      <p:sp>
        <p:nvSpPr>
          <p:cNvPr id="4" name="Text Placeholder 3"/>
          <p:cNvSpPr>
            <a:spLocks noGrp="1"/>
          </p:cNvSpPr>
          <p:nvPr>
            <p:ph type="body" sz="half" idx="2"/>
          </p:nvPr>
        </p:nvSpPr>
        <p:spPr>
          <a:xfrm>
            <a:off x="677334" y="4562573"/>
            <a:ext cx="5306216" cy="1018095"/>
          </a:xfrm>
          <a:solidFill>
            <a:schemeClr val="accent3">
              <a:lumMod val="40000"/>
              <a:lumOff val="60000"/>
            </a:schemeClr>
          </a:solidFill>
        </p:spPr>
        <p:txBody>
          <a:bodyPr>
            <a:noAutofit/>
          </a:bodyPr>
          <a:lstStyle/>
          <a:p>
            <a:pPr algn="r" rtl="1"/>
            <a:r>
              <a:rPr lang="fa-IR" sz="2400" dirty="0" smtClean="0">
                <a:cs typeface="B Lotus" panose="00000400000000000000" pitchFamily="2" charset="-78"/>
              </a:rPr>
              <a:t>23- اشاره ای بر اصل کثرت در عین وحدت و وحدت در عین کثرت است.</a:t>
            </a:r>
            <a:endParaRPr lang="en-US" sz="2400" dirty="0">
              <a:cs typeface="B Lotus" panose="00000400000000000000" pitchFamily="2" charset="-78"/>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7533" y="0"/>
            <a:ext cx="4598633" cy="6791417"/>
          </a:xfrm>
        </p:spPr>
      </p:pic>
    </p:spTree>
    <p:extLst>
      <p:ext uri="{BB962C8B-B14F-4D97-AF65-F5344CB8AC3E}">
        <p14:creationId xmlns:p14="http://schemas.microsoft.com/office/powerpoint/2010/main" val="425451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599"/>
            <a:ext cx="5883265" cy="2548379"/>
          </a:xfrm>
          <a:solidFill>
            <a:srgbClr val="99FF66"/>
          </a:solidFill>
        </p:spPr>
        <p:txBody>
          <a:bodyPr>
            <a:noAutofit/>
          </a:bodyPr>
          <a:lstStyle/>
          <a:p>
            <a:pPr algn="r" rtl="1"/>
            <a:r>
              <a:rPr lang="fa-IR" sz="2000" dirty="0" smtClean="0">
                <a:solidFill>
                  <a:schemeClr val="bg2">
                    <a:lumMod val="10000"/>
                  </a:schemeClr>
                </a:solidFill>
                <a:cs typeface="B Lotus" panose="00000400000000000000" pitchFamily="2" charset="-78"/>
              </a:rPr>
              <a:t>28 - خدا را از طریق خدا بشناس نه از راه عقل(اندیشه عارفان که عشق را بر عقل ترجیح می دهند و عقل را ابزار مناسبی برای شناخت خدا نمی دانند.)</a:t>
            </a:r>
            <a:br>
              <a:rPr lang="fa-IR" sz="2000" dirty="0" smtClean="0">
                <a:solidFill>
                  <a:schemeClr val="bg2">
                    <a:lumMod val="10000"/>
                  </a:schemeClr>
                </a:solidFill>
                <a:cs typeface="B Lotus" panose="00000400000000000000" pitchFamily="2" charset="-78"/>
              </a:rPr>
            </a:br>
            <a:r>
              <a:rPr lang="fa-IR" sz="2000" dirty="0" smtClean="0">
                <a:solidFill>
                  <a:schemeClr val="bg2">
                    <a:lumMod val="10000"/>
                  </a:schemeClr>
                </a:solidFill>
                <a:cs typeface="B Lotus" panose="00000400000000000000" pitchFamily="2" charset="-78"/>
              </a:rPr>
              <a:t>29- تصور مردم از اینکه او را شناخته اند وهم و خیال است و شناساندن خدا غیرممکن است.</a:t>
            </a:r>
            <a:br>
              <a:rPr lang="fa-IR" sz="2000" dirty="0" smtClean="0">
                <a:solidFill>
                  <a:schemeClr val="bg2">
                    <a:lumMod val="10000"/>
                  </a:schemeClr>
                </a:solidFill>
                <a:cs typeface="B Lotus" panose="00000400000000000000" pitchFamily="2" charset="-78"/>
              </a:rPr>
            </a:br>
            <a:r>
              <a:rPr lang="fa-IR" sz="2000" dirty="0" smtClean="0">
                <a:solidFill>
                  <a:schemeClr val="bg2">
                    <a:lumMod val="10000"/>
                  </a:schemeClr>
                </a:solidFill>
                <a:cs typeface="B Lotus" panose="00000400000000000000" pitchFamily="2" charset="-78"/>
              </a:rPr>
              <a:t>31- شناخت کامل در گرو همبستگی جان و تن است.</a:t>
            </a:r>
            <a:br>
              <a:rPr lang="fa-IR" sz="2000" dirty="0" smtClean="0">
                <a:solidFill>
                  <a:schemeClr val="bg2">
                    <a:lumMod val="10000"/>
                  </a:schemeClr>
                </a:solidFill>
                <a:cs typeface="B Lotus" panose="00000400000000000000" pitchFamily="2" charset="-78"/>
              </a:rPr>
            </a:br>
            <a:r>
              <a:rPr lang="fa-IR" sz="2000" dirty="0" smtClean="0">
                <a:solidFill>
                  <a:schemeClr val="bg2">
                    <a:lumMod val="10000"/>
                  </a:schemeClr>
                </a:solidFill>
                <a:cs typeface="B Lotus" panose="00000400000000000000" pitchFamily="2" charset="-78"/>
              </a:rPr>
              <a:t>32- گدا استعاره از انسان کم مایه از نظر معرفت</a:t>
            </a:r>
            <a:br>
              <a:rPr lang="fa-IR" sz="2000" dirty="0" smtClean="0">
                <a:solidFill>
                  <a:schemeClr val="bg2">
                    <a:lumMod val="10000"/>
                  </a:schemeClr>
                </a:solidFill>
                <a:cs typeface="B Lotus" panose="00000400000000000000" pitchFamily="2" charset="-78"/>
              </a:rPr>
            </a:br>
            <a:r>
              <a:rPr lang="fa-IR" sz="2000" dirty="0" smtClean="0">
                <a:solidFill>
                  <a:schemeClr val="bg2">
                    <a:lumMod val="10000"/>
                  </a:schemeClr>
                </a:solidFill>
                <a:cs typeface="B Lotus" panose="00000400000000000000" pitchFamily="2" charset="-78"/>
              </a:rPr>
              <a:t>33- دریا استعاره از معرفت الهی</a:t>
            </a:r>
            <a:endParaRPr lang="en-US" sz="2000" dirty="0">
              <a:solidFill>
                <a:schemeClr val="bg2">
                  <a:lumMod val="10000"/>
                </a:schemeClr>
              </a:solidFill>
              <a:cs typeface="B Lotus" panose="00000400000000000000" pitchFamily="2" charset="-78"/>
            </a:endParaRP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18051" y="155361"/>
            <a:ext cx="4421079" cy="6702639"/>
          </a:xfrm>
        </p:spPr>
      </p:pic>
      <p:sp>
        <p:nvSpPr>
          <p:cNvPr id="6" name="Content Placeholder 5"/>
          <p:cNvSpPr>
            <a:spLocks noGrp="1"/>
          </p:cNvSpPr>
          <p:nvPr>
            <p:ph sz="quarter" idx="4"/>
          </p:nvPr>
        </p:nvSpPr>
        <p:spPr>
          <a:xfrm>
            <a:off x="675746" y="4741682"/>
            <a:ext cx="5884852" cy="1299680"/>
          </a:xfrm>
          <a:solidFill>
            <a:srgbClr val="00B0F0"/>
          </a:solidFill>
        </p:spPr>
        <p:txBody>
          <a:bodyPr/>
          <a:lstStyle/>
          <a:p>
            <a:pPr algn="r" rtl="1"/>
            <a:r>
              <a:rPr lang="fa-IR" dirty="0">
                <a:solidFill>
                  <a:schemeClr val="tx2">
                    <a:lumMod val="50000"/>
                  </a:schemeClr>
                </a:solidFill>
                <a:cs typeface="B Lotus" panose="00000400000000000000" pitchFamily="2" charset="-78"/>
              </a:rPr>
              <a:t>24- </a:t>
            </a:r>
            <a:r>
              <a:rPr lang="fa-IR" dirty="0" smtClean="0">
                <a:solidFill>
                  <a:schemeClr val="tx2">
                    <a:lumMod val="50000"/>
                  </a:schemeClr>
                </a:solidFill>
                <a:cs typeface="B Lotus" panose="00000400000000000000" pitchFamily="2" charset="-78"/>
              </a:rPr>
              <a:t>شاه استعاره از خداوند و لباس، استعاره از جلوه های الهی</a:t>
            </a:r>
          </a:p>
          <a:p>
            <a:pPr algn="r" rtl="1"/>
            <a:r>
              <a:rPr lang="fa-IR" dirty="0" smtClean="0">
                <a:solidFill>
                  <a:schemeClr val="tx2">
                    <a:lumMod val="50000"/>
                  </a:schemeClr>
                </a:solidFill>
                <a:cs typeface="B Lotus" panose="00000400000000000000" pitchFamily="2" charset="-78"/>
              </a:rPr>
              <a:t>30- پدر در این بیت حضرت آدم است.</a:t>
            </a:r>
            <a:endParaRPr lang="en-US" dirty="0">
              <a:solidFill>
                <a:schemeClr val="tx2">
                  <a:lumMod val="50000"/>
                </a:schemeClr>
              </a:solidFill>
              <a:cs typeface="B Lotus" panose="00000400000000000000" pitchFamily="2" charset="-78"/>
            </a:endParaRPr>
          </a:p>
          <a:p>
            <a:endParaRPr lang="en-US" dirty="0"/>
          </a:p>
        </p:txBody>
      </p:sp>
    </p:spTree>
    <p:extLst>
      <p:ext uri="{BB962C8B-B14F-4D97-AF65-F5344CB8AC3E}">
        <p14:creationId xmlns:p14="http://schemas.microsoft.com/office/powerpoint/2010/main" val="416991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106" y="296427"/>
            <a:ext cx="6380780" cy="3318673"/>
          </a:xfrm>
          <a:solidFill>
            <a:schemeClr val="accent6">
              <a:lumMod val="20000"/>
              <a:lumOff val="80000"/>
            </a:schemeClr>
          </a:solidFill>
        </p:spPr>
        <p:txBody>
          <a:bodyPr>
            <a:normAutofit fontScale="90000"/>
          </a:bodyPr>
          <a:lstStyle/>
          <a:p>
            <a:pPr algn="r" rtl="1">
              <a:lnSpc>
                <a:spcPct val="150000"/>
              </a:lnSpc>
            </a:pPr>
            <a:r>
              <a:rPr lang="fa-IR" dirty="0" smtClean="0"/>
              <a:t>36- اشاره ای است به اینکه گاه فعالیت و حرکت زیاد، حیرت را افزون می کند.</a:t>
            </a:r>
            <a:br>
              <a:rPr lang="fa-IR" dirty="0" smtClean="0"/>
            </a:br>
            <a:r>
              <a:rPr lang="fa-IR" dirty="0" smtClean="0"/>
              <a:t>38 – وقتی انسان نمی تواند خودش را کامل بشناسد چگونه ادعای شناخت خدا را دارد؟</a:t>
            </a:r>
            <a:br>
              <a:rPr lang="fa-IR" dirty="0" smtClean="0"/>
            </a:br>
            <a:r>
              <a:rPr lang="fa-IR" dirty="0" smtClean="0"/>
              <a:t>39 – عارفان درد عشق را بیشتر از درمان دوست دارند. ( یکی درد و یکی درمان پسندد)</a:t>
            </a:r>
            <a:br>
              <a:rPr lang="fa-IR" dirty="0" smtClean="0"/>
            </a:br>
            <a:r>
              <a:rPr lang="fa-IR" dirty="0" smtClean="0"/>
              <a:t>40 من از هستی و امکانات آن فقط درد عشقت را می خواهم.</a:t>
            </a:r>
            <a:r>
              <a:rPr lang="fa-IR" dirty="0" smtClean="0"/>
              <a:t/>
            </a:r>
            <a:br>
              <a:rPr lang="fa-IR" dirty="0" smtClean="0"/>
            </a:br>
            <a:endParaRPr lang="en-US" dirty="0"/>
          </a:p>
        </p:txBody>
      </p:sp>
      <p:sp>
        <p:nvSpPr>
          <p:cNvPr id="4" name="Text Placeholder 3"/>
          <p:cNvSpPr>
            <a:spLocks noGrp="1"/>
          </p:cNvSpPr>
          <p:nvPr>
            <p:ph type="body" sz="half" idx="2"/>
          </p:nvPr>
        </p:nvSpPr>
        <p:spPr>
          <a:xfrm>
            <a:off x="331106" y="4260915"/>
            <a:ext cx="6380780" cy="1687398"/>
          </a:xfrm>
          <a:solidFill>
            <a:schemeClr val="accent6">
              <a:lumMod val="60000"/>
              <a:lumOff val="40000"/>
            </a:schemeClr>
          </a:solidFill>
        </p:spPr>
        <p:txBody>
          <a:bodyPr>
            <a:normAutofit/>
          </a:bodyPr>
          <a:lstStyle/>
          <a:p>
            <a:pPr algn="r" rtl="1"/>
            <a:r>
              <a:rPr lang="fa-IR" sz="2400" dirty="0" smtClean="0">
                <a:cs typeface="B Lotus" panose="00000400000000000000" pitchFamily="2" charset="-78"/>
              </a:rPr>
              <a:t>1- پیامبر اسلام سرور و ارباب هر دو جهان و گنجینه وفاداری است و جایگاهش در صدر عالم است.</a:t>
            </a:r>
          </a:p>
          <a:p>
            <a:pPr algn="r" rtl="1"/>
            <a:r>
              <a:rPr lang="fa-IR" sz="2400" dirty="0" smtClean="0">
                <a:cs typeface="B Lotus" panose="00000400000000000000" pitchFamily="2" charset="-78"/>
              </a:rPr>
              <a:t>2- هدف از آفرینش، خلقت پیامبر بوده است.</a:t>
            </a:r>
            <a:endParaRPr lang="en-US" sz="2400" dirty="0">
              <a:cs typeface="B Lotus" panose="00000400000000000000" pitchFamily="2" charset="-78"/>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84380" y="168675"/>
            <a:ext cx="4216894" cy="6578354"/>
          </a:xfrm>
        </p:spPr>
      </p:pic>
      <p:pic>
        <p:nvPicPr>
          <p:cNvPr id="7" name="منطق الطیر ص 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9303" y="3127737"/>
            <a:ext cx="487363" cy="487363"/>
          </a:xfrm>
          <a:prstGeom prst="rect">
            <a:avLst/>
          </a:prstGeom>
        </p:spPr>
      </p:pic>
    </p:spTree>
    <p:extLst>
      <p:ext uri="{BB962C8B-B14F-4D97-AF65-F5344CB8AC3E}">
        <p14:creationId xmlns:p14="http://schemas.microsoft.com/office/powerpoint/2010/main" val="795873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3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90713"/>
            <a:ext cx="5280406" cy="3619893"/>
          </a:xfrm>
          <a:solidFill>
            <a:schemeClr val="accent1">
              <a:lumMod val="20000"/>
              <a:lumOff val="80000"/>
            </a:schemeClr>
          </a:solidFill>
        </p:spPr>
        <p:txBody>
          <a:bodyPr>
            <a:normAutofit/>
          </a:bodyPr>
          <a:lstStyle/>
          <a:p>
            <a:pPr algn="r" rtl="1"/>
            <a:r>
              <a:rPr lang="fa-IR" sz="2400" dirty="0" smtClean="0">
                <a:solidFill>
                  <a:schemeClr val="accent6">
                    <a:lumMod val="50000"/>
                  </a:schemeClr>
                </a:solidFill>
                <a:cs typeface="B Lotus" panose="00000400000000000000" pitchFamily="2" charset="-78"/>
              </a:rPr>
              <a:t>3- آفرینش پیامبر پیشتر از تمام موجودات بوده است.</a:t>
            </a:r>
            <a:br>
              <a:rPr lang="fa-IR" sz="2400" dirty="0" smtClean="0">
                <a:solidFill>
                  <a:schemeClr val="accent6">
                    <a:lumMod val="50000"/>
                  </a:schemeClr>
                </a:solidFill>
                <a:cs typeface="B Lotus" panose="00000400000000000000" pitchFamily="2" charset="-78"/>
              </a:rPr>
            </a:br>
            <a:r>
              <a:rPr lang="fa-IR" sz="2400" dirty="0" smtClean="0">
                <a:solidFill>
                  <a:schemeClr val="accent6">
                    <a:lumMod val="50000"/>
                  </a:schemeClr>
                </a:solidFill>
                <a:cs typeface="B Lotus" panose="00000400000000000000" pitchFamily="2" charset="-78"/>
              </a:rPr>
              <a:t>5- استفهام انکاری در بیت دیده می شود.</a:t>
            </a:r>
            <a:br>
              <a:rPr lang="fa-IR" sz="2400" dirty="0" smtClean="0">
                <a:solidFill>
                  <a:schemeClr val="accent6">
                    <a:lumMod val="50000"/>
                  </a:schemeClr>
                </a:solidFill>
                <a:cs typeface="B Lotus" panose="00000400000000000000" pitchFamily="2" charset="-78"/>
              </a:rPr>
            </a:br>
            <a:r>
              <a:rPr lang="fa-IR" sz="2400" dirty="0" smtClean="0">
                <a:solidFill>
                  <a:schemeClr val="accent6">
                    <a:lumMod val="50000"/>
                  </a:schemeClr>
                </a:solidFill>
                <a:cs typeface="B Lotus" panose="00000400000000000000" pitchFamily="2" charset="-78"/>
              </a:rPr>
              <a:t>6- آب دهان پیامبر در زمان خشکسالی، چاهی را پر از آب زلال کرد.</a:t>
            </a:r>
            <a:br>
              <a:rPr lang="fa-IR" sz="2400" dirty="0" smtClean="0">
                <a:solidFill>
                  <a:schemeClr val="accent6">
                    <a:lumMod val="50000"/>
                  </a:schemeClr>
                </a:solidFill>
                <a:cs typeface="B Lotus" panose="00000400000000000000" pitchFamily="2" charset="-78"/>
              </a:rPr>
            </a:br>
            <a:r>
              <a:rPr lang="fa-IR" sz="2400" dirty="0" smtClean="0">
                <a:solidFill>
                  <a:schemeClr val="accent6">
                    <a:lumMod val="50000"/>
                  </a:schemeClr>
                </a:solidFill>
                <a:cs typeface="B Lotus" panose="00000400000000000000" pitchFamily="2" charset="-78"/>
              </a:rPr>
              <a:t>9- پیامبر اسلام در بهترین دیار، وظیفه نبوت را آغاز کرد و او بهترین انسانها در بهترین قرنها بوده است.</a:t>
            </a:r>
            <a:br>
              <a:rPr lang="fa-IR" sz="2400" dirty="0" smtClean="0">
                <a:solidFill>
                  <a:schemeClr val="accent6">
                    <a:lumMod val="50000"/>
                  </a:schemeClr>
                </a:solidFill>
                <a:cs typeface="B Lotus" panose="00000400000000000000" pitchFamily="2" charset="-78"/>
              </a:rPr>
            </a:br>
            <a:r>
              <a:rPr lang="fa-IR" sz="2400" dirty="0" smtClean="0">
                <a:solidFill>
                  <a:schemeClr val="accent6">
                    <a:lumMod val="50000"/>
                  </a:schemeClr>
                </a:solidFill>
                <a:cs typeface="B Lotus" panose="00000400000000000000" pitchFamily="2" charset="-78"/>
              </a:rPr>
              <a:t>10- به مسئله ناله کردن منبر در دوری از پیامبر، مولانا نیز در مثنوی اشاره کرده است.</a:t>
            </a:r>
            <a:br>
              <a:rPr lang="fa-IR" sz="2400" dirty="0" smtClean="0">
                <a:solidFill>
                  <a:schemeClr val="accent6">
                    <a:lumMod val="50000"/>
                  </a:schemeClr>
                </a:solidFill>
                <a:cs typeface="B Lotus" panose="00000400000000000000" pitchFamily="2" charset="-78"/>
              </a:rPr>
            </a:br>
            <a:r>
              <a:rPr lang="fa-IR" sz="2400" dirty="0" smtClean="0">
                <a:solidFill>
                  <a:schemeClr val="accent6">
                    <a:lumMod val="50000"/>
                  </a:schemeClr>
                </a:solidFill>
                <a:cs typeface="B Lotus" panose="00000400000000000000" pitchFamily="2" charset="-78"/>
              </a:rPr>
              <a:t>11- استفهام انکاری در بیت وجود دارد.</a:t>
            </a:r>
            <a:endParaRPr lang="en-US" sz="2400" dirty="0">
              <a:solidFill>
                <a:schemeClr val="accent6">
                  <a:lumMod val="50000"/>
                </a:schemeClr>
              </a:solidFill>
              <a:cs typeface="B Lotus" panose="000004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8453" y="79899"/>
            <a:ext cx="4181383" cy="6613863"/>
          </a:xfrm>
        </p:spPr>
      </p:pic>
    </p:spTree>
    <p:extLst>
      <p:ext uri="{BB962C8B-B14F-4D97-AF65-F5344CB8AC3E}">
        <p14:creationId xmlns:p14="http://schemas.microsoft.com/office/powerpoint/2010/main" val="168039738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270</TotalTime>
  <Words>871</Words>
  <Application>Microsoft Office PowerPoint</Application>
  <PresentationFormat>Widescreen</PresentationFormat>
  <Paragraphs>37</Paragraphs>
  <Slides>9</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2  Nazanin</vt:lpstr>
      <vt:lpstr>Arial</vt:lpstr>
      <vt:lpstr>B Lotus</vt:lpstr>
      <vt:lpstr>Tahoma</vt:lpstr>
      <vt:lpstr>Trebuchet MS</vt:lpstr>
      <vt:lpstr>Wingdings 3</vt:lpstr>
      <vt:lpstr>Facet</vt:lpstr>
      <vt:lpstr>       بسم‌الله الرحمن الرحیم             شماره1- نظم 4</vt:lpstr>
      <vt:lpstr>آشنایی با زندگی و آثار عطار نیشابوری</vt:lpstr>
      <vt:lpstr>- لطفا به فایل صوتی گوش دهید - در تمام ابیات به آرایه ها خاصه تلمیحات توجه کنید( اکثریت ابیات تلمیحی به زندگی پیامبران از جمله شب هجرت پیامبر اسلام، سلطنت حضرت سلیمان، طوفان نوح و معجزه اژدهای حضرت موسی دارد.) - در بیت نخست «را» از نوع تخصیص محسوب شود.( آفرین مخصوص خدا است) - در بیت 16 تیغ، ضمن تناسبی با خون آلود، اشاره به تیغه کوه دارد در واقع در بیت ایهام تناسب قابل مشاهده است. </vt:lpstr>
      <vt:lpstr>        این قصیده با تشبیبی (چند بیت ابتدای قصیده که همچون غزل به وصف طبیعت و .. می‌پردازد) آغاز شده سپس در تنه قصیده به زشتی‌های شرابخواری و همسان بودن آن با دروغگویان پرداخته و در نهایت با یادی از امیرالمومنین علی (ع) قصیده را به پایان می‌رساند. </vt:lpstr>
      <vt:lpstr> توجه: ابتدا به توضیحات کتاب مراجعه کنید سپس به این بخش عنایت فرمایید:  1- درود بر خداوند پاکی که به انسان جان و ایمان بخشید 3- خداوند به کوه تیغه و دامنه داد تا چون سرهنگی سر برافرازد. 5- عنکبوتی را واداشت تار بتند تا پیامبر در غار، آسوده از دشمنان باشد. 8- پیامبران که خود راهنما هستند گاه دچار حیرت می شوند و ناتوانی ( از شناخت کامل خدا ) و حسرت را در خود مشاهده می کنند 12- دیگران از تو می ترسند اما هراس من از خودم است ( که نتوانم نفسم را کنترل کنم) چون جز خوبی از تو چیزی ندیده ام در حالی که هر بدی دیده ام از جانب خودم بوده است.  </vt:lpstr>
      <vt:lpstr>15- ای خداوند بخشنده به فقیران، چه ایرادی دارد که حق همسایگی رانگه داری و بر ما ببخشایی 16- تیغه کوه را با رویاندن شقایق ها، سرخ رنگ کرد و آسمان را از دود آفرید. 19- تنور: تلمیحی به طوفان نوح 21- پس در حقیقت بنیاد هیچ مخلوقی در جهان استوار نیست 22- پس به دقت نگاه نکن تا دریابی که در واقع حقیقت هستی چیزی جز وجود باریتعالی نیست</vt:lpstr>
      <vt:lpstr>28 - خدا را از طریق خدا بشناس نه از راه عقل(اندیشه عارفان که عشق را بر عقل ترجیح می دهند و عقل را ابزار مناسبی برای شناخت خدا نمی دانند.) 29- تصور مردم از اینکه او را شناخته اند وهم و خیال است و شناساندن خدا غیرممکن است. 31- شناخت کامل در گرو همبستگی جان و تن است. 32- گدا استعاره از انسان کم مایه از نظر معرفت 33- دریا استعاره از معرفت الهی</vt:lpstr>
      <vt:lpstr>36- اشاره ای است به اینکه گاه فعالیت و حرکت زیاد، حیرت را افزون می کند. 38 – وقتی انسان نمی تواند خودش را کامل بشناسد چگونه ادعای شناخت خدا را دارد؟ 39 – عارفان درد عشق را بیشتر از درمان دوست دارند. ( یکی درد و یکی درمان پسندد) 40 من از هستی و امکانات آن فقط درد عشقت را می خواهم. </vt:lpstr>
      <vt:lpstr>3- آفرینش پیامبر پیشتر از تمام موجودات بوده است. 5- استفهام انکاری در بیت دیده می شود. 6- آب دهان پیامبر در زمان خشکسالی، چاهی را پر از آب زلال کرد. 9- پیامبر اسلام در بهترین دیار، وظیفه نبوت را آغاز کرد و او بهترین انسانها در بهترین قرنها بوده است. 10- به مسئله ناله کردن منبر در دوری از پیامبر، مولانا نیز در مثنوی اشاره کرده است. 11- استفهام انکاری در بیت وجود دارد.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dc:title>
  <dc:creator>zarin2009</dc:creator>
  <cp:lastModifiedBy>zarin2009</cp:lastModifiedBy>
  <cp:revision>35</cp:revision>
  <dcterms:created xsi:type="dcterms:W3CDTF">2020-04-08T07:23:22Z</dcterms:created>
  <dcterms:modified xsi:type="dcterms:W3CDTF">2020-04-11T16:22:58Z</dcterms:modified>
</cp:coreProperties>
</file>