
<file path=[Content_Types].xml><?xml version="1.0" encoding="utf-8"?>
<Types xmlns="http://schemas.openxmlformats.org/package/2006/content-types">
  <Default Extension="aac" ContentType="audio/aac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AF6"/>
    <a:srgbClr val="57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625" y="609599"/>
            <a:ext cx="4048218" cy="1192567"/>
          </a:xfrm>
        </p:spPr>
        <p:txBody>
          <a:bodyPr>
            <a:normAutofit/>
          </a:bodyPr>
          <a:lstStyle/>
          <a:p>
            <a:pPr algn="r" rtl="1"/>
            <a:r>
              <a:rPr lang="fa-IR" sz="1800" b="1" dirty="0" smtClean="0">
                <a:cs typeface="B Lotus" panose="00000400000000000000" pitchFamily="2" charset="-78"/>
              </a:rPr>
              <a:t>              </a:t>
            </a:r>
            <a:r>
              <a:rPr lang="fa-IR" sz="3100" b="1" dirty="0" smtClean="0">
                <a:cs typeface="B Lotus" panose="00000400000000000000" pitchFamily="2" charset="-78"/>
              </a:rPr>
              <a:t>بسم‌الله الرحمن الرحیم </a:t>
            </a:r>
            <a:r>
              <a:rPr lang="fa-IR" sz="1800" b="1" dirty="0" smtClean="0">
                <a:cs typeface="B Lotus" panose="00000400000000000000" pitchFamily="2" charset="-78"/>
              </a:rPr>
              <a:t/>
            </a:r>
            <a:br>
              <a:rPr lang="fa-IR" sz="1800" b="1" dirty="0" smtClean="0">
                <a:cs typeface="B Lotus" panose="00000400000000000000" pitchFamily="2" charset="-78"/>
              </a:rPr>
            </a:br>
            <a:r>
              <a:rPr lang="fa-IR" sz="1800" b="1" dirty="0" smtClean="0">
                <a:cs typeface="B Lotus" panose="00000400000000000000" pitchFamily="2" charset="-78"/>
              </a:rPr>
              <a:t>                   </a:t>
            </a:r>
            <a:r>
              <a:rPr lang="fa-IR" sz="2800" b="1" dirty="0" smtClean="0">
                <a:cs typeface="B Lotus" panose="00000400000000000000" pitchFamily="2" charset="-78"/>
              </a:rPr>
              <a:t>نظم 2 – شماره </a:t>
            </a:r>
            <a:r>
              <a:rPr lang="fa-IR" sz="2800" b="1" dirty="0">
                <a:cs typeface="B Lotus" panose="00000400000000000000" pitchFamily="2" charset="-78"/>
              </a:rPr>
              <a:t>2</a:t>
            </a:r>
            <a:endParaRPr lang="en-US" sz="2800" b="1" dirty="0">
              <a:cs typeface="B Lotus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دانشجو معلمان عزیز: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16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الف- امتحان پایان ترم از محتوای پاورپوینت های این واحد درسی خواهدبود.</a:t>
            </a:r>
          </a:p>
          <a:p>
            <a:pPr algn="just" rtl="1"/>
            <a:r>
              <a:rPr lang="fa-IR" sz="16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ب- در هر قصیده ابتدا به فایل صوتی که خوانش متن را دربر دارد گوش فرادهید.</a:t>
            </a:r>
          </a:p>
          <a:p>
            <a:pPr algn="just" rtl="1"/>
            <a:r>
              <a:rPr lang="fa-IR" sz="16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پ- ابیاتی که در بخش توضیحات کتاب معنی نشده اند در صفحات آتی معنی شده اند.</a:t>
            </a:r>
          </a:p>
          <a:p>
            <a:pPr algn="just" rtl="1"/>
            <a:r>
              <a:rPr lang="fa-IR" sz="16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ت- اشکالات احتمالی را از استاد سوال کنید تا موردی مبهم باقی نماند.  </a:t>
            </a:r>
            <a:endParaRPr lang="en-US" sz="1600" dirty="0">
              <a:solidFill>
                <a:schemeClr val="accent4">
                  <a:lumMod val="50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2  Nazanin" panose="00000400000000000000" pitchFamily="2" charset="-78"/>
              </a:rPr>
              <a:t>اهداف واحد درسی نظم 2: 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2  Nazanin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1- آشنایی با دو تن از شاعران فارسی زبان ایران(ناصر خسرو و مسعود سعد سلمان)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 2- ویژگی های شخصیتی و ادبی دو شاعر مذکور و عصر آنها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3- ویژگی های سبکی ( زبانی، ادبی و فکری) ناصر خسرو و مسعود سعد 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4- آشنایی بیشتر با قالب شعری قصیده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5- آشنایی با خصوصیات سبک خراسانی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6 – آشنایی با آرایه های موجود در اشعار</a:t>
            </a:r>
            <a:endParaRPr lang="en-US" sz="1400" b="1" dirty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521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380" y="230819"/>
            <a:ext cx="5681708" cy="266330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rtl="1"/>
            <a: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  <a:t>- لطفا به فایل صوتی گوش دهید</a:t>
            </a:r>
            <a:b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  <a:t>- در تمام ابیات به آرایه ها مخصوصاً به آرایه تشبیه ( و خاصه تشبیهات مرکب) توجه کنید</a:t>
            </a:r>
            <a:b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  <a:t>- در بیت سوم «رخ شستن زمانه» آرایه تشخیص</a:t>
            </a:r>
            <a:b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  <a:t>- در بیت 11 فعل « ندیدم» از آنِ جمله مصراع دوم است.</a:t>
            </a:r>
            <a:b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  <a:t>- پرداختن به ستارگان که لازمه آن آشنایی اصر خسرو با علم نجوم بوده از ویژگیهای این قصیده است.</a:t>
            </a:r>
            <a:endParaRPr lang="en-US" sz="20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380" y="4050832"/>
            <a:ext cx="5681708" cy="135566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fa-IR" b="1" dirty="0" smtClean="0">
                <a:solidFill>
                  <a:srgbClr val="FFC000"/>
                </a:solidFill>
              </a:rPr>
              <a:t>وزن شعر:</a:t>
            </a:r>
          </a:p>
          <a:p>
            <a:pPr rtl="1"/>
            <a:r>
              <a:rPr lang="fa-IR" dirty="0" smtClean="0">
                <a:solidFill>
                  <a:schemeClr val="accent3">
                    <a:lumMod val="75000"/>
                  </a:schemeClr>
                </a:solidFill>
              </a:rPr>
              <a:t>قصیده بر وزن مفاعیلن مفاعیلن مفاعیلن مفاعیلن سروده شده است. ( بحر هزج مثمن سالم)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52" y="0"/>
            <a:ext cx="4980373" cy="6858000"/>
          </a:xfrm>
          <a:prstGeom prst="rect">
            <a:avLst/>
          </a:prstGeom>
        </p:spPr>
      </p:pic>
      <p:pic>
        <p:nvPicPr>
          <p:cNvPr id="5" name="قصیده 2 ناصر خسر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4309" y="6366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03" y="1979720"/>
            <a:ext cx="5297338" cy="308943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just" rtl="1">
              <a:lnSpc>
                <a:spcPct val="200000"/>
              </a:lnSpc>
            </a:pP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sz="1600" dirty="0">
                <a:cs typeface="B Lotus" panose="00000400000000000000" pitchFamily="2" charset="-78"/>
              </a:rPr>
              <a:t/>
            </a:r>
            <a:br>
              <a:rPr lang="fa-IR" sz="1600" dirty="0">
                <a:cs typeface="B Lotus" panose="00000400000000000000" pitchFamily="2" charset="-78"/>
              </a:rPr>
            </a:b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sz="1600" dirty="0">
                <a:cs typeface="B Lotus" panose="00000400000000000000" pitchFamily="2" charset="-78"/>
              </a:rPr>
              <a:t/>
            </a:r>
            <a:br>
              <a:rPr lang="fa-IR" sz="1600" dirty="0">
                <a:cs typeface="B Lotus" panose="00000400000000000000" pitchFamily="2" charset="-78"/>
              </a:rPr>
            </a:b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sz="1600" dirty="0">
                <a:cs typeface="B Lotus" panose="00000400000000000000" pitchFamily="2" charset="-78"/>
              </a:rPr>
              <a:t/>
            </a:r>
            <a:br>
              <a:rPr lang="fa-IR" sz="1600" dirty="0">
                <a:cs typeface="B Lotus" panose="00000400000000000000" pitchFamily="2" charset="-78"/>
              </a:rPr>
            </a:b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Lotus" panose="00000400000000000000" pitchFamily="2" charset="-78"/>
              </a:rPr>
              <a:t>این قصیده با تشبیبی (چند بیت ابتدای قصیده که همچون غزل به وصف طبیعت و .. می‌پردازد) در وصف شب و مناظر آن آغاز شده سپس در تنه قصیده به واقعیات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Lotus" panose="00000400000000000000" pitchFamily="2" charset="-78"/>
              </a:rPr>
              <a:t>اجتماعی عصر از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Lotus" panose="00000400000000000000" pitchFamily="2" charset="-78"/>
              </a:rPr>
              <a:t>جمله حاکمان ستمگر دوران و ... پرداخته و در نهایت با بیان همدستی بعضی عالمان زمانه با ستمگران،  قصیده را به پایان می‌رساند.</a:t>
            </a:r>
            <a:endParaRPr lang="en-US" sz="1600" dirty="0">
              <a:solidFill>
                <a:schemeClr val="accent6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70" y="62144"/>
            <a:ext cx="5042516" cy="6241002"/>
          </a:xfrm>
        </p:spPr>
      </p:pic>
    </p:spTree>
    <p:extLst>
      <p:ext uri="{BB962C8B-B14F-4D97-AF65-F5344CB8AC3E}">
        <p14:creationId xmlns:p14="http://schemas.microsoft.com/office/powerpoint/2010/main" val="15898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85" y="790113"/>
            <a:ext cx="6276513" cy="401270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8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توجه: ابتدا به توضیحات کتاب مراجعه کنید سپس به این توضیحات رجوع کنید.</a:t>
            </a:r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b="1" dirty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b="1" dirty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2- در دل شب، تمام هستی در خاموشی و در حیرت به سر می برند.</a:t>
            </a:r>
            <a:b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6- نهاد جمله مصراع اول، جهان سفله است.</a:t>
            </a:r>
            <a:b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7- جهان چنان در سکوت و آرامش فرو رفته که گوئی هیچگاه در این دنیا جنبنده ای وجود نداشته است.</a:t>
            </a:r>
            <a:b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8- شاعر شدت تاریکی را توصیف می کند. </a:t>
            </a:r>
            <a:b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10- ستارگان را با چشم سر سر دیدم که بیدارند اما با چشم دل بیدار دانائی از انسانها ندیدم.</a:t>
            </a:r>
            <a:b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11- شاعر آسمان پرستاره را به ایوانی پر از حوریان تشبیه کرده است.( تا دیشب که آسمان پر ستاره را دیدم من در عمرم ایوانی پر از حوریان بهشتی ندیده بودم. </a:t>
            </a:r>
            <a:b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endParaRPr lang="en-US" sz="1600" dirty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63" y="62144"/>
            <a:ext cx="4705164" cy="6525087"/>
          </a:xfrm>
        </p:spPr>
      </p:pic>
    </p:spTree>
    <p:extLst>
      <p:ext uri="{BB962C8B-B14F-4D97-AF65-F5344CB8AC3E}">
        <p14:creationId xmlns:p14="http://schemas.microsoft.com/office/powerpoint/2010/main" val="414597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8575"/>
            <a:ext cx="7019606" cy="146481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fa-IR" sz="1800" dirty="0" smtClean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12- شاعر وجود ابر و پوشاندن ستارگان را  ضراء و خود ستارگان را مایه شادی و سرّاء دانسته است.</a:t>
            </a:r>
            <a:br>
              <a:rPr lang="fa-IR" sz="1800" dirty="0" smtClean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1800" dirty="0" smtClean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 </a:t>
            </a: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endParaRPr lang="en-US" sz="1600" dirty="0">
              <a:cs typeface="B Lotus" panose="000004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4145872"/>
            <a:ext cx="6788786" cy="1215646"/>
          </a:xfrm>
          <a:solidFill>
            <a:srgbClr val="92BAF6"/>
          </a:solidFill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accent5">
                    <a:lumMod val="50000"/>
                  </a:schemeClr>
                </a:solidFill>
              </a:rPr>
              <a:t>-در بیت 15 به آرایه تلمیح توجه کنید در همین بیت زهره را ستاره خنیاگر و آوازه خوان نیز می دانند.</a:t>
            </a:r>
          </a:p>
          <a:p>
            <a:pPr algn="r" rtl="1"/>
            <a:r>
              <a:rPr lang="fa-IR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fa-IR" dirty="0" smtClean="0">
                <a:solidFill>
                  <a:schemeClr val="accent5">
                    <a:lumMod val="50000"/>
                  </a:schemeClr>
                </a:solidFill>
              </a:rPr>
              <a:t>در بیت 16 کنیسه به عبادتگاه یهودیان نیز گفته می شود.</a:t>
            </a:r>
          </a:p>
          <a:p>
            <a:pPr algn="r" rt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471" y="168676"/>
            <a:ext cx="3657601" cy="6427433"/>
          </a:xfrm>
        </p:spPr>
      </p:pic>
    </p:spTree>
    <p:extLst>
      <p:ext uri="{BB962C8B-B14F-4D97-AF65-F5344CB8AC3E}">
        <p14:creationId xmlns:p14="http://schemas.microsoft.com/office/powerpoint/2010/main" val="425451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04185"/>
            <a:ext cx="6717765" cy="419026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 rtl="1"/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17- چشم و گوش من تا صبح بیدار مانده تا لحظه دمیدن خورشید را ببینم و صدای حیوانات وحشی را بشنوم.</a:t>
            </a:r>
            <a:b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18- حتی اگر نفس درنیابد اما عقل می فهمد که در جهان هیچ مبدأ بی‌مقصدی وجود ندارد.</a:t>
            </a:r>
            <a:b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19- وقتی کلاغ شب شرق تا غرب را پیمود و به زمان صبح نزدیک شد سیمرغ سرخ رنگ خورشید پدیدار شد.</a:t>
            </a:r>
            <a:b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20- سپاه شب وقتی لشکر بیکران صبح درخشان را دید پا به فرار گذاشت همچون باطلی که از مقابل حق فرار کند یا ناپیدائی که از پیدائی بگریزد.</a:t>
            </a:r>
            <a:b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23- شاعر خود را از اینکه به اطناب در وصف شب اقدام کرده، سرزنش می کند.</a:t>
            </a:r>
            <a:b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24- دعوت شاعر به عقل گرائی</a:t>
            </a:r>
            <a:b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26- شاعر در بیان گذران عمر، دنیا را آب دریا و انسانها را به کشتی تشبیه می کند که البته کمتر کسی از مردم متوجه ناپایداری عمر می شود.</a:t>
            </a:r>
            <a:b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27- اگر با دقت بنگری خواهی دید که سران دین و دنیا گرگهایی بیهوده کار بیش نیستند.</a:t>
            </a:r>
            <a:b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28- تنها با چشم حقیقت بین می توانی گاه پیرانی محجوب و باحیا و جوانانی شرمگین و مستور پیدا کنی.</a:t>
            </a:r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endParaRPr lang="en-US" sz="1600" dirty="0">
              <a:cs typeface="B Lotus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4589754"/>
            <a:ext cx="6399758" cy="208625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r" rtl="1"/>
            <a:r>
              <a:rPr lang="fa-IR" dirty="0" smtClean="0">
                <a:cs typeface="B Lotus" panose="00000400000000000000" pitchFamily="2" charset="-78"/>
              </a:rPr>
              <a:t>17- در این بیت به صنعت لف و نشر مرتب توجه کنید ( مصراع دوم)</a:t>
            </a:r>
          </a:p>
          <a:p>
            <a:pPr algn="r" rtl="1"/>
            <a:r>
              <a:rPr lang="fa-IR" dirty="0" smtClean="0">
                <a:cs typeface="B Lotus" panose="00000400000000000000" pitchFamily="2" charset="-78"/>
              </a:rPr>
              <a:t>19- زاغ شب  = تشبیه اضافی</a:t>
            </a:r>
          </a:p>
          <a:p>
            <a:pPr algn="r" rtl="1"/>
            <a:r>
              <a:rPr lang="fa-IR" dirty="0" smtClean="0">
                <a:cs typeface="B Lotus" panose="00000400000000000000" pitchFamily="2" charset="-78"/>
              </a:rPr>
              <a:t>20- تشبیه مرکب، تشخیص و تلمیح به آیه شریفه جاء الحق و ذهق الباطل در بیت قابل مشاهده است.</a:t>
            </a:r>
          </a:p>
          <a:p>
            <a:pPr algn="r" rtl="1"/>
            <a:r>
              <a:rPr lang="fa-IR" dirty="0" smtClean="0">
                <a:cs typeface="B Lotus" panose="00000400000000000000" pitchFamily="2" charset="-78"/>
              </a:rPr>
              <a:t>27- تشبیه سران دین و دنیا به گرگ</a:t>
            </a:r>
            <a:endParaRPr lang="en-US" dirty="0">
              <a:cs typeface="B Lotus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20" y="97654"/>
            <a:ext cx="4065973" cy="5944371"/>
          </a:xfrm>
        </p:spPr>
      </p:pic>
    </p:spTree>
    <p:extLst>
      <p:ext uri="{BB962C8B-B14F-4D97-AF65-F5344CB8AC3E}">
        <p14:creationId xmlns:p14="http://schemas.microsoft.com/office/powerpoint/2010/main" val="416991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727" y="109996"/>
            <a:ext cx="4853455" cy="1994011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  <a:t>29- وقتی شاهان بر تخت حکومت نشسته اند دیگر انسانهای آزاده ارج و قربی نخواهند داشت.</a:t>
            </a:r>
            <a:b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  <a:t>30- غداران و حیله گران بر تخت شاهی و نادانان بر منبر تکیه داده اند.</a:t>
            </a:r>
            <a:b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  <a:t>33- رضا به داشته ها را بهترین حصار دیدم و البته هر انسان دانایی نیز این نظر و عقیده را دارد.</a:t>
            </a:r>
            <a:endParaRPr lang="en-US" dirty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7118" y="3968318"/>
            <a:ext cx="4785064" cy="84338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Lotus" panose="00000400000000000000" pitchFamily="2" charset="-78"/>
              </a:rPr>
              <a:t>31- شاعر اشاره ای ضمنی به این واقعیت دارد که بسیاری از انسانها عالم بی عمل هستند.</a:t>
            </a:r>
            <a:endParaRPr lang="en-US" sz="2000" dirty="0">
              <a:cs typeface="B Lotus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7" y="674703"/>
            <a:ext cx="4350058" cy="5885895"/>
          </a:xfrm>
        </p:spPr>
      </p:pic>
    </p:spTree>
    <p:extLst>
      <p:ext uri="{BB962C8B-B14F-4D97-AF65-F5344CB8AC3E}">
        <p14:creationId xmlns:p14="http://schemas.microsoft.com/office/powerpoint/2010/main" val="7958734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309</TotalTime>
  <Words>333</Words>
  <Application>Microsoft Office PowerPoint</Application>
  <PresentationFormat>Widescreen</PresentationFormat>
  <Paragraphs>28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2  Nazanin</vt:lpstr>
      <vt:lpstr>Arial</vt:lpstr>
      <vt:lpstr>B Lotus</vt:lpstr>
      <vt:lpstr>Tahoma</vt:lpstr>
      <vt:lpstr>Trebuchet MS</vt:lpstr>
      <vt:lpstr>Wingdings 3</vt:lpstr>
      <vt:lpstr>Facet</vt:lpstr>
      <vt:lpstr>              بسم‌الله الرحمن الرحیم                     نظم 2 – شماره 2</vt:lpstr>
      <vt:lpstr>- لطفا به فایل صوتی گوش دهید - در تمام ابیات به آرایه ها مخصوصاً به آرایه تشبیه ( و خاصه تشبیهات مرکب) توجه کنید - در بیت سوم «رخ شستن زمانه» آرایه تشخیص - در بیت 11 فعل « ندیدم» از آنِ جمله مصراع دوم است. - پرداختن به ستارگان که لازمه آن آشنایی اصر خسرو با علم نجوم بوده از ویژگیهای این قصیده است.</vt:lpstr>
      <vt:lpstr>        این قصیده با تشبیبی (چند بیت ابتدای قصیده که همچون غزل به وصف طبیعت و .. می‌پردازد) در وصف شب و مناظر آن آغاز شده سپس در تنه قصیده به واقعیات اجتماعی عصر از جمله حاکمان ستمگر دوران و ... پرداخته و در نهایت با بیان همدستی بعضی عالمان زمانه با ستمگران،  قصیده را به پایان می‌رساند.</vt:lpstr>
      <vt:lpstr> توجه: ابتدا به توضیحات کتاب مراجعه کنید سپس به این توضیحات رجوع کنید.  2- در دل شب، تمام هستی در خاموشی و در حیرت به سر می برند. 6- نهاد جمله مصراع اول، جهان سفله است. 7- جهان چنان در سکوت و آرامش فرو رفته که گوئی هیچگاه در این دنیا جنبنده ای وجود نداشته است. 8- شاعر شدت تاریکی را توصیف می کند.  10- ستارگان را با چشم سر سر دیدم که بیدارند اما با چشم دل بیدار دانائی از انسانها ندیدم. 11- شاعر آسمان پرستاره را به ایوانی پر از حوریان تشبیه کرده است.( تا دیشب که آسمان پر ستاره را دیدم من در عمرم ایوانی پر از حوریان بهشتی ندیده بودم.    </vt:lpstr>
      <vt:lpstr>12- شاعر وجود ابر و پوشاندن ستارگان را  ضراء و خود ستارگان را مایه شادی و سرّاء دانسته است.   </vt:lpstr>
      <vt:lpstr>17- چشم و گوش من تا صبح بیدار مانده تا لحظه دمیدن خورشید را ببینم و صدای حیوانات وحشی را بشنوم. 18- حتی اگر نفس درنیابد اما عقل می فهمد که در جهان هیچ مبدأ بی‌مقصدی وجود ندارد. 19- وقتی کلاغ شب شرق تا غرب را پیمود و به زمان صبح نزدیک شد سیمرغ سرخ رنگ خورشید پدیدار شد. 20- سپاه شب وقتی لشکر بیکران صبح درخشان را دید پا به فرار گذاشت همچون باطلی که از مقابل حق فرار کند یا ناپیدائی که از پیدائی بگریزد. 23- شاعر خود را از اینکه به اطناب در وصف شب اقدام کرده، سرزنش می کند. 24- دعوت شاعر به عقل گرائی 26- شاعر در بیان گذران عمر، دنیا را آب دریا و انسانها را به کشتی تشبیه می کند که البته کمتر کسی از مردم متوجه ناپایداری عمر می شود. 27- اگر با دقت بنگری خواهی دید که سران دین و دنیا گرگهایی بیهوده کار بیش نیستند. 28- تنها با چشم حقیقت بین می توانی گاه پیرانی محجوب و باحیا و جوانانی شرمگین و مستور پیدا کنی.    </vt:lpstr>
      <vt:lpstr>29- وقتی شاهان بر تخت حکومت نشسته اند دیگر انسانهای آزاده ارج و قربی نخواهند داشت. 30- غداران و حیله گران بر تخت شاهی و نادانان بر منبر تکیه داده اند. 33- رضا به داشته ها را بهترین حصار دیدم و البته هر انسان دانایی نیز این نظر و عقیده را دارد.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</dc:title>
  <dc:creator>zarin2009</dc:creator>
  <cp:lastModifiedBy>zarin2009</cp:lastModifiedBy>
  <cp:revision>34</cp:revision>
  <dcterms:created xsi:type="dcterms:W3CDTF">2020-04-08T07:23:22Z</dcterms:created>
  <dcterms:modified xsi:type="dcterms:W3CDTF">2020-04-13T15:19:47Z</dcterms:modified>
</cp:coreProperties>
</file>