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4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8110440-2872-4584-AC6F-94AB9EFCA3F6}" type="datetimeFigureOut">
              <a:rPr lang="fa-IR" smtClean="0"/>
              <a:t>1441/08/29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282587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8110440-2872-4584-AC6F-94AB9EFCA3F6}" type="datetimeFigureOut">
              <a:rPr lang="fa-IR" smtClean="0"/>
              <a:t>1441/08/29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380978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8110440-2872-4584-AC6F-94AB9EFCA3F6}" type="datetimeFigureOut">
              <a:rPr lang="fa-IR" smtClean="0"/>
              <a:t>1441/08/29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16072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8110440-2872-4584-AC6F-94AB9EFCA3F6}" type="datetimeFigureOut">
              <a:rPr lang="fa-IR" smtClean="0"/>
              <a:t>1441/08/29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7108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10440-2872-4584-AC6F-94AB9EFCA3F6}" type="datetimeFigureOut">
              <a:rPr lang="fa-IR" smtClean="0"/>
              <a:t>1441/08/29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270753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8110440-2872-4584-AC6F-94AB9EFCA3F6}" type="datetimeFigureOut">
              <a:rPr lang="fa-IR" smtClean="0"/>
              <a:t>1441/08/29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201270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8110440-2872-4584-AC6F-94AB9EFCA3F6}" type="datetimeFigureOut">
              <a:rPr lang="fa-IR" smtClean="0"/>
              <a:t>1441/08/29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249699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8110440-2872-4584-AC6F-94AB9EFCA3F6}" type="datetimeFigureOut">
              <a:rPr lang="fa-IR" smtClean="0"/>
              <a:t>1441/08/29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355821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0440-2872-4584-AC6F-94AB9EFCA3F6}" type="datetimeFigureOut">
              <a:rPr lang="fa-IR" smtClean="0"/>
              <a:t>1441/08/29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199926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10440-2872-4584-AC6F-94AB9EFCA3F6}" type="datetimeFigureOut">
              <a:rPr lang="fa-IR" smtClean="0"/>
              <a:t>1441/08/29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55365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10440-2872-4584-AC6F-94AB9EFCA3F6}" type="datetimeFigureOut">
              <a:rPr lang="fa-IR" smtClean="0"/>
              <a:t>1441/08/29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31F9580-3D57-44C2-AC6E-6605E5EBFCA5}" type="slidenum">
              <a:rPr lang="fa-IR" smtClean="0"/>
              <a:t>‹#›</a:t>
            </a:fld>
            <a:endParaRPr lang="fa-IR"/>
          </a:p>
        </p:txBody>
      </p:sp>
    </p:spTree>
    <p:extLst>
      <p:ext uri="{BB962C8B-B14F-4D97-AF65-F5344CB8AC3E}">
        <p14:creationId xmlns:p14="http://schemas.microsoft.com/office/powerpoint/2010/main" val="15072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110440-2872-4584-AC6F-94AB9EFCA3F6}" type="datetimeFigureOut">
              <a:rPr lang="fa-IR" smtClean="0"/>
              <a:t>1441/08/29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1F9580-3D57-44C2-AC6E-6605E5EBFCA5}" type="slidenum">
              <a:rPr lang="fa-IR" smtClean="0"/>
              <a:t>‹#›</a:t>
            </a:fld>
            <a:endParaRPr lang="fa-IR"/>
          </a:p>
        </p:txBody>
      </p:sp>
    </p:spTree>
    <p:extLst>
      <p:ext uri="{BB962C8B-B14F-4D97-AF65-F5344CB8AC3E}">
        <p14:creationId xmlns:p14="http://schemas.microsoft.com/office/powerpoint/2010/main" val="362112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7544" y="332656"/>
            <a:ext cx="8229600" cy="6048672"/>
          </a:xfrm>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fa-IR" b="1" dirty="0" smtClean="0">
                <a:cs typeface="B Zar" pitchFamily="2" charset="-78"/>
              </a:rPr>
              <a:t>إِنَّا </a:t>
            </a:r>
            <a:r>
              <a:rPr lang="fa-IR" b="1" dirty="0">
                <a:cs typeface="B Zar" pitchFamily="2" charset="-78"/>
              </a:rPr>
              <a:t>نَحْنُ نَزَّلْنَا عَلَيْكَ الْقُرْآنَ تَنْزِيلًا ﴿۲۳﴾ </a:t>
            </a:r>
            <a:r>
              <a:rPr lang="fa-IR" b="1" dirty="0" smtClean="0">
                <a:cs typeface="B Zar" pitchFamily="2" charset="-78"/>
              </a:rPr>
              <a:t> </a:t>
            </a:r>
            <a:endParaRPr lang="fa-IR" b="1" dirty="0">
              <a:cs typeface="B Zar" pitchFamily="2" charset="-78"/>
            </a:endParaRPr>
          </a:p>
          <a:p>
            <a:pPr marL="0" indent="0">
              <a:buNone/>
            </a:pPr>
            <a:r>
              <a:rPr lang="fa-IR" b="1" dirty="0">
                <a:cs typeface="B Zar" pitchFamily="2" charset="-78"/>
              </a:rPr>
              <a:t>فَاصْبِرْ لِحُكْمِ رَبِّكَ وَلَا تُطِعْ مِنْهُمْ آثِمًا أَوْ كَفُورًا ﴿۲۴﴾ </a:t>
            </a:r>
            <a:r>
              <a:rPr lang="fa-IR" b="1" dirty="0" smtClean="0">
                <a:cs typeface="B Zar" pitchFamily="2" charset="-78"/>
              </a:rPr>
              <a:t> </a:t>
            </a:r>
            <a:endParaRPr lang="fa-IR" b="1" dirty="0">
              <a:cs typeface="B Zar" pitchFamily="2" charset="-78"/>
            </a:endParaRPr>
          </a:p>
          <a:p>
            <a:pPr marL="0" indent="0">
              <a:buNone/>
            </a:pPr>
            <a:r>
              <a:rPr lang="fa-IR" b="1" dirty="0">
                <a:cs typeface="B Zar" pitchFamily="2" charset="-78"/>
              </a:rPr>
              <a:t>وَاذْكُرِ اسْمَ رَبِّكَ بُكْرَةً وَأَصِيلًا ﴿۲۵﴾ </a:t>
            </a:r>
            <a:r>
              <a:rPr lang="fa-IR" b="1" dirty="0" smtClean="0">
                <a:cs typeface="B Zar" pitchFamily="2" charset="-78"/>
              </a:rPr>
              <a:t> </a:t>
            </a:r>
            <a:endParaRPr lang="fa-IR" b="1" dirty="0">
              <a:cs typeface="B Zar" pitchFamily="2" charset="-78"/>
            </a:endParaRPr>
          </a:p>
          <a:p>
            <a:pPr marL="0" indent="0">
              <a:buNone/>
            </a:pPr>
            <a:r>
              <a:rPr lang="fa-IR" b="1" dirty="0">
                <a:cs typeface="B Zar" pitchFamily="2" charset="-78"/>
              </a:rPr>
              <a:t>وَمِنَ اللَّيْلِ فَاسْجُدْ لَهُ وَسَبِّحْهُ لَيْلًا طَوِيلًا ﴿۲۶﴾ </a:t>
            </a:r>
            <a:r>
              <a:rPr lang="fa-IR" b="1" dirty="0" smtClean="0">
                <a:cs typeface="B Zar" pitchFamily="2" charset="-78"/>
              </a:rPr>
              <a:t> </a:t>
            </a:r>
            <a:endParaRPr lang="fa-IR" b="1" dirty="0">
              <a:cs typeface="B Zar" pitchFamily="2" charset="-78"/>
            </a:endParaRPr>
          </a:p>
          <a:p>
            <a:pPr marL="0" indent="0">
              <a:buNone/>
            </a:pPr>
            <a:r>
              <a:rPr lang="fa-IR" b="1" dirty="0">
                <a:cs typeface="B Zar" pitchFamily="2" charset="-78"/>
              </a:rPr>
              <a:t>إِنَّ هَؤُلَاءِ يُحِبُّونَ الْعَاجِلَةَ وَيَذَرُونَ وَرَاءَهُمْ يَوْمًا ثَقِيلًا ﴿۲۷﴾ </a:t>
            </a:r>
          </a:p>
          <a:p>
            <a:pPr marL="0" indent="0">
              <a:buNone/>
            </a:pPr>
            <a:r>
              <a:rPr lang="fa-IR" b="1" dirty="0" smtClean="0">
                <a:cs typeface="B Zar" pitchFamily="2" charset="-78"/>
              </a:rPr>
              <a:t>نَحْنُ </a:t>
            </a:r>
            <a:r>
              <a:rPr lang="fa-IR" b="1" dirty="0">
                <a:cs typeface="B Zar" pitchFamily="2" charset="-78"/>
              </a:rPr>
              <a:t>خَلَقْنَاهُمْ وَشَدَدْنَا أَسْرَهُمْ وَإِذَا شِئْنَا بَدَّلْنَا أَمْثَالَهُمْ تَبْدِيلًا ﴿۲۸﴾ </a:t>
            </a:r>
            <a:r>
              <a:rPr lang="fa-IR" b="1" dirty="0" smtClean="0">
                <a:cs typeface="B Zar" pitchFamily="2" charset="-78"/>
              </a:rPr>
              <a:t> </a:t>
            </a:r>
            <a:endParaRPr lang="fa-IR" b="1" dirty="0">
              <a:cs typeface="B Zar" pitchFamily="2" charset="-78"/>
            </a:endParaRPr>
          </a:p>
          <a:p>
            <a:pPr marL="0" indent="0">
              <a:buNone/>
            </a:pPr>
            <a:r>
              <a:rPr lang="fa-IR" b="1" dirty="0">
                <a:cs typeface="B Zar" pitchFamily="2" charset="-78"/>
              </a:rPr>
              <a:t>إِنَّ هَذِهِ تَذْكِرَةٌ فَمَنْ شَاءَ اتَّخَذَ إِلَى رَبِّهِ سَبِيلًا ﴿</a:t>
            </a:r>
            <a:r>
              <a:rPr lang="fa-IR" b="1" dirty="0" smtClean="0">
                <a:cs typeface="B Zar" pitchFamily="2" charset="-78"/>
              </a:rPr>
              <a:t>۲۹﴾</a:t>
            </a:r>
            <a:endParaRPr lang="fa-IR" b="1" dirty="0">
              <a:cs typeface="B Zar" pitchFamily="2" charset="-78"/>
            </a:endParaRPr>
          </a:p>
          <a:p>
            <a:pPr marL="0" indent="0">
              <a:buNone/>
            </a:pPr>
            <a:r>
              <a:rPr lang="fa-IR" b="1" dirty="0">
                <a:cs typeface="B Zar" pitchFamily="2" charset="-78"/>
              </a:rPr>
              <a:t>وَمَا تَشَاءُونَ إِلَّا أَنْ يَشَاءَ اللَّهُ إِنَّ اللَّهَ كَانَ عَلِيمًا حَكِيمًا ﴿۳۰﴾ </a:t>
            </a:r>
            <a:r>
              <a:rPr lang="fa-IR" b="1" dirty="0" smtClean="0">
                <a:cs typeface="B Zar" pitchFamily="2" charset="-78"/>
              </a:rPr>
              <a:t> </a:t>
            </a:r>
            <a:endParaRPr lang="fa-IR" b="1" dirty="0">
              <a:cs typeface="B Zar" pitchFamily="2" charset="-78"/>
            </a:endParaRPr>
          </a:p>
          <a:p>
            <a:pPr marL="0" indent="0">
              <a:buNone/>
            </a:pPr>
            <a:r>
              <a:rPr lang="fa-IR" b="1" dirty="0">
                <a:cs typeface="B Zar" pitchFamily="2" charset="-78"/>
              </a:rPr>
              <a:t>يُدْخِلُ مَنْ يَشَاءُ فِي رَحْمَتِهِ وَالظَّالِمِينَ أَعَدَّ لَهُمْ عَذَابًا أَلِيمًا ﴿۳۱﴾ </a:t>
            </a:r>
            <a:endParaRPr lang="fa-IR" b="1" dirty="0" smtClean="0">
              <a:cs typeface="B Zar" pitchFamily="2" charset="-78"/>
            </a:endParaRPr>
          </a:p>
        </p:txBody>
      </p:sp>
      <p:pic>
        <p:nvPicPr>
          <p:cNvPr id="5" name="تفسیر دو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423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par>
                          <p:cTn id="53" fill="hold">
                            <p:stCondLst>
                              <p:cond delay="500"/>
                            </p:stCondLst>
                            <p:childTnLst>
                              <p:par>
                                <p:cTn id="54" presetID="1" presetClass="mediacall" presetSubtype="0" fill="hold" nodeType="afterEffect">
                                  <p:stCondLst>
                                    <p:cond delay="0"/>
                                  </p:stCondLst>
                                  <p:childTnLst>
                                    <p:cmd type="call" cmd="playFrom(0.0)">
                                      <p:cBhvr>
                                        <p:cTn id="55"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6" fill="hold" display="0">
                  <p:stCondLst>
                    <p:cond delay="indefinite"/>
                  </p:stCondLst>
                  <p:endCondLst>
                    <p:cond evt="onStopAudio" delay="0">
                      <p:tgtEl>
                        <p:sldTgt/>
                      </p:tgtEl>
                    </p:cond>
                  </p:endCondLst>
                </p:cTn>
                <p:tgtEl>
                  <p:spTgt spid="5"/>
                </p:tgtEl>
              </p:cMediaNode>
            </p:audio>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fa-IR" sz="3200" dirty="0">
                <a:solidFill>
                  <a:srgbClr val="7030A0"/>
                </a:solidFill>
                <a:cs typeface="B Titr" pitchFamily="2" charset="-78"/>
              </a:rPr>
              <a:t>بيان </a:t>
            </a:r>
            <a:r>
              <a:rPr lang="fa-IR" sz="3200" dirty="0" smtClean="0">
                <a:solidFill>
                  <a:srgbClr val="7030A0"/>
                </a:solidFill>
                <a:cs typeface="B Titr" pitchFamily="2" charset="-78"/>
              </a:rPr>
              <a:t>آيات</a:t>
            </a:r>
            <a:endParaRPr lang="fa-IR" sz="3200" dirty="0">
              <a:solidFill>
                <a:srgbClr val="7030A0"/>
              </a:solidFill>
              <a:cs typeface="B Titr" pitchFamily="2" charset="-78"/>
            </a:endParaRPr>
          </a:p>
        </p:txBody>
      </p:sp>
      <p:sp>
        <p:nvSpPr>
          <p:cNvPr id="3" name="Content Placeholder 2"/>
          <p:cNvSpPr>
            <a:spLocks noGrp="1"/>
          </p:cNvSpPr>
          <p:nvPr>
            <p:ph idx="1"/>
          </p:nvPr>
        </p:nvSpPr>
        <p:spPr>
          <a:xfrm>
            <a:off x="457200" y="908720"/>
            <a:ext cx="8229600" cy="5217443"/>
          </a:xfrm>
        </p:spPr>
        <p:txBody>
          <a:bodyPr>
            <a:noAutofit/>
          </a:bodyPr>
          <a:lstStyle/>
          <a:p>
            <a:pPr marL="0" indent="0" algn="just">
              <a:buNone/>
            </a:pPr>
            <a:r>
              <a:rPr lang="fa-IR" sz="2400" b="1" dirty="0" smtClean="0">
                <a:cs typeface="B Zar" pitchFamily="2" charset="-78"/>
              </a:rPr>
              <a:t>بعد </a:t>
            </a:r>
            <a:r>
              <a:rPr lang="fa-IR" sz="2400" b="1" dirty="0">
                <a:cs typeface="B Zar" pitchFamily="2" charset="-78"/>
              </a:rPr>
              <a:t>از آنكه خداى سبحان جزاى ابرار را بيان كرد و فرمود كه در برابر صبرى كه در راه خدا كردند چه پاداشها از نعيم مقيم ابدى و ملك عظيم برايشان تهيه ديده، اينك در اين فصل از سوره خطاب را متوجه رسول گرامى خود نموده. او را امر مى كند به اينكه باز هم در برابر حكم پروردگارش صبر كند، و اين گنهكاران كافر و علاقه مندان به زندگى زودگذر دنيا را كه از آخرت روى گردانده به دنيا چسبيده اند اطاعت نكند، نه مشركين را، و نه ساير كفار را، و نه منافقين و هواپرستان را، و اينكه همواره به ياد نام پروردگارش باشد و براى او سجده كند و مستمرا او را تسبيح گويد، آنگاه همين فرمان را براى همه امت عموميت داده، مى فرمايد: (ان هذه تذكره فمن شاء اتخذ الى ربه سبيلا</a:t>
            </a:r>
            <a:r>
              <a:rPr lang="fa-IR" sz="2400" b="1" dirty="0" smtClean="0">
                <a:cs typeface="B Zar" pitchFamily="2" charset="-78"/>
              </a:rPr>
              <a:t>).</a:t>
            </a:r>
          </a:p>
          <a:p>
            <a:pPr marL="0" indent="0" algn="just">
              <a:buNone/>
            </a:pPr>
            <a:r>
              <a:rPr lang="fa-IR" sz="2400" b="1" dirty="0" smtClean="0">
                <a:cs typeface="B Zar" pitchFamily="2" charset="-78"/>
              </a:rPr>
              <a:t>با </a:t>
            </a:r>
            <a:r>
              <a:rPr lang="fa-IR" sz="2400" b="1" dirty="0">
                <a:cs typeface="B Zar" pitchFamily="2" charset="-78"/>
              </a:rPr>
              <a:t>اين بيان اتصال اين فصل از آيات سوره با فصل قبلش روشن شد، و در عين حال سياق اين آيات بى شباهت به سياق آيات مكى نيست، و بر فرض كه در مكه نازل شده باشد، بايد بگوييم صدر آن در مدينه و ذيلش در مكه نازل شده است</a:t>
            </a:r>
          </a:p>
        </p:txBody>
      </p:sp>
    </p:spTree>
    <p:extLst>
      <p:ext uri="{BB962C8B-B14F-4D97-AF65-F5344CB8AC3E}">
        <p14:creationId xmlns:p14="http://schemas.microsoft.com/office/powerpoint/2010/main" val="34151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6"/>
          </a:lnRef>
          <a:fillRef idx="3">
            <a:schemeClr val="accent6"/>
          </a:fillRef>
          <a:effectRef idx="3">
            <a:schemeClr val="accent6"/>
          </a:effectRef>
          <a:fontRef idx="minor">
            <a:schemeClr val="lt1"/>
          </a:fontRef>
        </p:style>
        <p:txBody>
          <a:bodyPr>
            <a:noAutofit/>
          </a:bodyPr>
          <a:lstStyle/>
          <a:p>
            <a:r>
              <a:rPr lang="fa-IR" sz="2000" dirty="0">
                <a:solidFill>
                  <a:schemeClr val="bg1"/>
                </a:solidFill>
                <a:effectLst>
                  <a:outerShdw blurRad="38100" dist="38100" dir="2700000" algn="tl">
                    <a:srgbClr val="000000">
                      <a:alpha val="43137"/>
                    </a:srgbClr>
                  </a:outerShdw>
                </a:effectLst>
                <a:cs typeface="B Titr" pitchFamily="2" charset="-78"/>
              </a:rPr>
              <a:t>إِنَّا نَحْنُ نَزَّلْنَا عَلَيْكَ الْقُرْآنَ تَنْزِيلًا ﴿۲۳﴾  </a:t>
            </a:r>
            <a:r>
              <a:rPr lang="fa-IR" sz="2000" dirty="0" smtClean="0">
                <a:solidFill>
                  <a:schemeClr val="bg1"/>
                </a:solidFill>
                <a:effectLst>
                  <a:outerShdw blurRad="38100" dist="38100" dir="2700000" algn="tl">
                    <a:srgbClr val="000000">
                      <a:alpha val="43137"/>
                    </a:srgbClr>
                  </a:outerShdw>
                </a:effectLst>
                <a:cs typeface="B Titr" pitchFamily="2" charset="-78"/>
              </a:rPr>
              <a:t>فَاصْبِرْ </a:t>
            </a:r>
            <a:r>
              <a:rPr lang="fa-IR" sz="2000" dirty="0">
                <a:solidFill>
                  <a:schemeClr val="bg1"/>
                </a:solidFill>
                <a:effectLst>
                  <a:outerShdw blurRad="38100" dist="38100" dir="2700000" algn="tl">
                    <a:srgbClr val="000000">
                      <a:alpha val="43137"/>
                    </a:srgbClr>
                  </a:outerShdw>
                </a:effectLst>
                <a:cs typeface="B Titr" pitchFamily="2" charset="-78"/>
              </a:rPr>
              <a:t>لِحُكْمِ رَبِّكَ وَلَا تُطِعْ مِنْهُمْ آثِمًا أَوْ كَفُورًا </a:t>
            </a:r>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pPr marL="0" indent="0" algn="just">
              <a:buNone/>
            </a:pPr>
            <a:r>
              <a:rPr lang="fa-IR" b="1" dirty="0">
                <a:cs typeface="B Zar" pitchFamily="2" charset="-78"/>
              </a:rPr>
              <a:t>در اين آيه مطلب از چند راه تأكيد شده : اول اينكه در آغاز كلام حرف (ان ) آمده. دوم اينكه ضمير متكلم مع الغير در آن تكرار شده (انا، نحن ) سوم اينكه مفعول مطلق (نزلنا) را در كلام آورده و فرموده : (تنزيلا) تا هم مطلب را تأكيد كند و هم مسجل نمايد كه اگر قرآن به تدريج نازل شده، احتمال مداخله شيطان و هواهاى نفسانى در آن نمى رود،چون نازل كننده آن خداى تعالى است.</a:t>
            </a:r>
          </a:p>
          <a:p>
            <a:pPr marL="0" indent="0" algn="just">
              <a:buNone/>
            </a:pPr>
            <a:r>
              <a:rPr lang="fa-IR" b="1" dirty="0">
                <a:solidFill>
                  <a:srgbClr val="7030A0"/>
                </a:solidFill>
                <a:cs typeface="B Zar" pitchFamily="2" charset="-78"/>
              </a:rPr>
              <a:t>امر به صبر و نهى از اطاعت از فساق و </a:t>
            </a:r>
            <a:r>
              <a:rPr lang="fa-IR" b="1" dirty="0" smtClean="0">
                <a:solidFill>
                  <a:srgbClr val="7030A0"/>
                </a:solidFill>
                <a:cs typeface="B Zar" pitchFamily="2" charset="-78"/>
              </a:rPr>
              <a:t>كفار؛  </a:t>
            </a:r>
            <a:endParaRPr lang="fa-IR" b="1" dirty="0">
              <a:solidFill>
                <a:srgbClr val="7030A0"/>
              </a:solidFill>
              <a:cs typeface="B Zar" pitchFamily="2" charset="-78"/>
            </a:endParaRPr>
          </a:p>
          <a:p>
            <a:pPr marL="0" indent="0" algn="just">
              <a:buNone/>
            </a:pPr>
            <a:r>
              <a:rPr lang="fa-IR" b="1" dirty="0" smtClean="0">
                <a:cs typeface="B Zar" pitchFamily="2" charset="-78"/>
              </a:rPr>
              <a:t>حرف </a:t>
            </a:r>
            <a:r>
              <a:rPr lang="fa-IR" b="1" dirty="0">
                <a:cs typeface="B Zar" pitchFamily="2" charset="-78"/>
              </a:rPr>
              <a:t>(فاء) در اول آيه </a:t>
            </a:r>
            <a:r>
              <a:rPr lang="fa-IR" b="1" dirty="0" smtClean="0">
                <a:cs typeface="B Zar" pitchFamily="2" charset="-78"/>
              </a:rPr>
              <a:t>24مى </a:t>
            </a:r>
            <a:r>
              <a:rPr lang="fa-IR" b="1" dirty="0">
                <a:cs typeface="B Zar" pitchFamily="2" charset="-78"/>
              </a:rPr>
              <a:t>فهماند كه مطلب آن نتيجه گيرى از مضمون آيه قبلى است، و همينطور هم هست، چون لازمه اينكه نازل كننده قرآن خدا باشد اين است كه آنچه از احكام و فرامين كه در قرآن است حكم خداى تعالى باشد، و بر پيامبر واجب باشد آن را اطاعت كند، در نتيجه معناى آيه چنين مى شود: حال كه معلوم شد نازل كردن قرآن از ناحيه ماست، پس احكامى هم كه در آن است حكم پروردگار تو است، پس بر تو واجب است در برابر آن حكم صبر </a:t>
            </a:r>
            <a:r>
              <a:rPr lang="fa-IR" b="1" dirty="0" smtClean="0">
                <a:cs typeface="B Zar" pitchFamily="2" charset="-78"/>
              </a:rPr>
              <a:t>كنى.</a:t>
            </a:r>
            <a:endParaRPr lang="fa-IR" b="1" dirty="0">
              <a:cs typeface="B Zar" pitchFamily="2" charset="-78"/>
            </a:endParaRPr>
          </a:p>
        </p:txBody>
      </p:sp>
    </p:spTree>
    <p:extLst>
      <p:ext uri="{BB962C8B-B14F-4D97-AF65-F5344CB8AC3E}">
        <p14:creationId xmlns:p14="http://schemas.microsoft.com/office/powerpoint/2010/main" val="220973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0">
            <a:schemeClr val="accent6"/>
          </a:lnRef>
          <a:fillRef idx="3">
            <a:schemeClr val="accent6"/>
          </a:fillRef>
          <a:effectRef idx="3">
            <a:schemeClr val="accent6"/>
          </a:effectRef>
          <a:fontRef idx="minor">
            <a:schemeClr val="lt1"/>
          </a:fontRef>
        </p:style>
        <p:txBody>
          <a:bodyPr>
            <a:noAutofit/>
          </a:bodyPr>
          <a:lstStyle/>
          <a:p>
            <a:r>
              <a:rPr lang="fa-IR" sz="2000" dirty="0">
                <a:effectLst>
                  <a:outerShdw blurRad="38100" dist="38100" dir="2700000" algn="tl">
                    <a:srgbClr val="000000">
                      <a:alpha val="43137"/>
                    </a:srgbClr>
                  </a:outerShdw>
                </a:effectLst>
                <a:cs typeface="B Titr" pitchFamily="2" charset="-78"/>
              </a:rPr>
              <a:t>وَاذْكُرِ اسْمَ رَبِّكَ بُكْرَةً وَأَصِيلًا ﴿۲۵﴾  </a:t>
            </a:r>
            <a:r>
              <a:rPr lang="fa-IR" sz="2000" dirty="0" smtClean="0">
                <a:effectLst>
                  <a:outerShdw blurRad="38100" dist="38100" dir="2700000" algn="tl">
                    <a:srgbClr val="000000">
                      <a:alpha val="43137"/>
                    </a:srgbClr>
                  </a:outerShdw>
                </a:effectLst>
                <a:cs typeface="B Titr" pitchFamily="2" charset="-78"/>
              </a:rPr>
              <a:t>وَمِنَ </a:t>
            </a:r>
            <a:r>
              <a:rPr lang="fa-IR" sz="2000" dirty="0">
                <a:effectLst>
                  <a:outerShdw blurRad="38100" dist="38100" dir="2700000" algn="tl">
                    <a:srgbClr val="000000">
                      <a:alpha val="43137"/>
                    </a:srgbClr>
                  </a:outerShdw>
                </a:effectLst>
                <a:cs typeface="B Titr" pitchFamily="2" charset="-78"/>
              </a:rPr>
              <a:t>اللَّيْلِ فَاسْجُدْ لَهُ وَسَبِّحْهُ لَيْلًا طَوِيلًا ﴿۲۶﴾ </a:t>
            </a:r>
          </a:p>
        </p:txBody>
      </p:sp>
      <p:sp>
        <p:nvSpPr>
          <p:cNvPr id="3" name="Content Placeholder 2"/>
          <p:cNvSpPr>
            <a:spLocks noGrp="1"/>
          </p:cNvSpPr>
          <p:nvPr>
            <p:ph idx="1"/>
          </p:nvPr>
        </p:nvSpPr>
        <p:spPr>
          <a:xfrm>
            <a:off x="457200" y="980728"/>
            <a:ext cx="8229600" cy="5328592"/>
          </a:xfrm>
        </p:spPr>
        <p:txBody>
          <a:bodyPr>
            <a:normAutofit fontScale="70000" lnSpcReduction="20000"/>
          </a:bodyPr>
          <a:lstStyle/>
          <a:p>
            <a:pPr marL="0" indent="0" algn="just">
              <a:buNone/>
            </a:pPr>
            <a:r>
              <a:rPr lang="fa-IR" b="1" dirty="0">
                <a:cs typeface="B Zar" pitchFamily="2" charset="-78"/>
              </a:rPr>
              <a:t>يعنى مداومت كن بر ذكر پروردگارت، كه همان نماز در (بكره ) و (اصيل ) يعنى صبح و عصر باشد</a:t>
            </a:r>
            <a:r>
              <a:rPr lang="fa-IR" b="1" dirty="0" smtClean="0">
                <a:cs typeface="B Zar" pitchFamily="2" charset="-78"/>
              </a:rPr>
              <a:t>.</a:t>
            </a:r>
            <a:endParaRPr lang="fa-IR" b="1" dirty="0">
              <a:cs typeface="B Zar" pitchFamily="2" charset="-78"/>
            </a:endParaRPr>
          </a:p>
          <a:p>
            <a:pPr marL="0" indent="0" algn="just">
              <a:buNone/>
            </a:pPr>
            <a:r>
              <a:rPr lang="fa-IR" b="1" dirty="0">
                <a:cs typeface="B Zar" pitchFamily="2" charset="-78"/>
              </a:rPr>
              <a:t>كلمه (من ) براى تبعيض است، و مراد از (سجود براى خدا) نماز خواندن است، و مضمون اين دو آيه كه همان ذكر نام خدا در بكره و اصيل و سجده براى او در پاسى از شب باشد، با نماز صبح و عصر و مغرب و عشا تطبيق مى شود، و همين مويد آن احتمال است كه گفتيم اين آيات در مكه يعنى قبل از واجب شدن نمازهاى پنجگانه نازل شده باشد، چون آيه اى كه مشتمل بر نمازهاى پنجگانه است آيه (اقم الصلوه لدلوك الشمس الى غسق الليل و قران الفجر) است.</a:t>
            </a:r>
          </a:p>
          <a:p>
            <a:pPr marL="0" indent="0" algn="just">
              <a:buNone/>
            </a:pPr>
            <a:r>
              <a:rPr lang="fa-IR" b="1" dirty="0">
                <a:cs typeface="B Zar" pitchFamily="2" charset="-78"/>
              </a:rPr>
              <a:t>پس در حقيقت دو آيه مورد بحث نظير آيه (و اقم الصلوه طرفى النهار و زلفا من الليل )، و آيه (و سبح بحمد ربك قبل طلوع الشمس و قبل غروبها و من اناء الليل فسبح و اطراف النهار) است.</a:t>
            </a:r>
          </a:p>
          <a:p>
            <a:pPr marL="0" indent="0" algn="just">
              <a:buNone/>
            </a:pPr>
            <a:r>
              <a:rPr lang="fa-IR" b="1" dirty="0">
                <a:cs typeface="B Zar" pitchFamily="2" charset="-78"/>
              </a:rPr>
              <a:t>بعضى ها گفته اند كه : كلمه (اصيل ) به بعد از ظهر اطلاق مى شود، در نتيجه شامل وقت نماز ظهر و عصر هر دو مى گردد. و اين سخن بدى نيست.</a:t>
            </a:r>
          </a:p>
          <a:p>
            <a:pPr marL="0" indent="0" algn="just">
              <a:buNone/>
            </a:pPr>
            <a:r>
              <a:rPr lang="fa-IR" b="1" dirty="0">
                <a:cs typeface="B Zar" pitchFamily="2" charset="-78"/>
              </a:rPr>
              <a:t>(و سبحه ليلا طويلا) - يعنى در شب طولانى، و توصيف (ليل ) به (طويل ) توضيحى است، نه احترازى، نمى خواهد بفرمايد در شبهاى كوتاه خدا را تسبيح مكن، و منظور از تسبيح همان نماز شب است. احتمال هم دارد كه كلمه (طويل ) صفت باشد براى مفعول مطلقى كه حذف شده، و تقدير كلام (و سبحه فى الليل تسبيحا طويلا) باشد، يعنى در شب خدا را تسبيح كن تسبيحى </a:t>
            </a:r>
            <a:r>
              <a:rPr lang="fa-IR" b="1" dirty="0" smtClean="0">
                <a:cs typeface="B Zar" pitchFamily="2" charset="-78"/>
              </a:rPr>
              <a:t>طولانى.</a:t>
            </a:r>
            <a:endParaRPr lang="fa-IR" b="1" dirty="0">
              <a:cs typeface="B Zar" pitchFamily="2" charset="-78"/>
            </a:endParaRPr>
          </a:p>
        </p:txBody>
      </p:sp>
    </p:spTree>
    <p:extLst>
      <p:ext uri="{BB962C8B-B14F-4D97-AF65-F5344CB8AC3E}">
        <p14:creationId xmlns:p14="http://schemas.microsoft.com/office/powerpoint/2010/main" val="385637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16932"/>
          </a:xfrm>
        </p:spPr>
        <p:style>
          <a:lnRef idx="0">
            <a:schemeClr val="accent6"/>
          </a:lnRef>
          <a:fillRef idx="3">
            <a:schemeClr val="accent6"/>
          </a:fillRef>
          <a:effectRef idx="3">
            <a:schemeClr val="accent6"/>
          </a:effectRef>
          <a:fontRef idx="minor">
            <a:schemeClr val="lt1"/>
          </a:fontRef>
        </p:style>
        <p:txBody>
          <a:bodyPr>
            <a:noAutofit/>
          </a:bodyPr>
          <a:lstStyle/>
          <a:p>
            <a:r>
              <a:rPr lang="fa-IR" sz="2800" dirty="0">
                <a:effectLst>
                  <a:outerShdw blurRad="38100" dist="38100" dir="2700000" algn="tl">
                    <a:srgbClr val="000000">
                      <a:alpha val="43137"/>
                    </a:srgbClr>
                  </a:outerShdw>
                </a:effectLst>
                <a:cs typeface="B Titr" pitchFamily="2" charset="-78"/>
              </a:rPr>
              <a:t>إِنَّ هَؤُلَاءِ يُحِبُّونَ الْعَاجِلَةَ وَيَذَرُونَ وَرَاءَهُمْ يَوْمًا ثَقِيلًا ﴿۲۷﴾ </a:t>
            </a:r>
          </a:p>
        </p:txBody>
      </p:sp>
      <p:sp>
        <p:nvSpPr>
          <p:cNvPr id="3" name="Content Placeholder 2"/>
          <p:cNvSpPr>
            <a:spLocks noGrp="1"/>
          </p:cNvSpPr>
          <p:nvPr>
            <p:ph idx="1"/>
          </p:nvPr>
        </p:nvSpPr>
        <p:spPr>
          <a:xfrm>
            <a:off x="457200" y="887104"/>
            <a:ext cx="8229600" cy="5494224"/>
          </a:xfrm>
        </p:spPr>
        <p:txBody>
          <a:bodyPr>
            <a:normAutofit fontScale="77500" lnSpcReduction="20000"/>
          </a:bodyPr>
          <a:lstStyle/>
          <a:p>
            <a:pPr marL="0" indent="0" algn="just">
              <a:buNone/>
            </a:pPr>
            <a:r>
              <a:rPr lang="fa-IR" b="1" dirty="0">
                <a:cs typeface="B Zar" pitchFamily="2" charset="-78"/>
              </a:rPr>
              <a:t>اين آيه علت امر و نهى قبل را بيان مى كند، و اشاره با (هولاء) اشاره به جمعيت آثم و كفور است، چون اين دو كلمه در سياق نهى بدون الف و لام آمده بودند، و نكره در سياق نهى جمعيت و عموميت را مى رساند. و مراد از كلمه (عاجله ) زندگى نقد دنيا است، و اگر خود روز را روز ثقيل خوانده، از باب استعاره است، گويا شدت آن روز بار بسيار سنگينى است كه نمى توان به دوشش كشيد، و منظور از (يوم ثقيل ) همان روز قيامت است.</a:t>
            </a:r>
          </a:p>
          <a:p>
            <a:pPr marL="0" indent="0" algn="just">
              <a:buNone/>
            </a:pPr>
            <a:r>
              <a:rPr lang="fa-IR" b="1" dirty="0">
                <a:cs typeface="B Zar" pitchFamily="2" charset="-78"/>
              </a:rPr>
              <a:t>و اما اينكه چرا روز قيامت را وراء آثمين و كفار خواند، با اينكه تحقق آن در پيش رو و آينده ايشان است، يا به خاطر اين است كه كلمه (وراء) معناى احاطه را مى رساند و شامل همه جهات مى شود، و يا به خاطر اين است كه هر چند قيامت در پيش روى آنان است، ولى ايشان آن را پشت سر مى اندازند، چون كلمه تذرون معناى اعراض مى دهد.</a:t>
            </a:r>
          </a:p>
          <a:p>
            <a:pPr marL="0" indent="0" algn="just">
              <a:buNone/>
            </a:pPr>
            <a:r>
              <a:rPr lang="fa-IR" b="1" dirty="0">
                <a:cs typeface="B Zar" pitchFamily="2" charset="-78"/>
              </a:rPr>
              <a:t>و معناى آيه اين است كه : در برابر حكم پروردگارت صبر كن و نماز به پا دار و آثمين و كفار از ايشان را اطاعت مكن، براى اينكه اين آثمين و كفار زندگى دنيا را دوست مى دارند، و جز براى آن عمل نمى كنند، و روز شديدى را كه در پيش دارند رها مى سازند، و يا از آن روز كه حتما ديدارش خواهند كرد اعراض نموده، پشت سر خود مى </a:t>
            </a:r>
            <a:r>
              <a:rPr lang="fa-IR" b="1" dirty="0" smtClean="0">
                <a:cs typeface="B Zar" pitchFamily="2" charset="-78"/>
              </a:rPr>
              <a:t>اندازند</a:t>
            </a:r>
            <a:endParaRPr lang="fa-IR" b="1" dirty="0">
              <a:cs typeface="B Zar" pitchFamily="2" charset="-78"/>
            </a:endParaRPr>
          </a:p>
        </p:txBody>
      </p:sp>
    </p:spTree>
    <p:extLst>
      <p:ext uri="{BB962C8B-B14F-4D97-AF65-F5344CB8AC3E}">
        <p14:creationId xmlns:p14="http://schemas.microsoft.com/office/powerpoint/2010/main" val="367667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8001"/>
          </a:xfrm>
        </p:spPr>
        <p:style>
          <a:lnRef idx="0">
            <a:schemeClr val="accent6"/>
          </a:lnRef>
          <a:fillRef idx="3">
            <a:schemeClr val="accent6"/>
          </a:fillRef>
          <a:effectRef idx="3">
            <a:schemeClr val="accent6"/>
          </a:effectRef>
          <a:fontRef idx="minor">
            <a:schemeClr val="lt1"/>
          </a:fontRef>
        </p:style>
        <p:txBody>
          <a:bodyPr>
            <a:noAutofit/>
          </a:bodyPr>
          <a:lstStyle/>
          <a:p>
            <a:r>
              <a:rPr lang="fa-IR" sz="2800" dirty="0">
                <a:effectLst>
                  <a:outerShdw blurRad="38100" dist="38100" dir="2700000" algn="tl">
                    <a:srgbClr val="000000">
                      <a:alpha val="43137"/>
                    </a:srgbClr>
                  </a:outerShdw>
                </a:effectLst>
                <a:cs typeface="B Titr" pitchFamily="2" charset="-78"/>
              </a:rPr>
              <a:t>نَحْنُ خَلَقْنَاهُمْ وَشَدَدْنَا أَسْرَهُمْ وَإِذَا شِئْنَا بَدَّلْنَا أَمْثَالَهُمْ تَبْدِيلًا ﴿۲۸﴾ </a:t>
            </a:r>
          </a:p>
        </p:txBody>
      </p:sp>
      <p:sp>
        <p:nvSpPr>
          <p:cNvPr id="3" name="Content Placeholder 2"/>
          <p:cNvSpPr>
            <a:spLocks noGrp="1"/>
          </p:cNvSpPr>
          <p:nvPr>
            <p:ph idx="1"/>
          </p:nvPr>
        </p:nvSpPr>
        <p:spPr>
          <a:xfrm>
            <a:off x="457200" y="1124744"/>
            <a:ext cx="8229600" cy="5480772"/>
          </a:xfrm>
        </p:spPr>
        <p:txBody>
          <a:bodyPr>
            <a:normAutofit fontScale="62500" lnSpcReduction="20000"/>
          </a:bodyPr>
          <a:lstStyle/>
          <a:p>
            <a:pPr marL="0" indent="0" algn="just">
              <a:buNone/>
            </a:pPr>
            <a:r>
              <a:rPr lang="fa-IR" b="1" dirty="0">
                <a:cs typeface="B Zar" pitchFamily="2" charset="-78"/>
              </a:rPr>
              <a:t>معناى آيه : (نحن خلقناهم و شددنا اسرهم...) كه متضمّن دفع يك توّهم در مورد قدرت خداى تعالى است </a:t>
            </a:r>
          </a:p>
          <a:p>
            <a:pPr marL="0" indent="0" algn="just">
              <a:buNone/>
            </a:pPr>
            <a:r>
              <a:rPr lang="fa-IR" b="1" dirty="0">
                <a:cs typeface="B Zar" pitchFamily="2" charset="-78"/>
              </a:rPr>
              <a:t>كلمه (شد) - بستن - بر خلاف كلمه (فك ) - باز كردن -است. و كلمه (اسر) در اصل به معناى بستن و طناب پيچ كردن است، و بر خود طناب و زنجير و امثال آن نيز اطلاق مى شود، پس معناى اينكه فرمود: (شددنا اسرهم ) اين است كه ما مفاصل آنان را با رشته هاى اعصاب و بافت هاى عضلانى محكم به هم پيوستيم. و ممكن هم هست كلمه (اسر) به معناى ماسور و معناى آيه اين باشد كه : ما پيوند اعضاى مختلف و به هم پيوسته آنان را محكم كرديم، به طورى كه از شدت به هم پيوستگى انسان واحدى شدند.</a:t>
            </a:r>
          </a:p>
          <a:p>
            <a:pPr marL="0" indent="0" algn="just">
              <a:buNone/>
            </a:pPr>
            <a:r>
              <a:rPr lang="fa-IR" b="1" dirty="0">
                <a:cs typeface="B Zar" pitchFamily="2" charset="-78"/>
              </a:rPr>
              <a:t>(و اذا شئنا بدلنا امثالهم تبديلا) - يعنى هر گاه بخواهيم امثال آنان را مبدل مى كنيم، يعنى آنان را از بين مى بريم و امثال آنان را بجاى آنان مى آوريم، و اين همان منقرض كردن يك نسل و پديد آوردن نسلى ديگر است.</a:t>
            </a:r>
          </a:p>
          <a:p>
            <a:pPr marL="0" indent="0" algn="just">
              <a:buNone/>
            </a:pPr>
            <a:r>
              <a:rPr lang="fa-IR" b="1" dirty="0">
                <a:cs typeface="B Zar" pitchFamily="2" charset="-78"/>
              </a:rPr>
              <a:t>بعضى از مفسرين گفته اند: مراد تبديل نشاه دنيايى آنان، به نشاه آخرتى ايشان است، ولى اين معنا از سياق به دور است.</a:t>
            </a:r>
          </a:p>
          <a:p>
            <a:pPr marL="0" indent="0" algn="just">
              <a:buNone/>
            </a:pPr>
            <a:r>
              <a:rPr lang="fa-IR" b="1" dirty="0">
                <a:cs typeface="B Zar" pitchFamily="2" charset="-78"/>
              </a:rPr>
              <a:t>و آيه شريفه در معناى دفع توهمى است كه ممكن است به ذهن كسى بيايد و توهم كند كه آثمين و كفرانگران با دنيا دوستى و اعراضشان از آخرت مى توانند خدا را به ستوه آورند و نگذارند اراده او در عالم به كرسى بنشيند، او اراده كرده كه اينان ايمان بياورند و اطاعتش كنند، ولى چنين نمى كنند. براى دفع اين توهم جواب داده كه آنها هر چه باشند مخلوق خدايند، و اين خداى تعالى است كه با سلسله اعصاب و عضلات، اعضايشان را به هم پيوسته، و هر وقت بخواهد اين پيوند را از هم مى گسلد و از بينشان مى برد و مردمى ديگر بجاى آنان مى آورد، پس چگونه اينان مى توانند خدا را عاجز كنند، با اينكه خلقت و تدبير امرشان و زندگى و مرگشان به دست اوست </a:t>
            </a:r>
          </a:p>
        </p:txBody>
      </p:sp>
    </p:spTree>
    <p:extLst>
      <p:ext uri="{BB962C8B-B14F-4D97-AF65-F5344CB8AC3E}">
        <p14:creationId xmlns:p14="http://schemas.microsoft.com/office/powerpoint/2010/main" val="18790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style>
          <a:lnRef idx="0">
            <a:schemeClr val="accent6"/>
          </a:lnRef>
          <a:fillRef idx="3">
            <a:schemeClr val="accent6"/>
          </a:fillRef>
          <a:effectRef idx="3">
            <a:schemeClr val="accent6"/>
          </a:effectRef>
          <a:fontRef idx="minor">
            <a:schemeClr val="lt1"/>
          </a:fontRef>
        </p:style>
        <p:txBody>
          <a:bodyPr>
            <a:normAutofit/>
          </a:bodyPr>
          <a:lstStyle/>
          <a:p>
            <a:r>
              <a:rPr lang="fa-IR" sz="3200" dirty="0">
                <a:effectLst>
                  <a:outerShdw blurRad="38100" dist="38100" dir="2700000" algn="tl">
                    <a:srgbClr val="000000">
                      <a:alpha val="43137"/>
                    </a:srgbClr>
                  </a:outerShdw>
                </a:effectLst>
                <a:cs typeface="B Titr" pitchFamily="2" charset="-78"/>
              </a:rPr>
              <a:t>إِنَّ هَذِهِ تَذْكِرَةٌ فَمَنْ شَاءَ اتَّخَذَ إِلَى رَبِّهِ سَبِيلًا ﴿۲۹</a:t>
            </a:r>
            <a:r>
              <a:rPr lang="fa-IR" sz="3200" dirty="0" smtClean="0">
                <a:effectLst>
                  <a:outerShdw blurRad="38100" dist="38100" dir="2700000" algn="tl">
                    <a:srgbClr val="000000">
                      <a:alpha val="43137"/>
                    </a:srgbClr>
                  </a:outerShdw>
                </a:effectLst>
                <a:cs typeface="B Titr" pitchFamily="2" charset="-78"/>
              </a:rPr>
              <a:t>﴾</a:t>
            </a:r>
            <a:endParaRPr lang="fa-IR" sz="3200" dirty="0">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xfrm>
            <a:off x="457200" y="1052736"/>
            <a:ext cx="8229600" cy="5073427"/>
          </a:xfrm>
        </p:spPr>
        <p:txBody>
          <a:bodyPr>
            <a:normAutofit/>
          </a:bodyPr>
          <a:lstStyle/>
          <a:p>
            <a:pPr marL="0" indent="0">
              <a:buNone/>
            </a:pPr>
            <a:r>
              <a:rPr lang="fa-IR" sz="2000" b="1" dirty="0">
                <a:cs typeface="B Zar" pitchFamily="2" charset="-78"/>
              </a:rPr>
              <a:t>تفسير اين آيه در سوره مزمل گذشت، و كلمه (هذه ) اشاره به مطالبى است كه در سوره آمده</a:t>
            </a:r>
            <a:r>
              <a:rPr lang="fa-IR" sz="2000" b="1" dirty="0" smtClean="0">
                <a:cs typeface="B Zar" pitchFamily="2" charset="-78"/>
              </a:rPr>
              <a:t>.</a:t>
            </a:r>
            <a:endParaRPr lang="fa-IR" sz="2000" b="1" dirty="0">
              <a:cs typeface="B Zar" pitchFamily="2" charset="-78"/>
            </a:endParaRPr>
          </a:p>
          <a:p>
            <a:pPr marL="0" indent="0">
              <a:buNone/>
            </a:pPr>
            <a:r>
              <a:rPr lang="fa-IR" sz="2000" b="1" dirty="0">
                <a:cs typeface="B Zar" pitchFamily="2" charset="-78"/>
              </a:rPr>
              <a:t>اشاره به اينكه مشيّت بنده موقوف بر مشيّت خدا است (و ما تشاؤون الا ان يشاء اللّه</a:t>
            </a:r>
            <a:r>
              <a:rPr lang="fa-IR" sz="2000" b="1" dirty="0" smtClean="0">
                <a:cs typeface="B Zar" pitchFamily="2" charset="-78"/>
              </a:rPr>
              <a:t>)</a:t>
            </a:r>
          </a:p>
          <a:p>
            <a:pPr marL="0" indent="0">
              <a:buNone/>
            </a:pPr>
            <a:endParaRPr lang="fa-IR" sz="2000" b="1" dirty="0">
              <a:cs typeface="B Zar" pitchFamily="2" charset="-78"/>
            </a:endParaRPr>
          </a:p>
        </p:txBody>
      </p:sp>
      <p:sp>
        <p:nvSpPr>
          <p:cNvPr id="4" name="Rounded Rectangle 3"/>
          <p:cNvSpPr/>
          <p:nvPr/>
        </p:nvSpPr>
        <p:spPr>
          <a:xfrm>
            <a:off x="683568" y="2060848"/>
            <a:ext cx="7920880" cy="4392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b="1" dirty="0">
                <a:solidFill>
                  <a:srgbClr val="FFFF00"/>
                </a:solidFill>
                <a:cs typeface="B Zar" pitchFamily="2" charset="-78"/>
              </a:rPr>
              <a:t>كلمه (هذه ) اشاره است به آيات سابق و كلمه (تذكره ) به معناى هر هشدارى است كه آدمى با ديدن و يا شنيدن آن الگويى مى گيرد كه عمل خود را طبق آن انجام دهد.</a:t>
            </a:r>
          </a:p>
          <a:p>
            <a:pPr algn="just"/>
            <a:r>
              <a:rPr lang="fa-IR" b="1" dirty="0">
                <a:solidFill>
                  <a:srgbClr val="FFFF00"/>
                </a:solidFill>
                <a:cs typeface="B Zar" pitchFamily="2" charset="-78"/>
              </a:rPr>
              <a:t>و در جمله (فمن شاء) مفعول (شاء) حذف شده، و معروف در مثل اين موارد اين است كه مفعولى در تقدير بگيرند كه از جنس جواب شرط باشد و با سياق بسا زد، بنابر اين بايد بگوييم تقدير جمله : (فمن شاء ان يتخذ الى ربه سبيلا اتخذ الى ربه سبيلا) (هر كس بخواهد راهى به سوى پروردگار خود اتخاذ كند مى تواند راهى به سوى پروردگارش اتخاذ كند) مى باشد. بعضى گفته اند: كلمه (اتعاظ - پندگيرى ) در تقدير است، و معنايش اين است كه هر كس بخواهد پند بگيرد، راهى به سوى پروردگار خود اتخاذ مى كند: و منظور (از اتخاذ راه به سوى پروردگار) اتخاذ راه به سوى تقرب به او است. و منظور از (راه )، همان ايمان و اطاعت است. اين آن معنايى است كه مفسرين ذكر كرده اند.</a:t>
            </a:r>
          </a:p>
          <a:p>
            <a:pPr algn="just"/>
            <a:r>
              <a:rPr lang="fa-IR" b="1" dirty="0">
                <a:solidFill>
                  <a:srgbClr val="FFFF00"/>
                </a:solidFill>
                <a:cs typeface="B Zar" pitchFamily="2" charset="-78"/>
              </a:rPr>
              <a:t>ولى ممكن است كلمه (هذه ) را اشاره به آيات اول سوره بگيريم كه به شب زنده دارى و تهجد سفارش مى كرد، و بگوييم اين آيه مى خواهد خطاب اختصاصى به رسول خدا (صلى اللّه عليه و آله و سلم) در اول سوره را به همه مؤمنين عموميت دهد، و به طور كلى بفرمايد: (فمن شاء....)</a:t>
            </a:r>
          </a:p>
        </p:txBody>
      </p:sp>
    </p:spTree>
    <p:extLst>
      <p:ext uri="{BB962C8B-B14F-4D97-AF65-F5344CB8AC3E}">
        <p14:creationId xmlns:p14="http://schemas.microsoft.com/office/powerpoint/2010/main" val="96729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style>
          <a:lnRef idx="0">
            <a:schemeClr val="accent6"/>
          </a:lnRef>
          <a:fillRef idx="3">
            <a:schemeClr val="accent6"/>
          </a:fillRef>
          <a:effectRef idx="3">
            <a:schemeClr val="accent6"/>
          </a:effectRef>
          <a:fontRef idx="minor">
            <a:schemeClr val="lt1"/>
          </a:fontRef>
        </p:style>
        <p:txBody>
          <a:bodyPr>
            <a:noAutofit/>
          </a:bodyPr>
          <a:lstStyle/>
          <a:p>
            <a:r>
              <a:rPr lang="fa-IR" sz="2800" dirty="0">
                <a:effectLst>
                  <a:outerShdw blurRad="38100" dist="38100" dir="2700000" algn="tl">
                    <a:srgbClr val="000000">
                      <a:alpha val="43137"/>
                    </a:srgbClr>
                  </a:outerShdw>
                </a:effectLst>
                <a:cs typeface="B Titr" pitchFamily="2" charset="-78"/>
              </a:rPr>
              <a:t>وَمَا تَشَاءُونَ إِلَّا أَنْ يَشَاءَ اللَّهُ إِنَّ اللَّهَ كَانَ عَلِيمًا حَكِيمًا ﴿۳۰﴾ </a:t>
            </a:r>
          </a:p>
        </p:txBody>
      </p:sp>
      <p:sp>
        <p:nvSpPr>
          <p:cNvPr id="3" name="Content Placeholder 2"/>
          <p:cNvSpPr>
            <a:spLocks noGrp="1"/>
          </p:cNvSpPr>
          <p:nvPr>
            <p:ph idx="1"/>
          </p:nvPr>
        </p:nvSpPr>
        <p:spPr>
          <a:xfrm>
            <a:off x="539552" y="836712"/>
            <a:ext cx="8229600" cy="5832648"/>
          </a:xfrm>
        </p:spPr>
        <p:txBody>
          <a:bodyPr>
            <a:normAutofit fontScale="70000" lnSpcReduction="20000"/>
          </a:bodyPr>
          <a:lstStyle/>
          <a:p>
            <a:pPr marL="0" indent="0" algn="just">
              <a:buNone/>
            </a:pPr>
            <a:r>
              <a:rPr lang="fa-IR" b="1" dirty="0">
                <a:cs typeface="B Zar" pitchFamily="2" charset="-78"/>
              </a:rPr>
              <a:t>در اين آيه استثنايى آمده كه از آن به دست مى آيد كه تحقق يافتن مشيت بنده موقوف برخواست خداى تعالى است، معلوم مى شود مشيت خداى تعالى در مشيت و عمل بنده اثر دارد، به اين معنا كه اگر خدا بخواهد عملى از بنده سر بزند نخست در او مشيت و خواست ايجاد مى كند، پس مشيت خدا به مشيت عبد تعلق مى گيرد نه به فعل عبد. و به عبارت ديگر مستقلا و بدون واسطه به مشيت عبد تعلق مى گيرد و با واسطه به فعل او تعلق مى گيرد، پس تاءثير مشيت خدا طورى نيست كه مستلزم جبر در بنده بشود، و چنان هم نيست كه بنده در اراده خود مستقل باشد و هر كارى خواست بكند هر چند كه خدا نخواسته باشد. پس فعل بنده اختيارى است، چون مستند به اختيار و اراده خود او است، و اما اختيار بنده، مستند به اختيار ديگرى نيست، كه توضيح اين بحث در چند مورد در سابق گذشت</a:t>
            </a:r>
            <a:r>
              <a:rPr lang="fa-IR" b="1" dirty="0" smtClean="0">
                <a:cs typeface="B Zar" pitchFamily="2" charset="-78"/>
              </a:rPr>
              <a:t>.</a:t>
            </a:r>
            <a:endParaRPr lang="fa-IR" b="1" dirty="0">
              <a:cs typeface="B Zar" pitchFamily="2" charset="-78"/>
            </a:endParaRPr>
          </a:p>
          <a:p>
            <a:pPr marL="0" indent="0" algn="just">
              <a:buNone/>
            </a:pPr>
            <a:r>
              <a:rPr lang="fa-IR" b="1" dirty="0">
                <a:cs typeface="B Zar" pitchFamily="2" charset="-78"/>
              </a:rPr>
              <a:t>و اين آيه در مقام دفع توهمى است، و آن اين است كه كفار توهم كرده بودند كه در مشيت خود مستقلند و خواستشان وابسته به خواست پروردگارشان نيست، و شايد توجه دادن آنان به اين حقيقت باعث شد كه در آيه شريفه از غيبت (فمن شاء...) به خطاب التفات نموده بفرمايد: (و ما تشاون...) همچنان كه علت التفات از تكلم مع الغير، در آيه (نحن خلقناهم...) كه خداى تعالى گوينده فرض شده بود، به غيبت در جمله (يشاء الله...) كه خداى تعالى غايب فرض شده، اشاره به علت حكم بوده، خواسته است بفهماند آن كسى كه به نام جليل (الله ) ناميده مى شود، كسى است كه هر موجودى از ساحت او صادر مى شود، و هر چيزى به سوى او منتهى مى گردد، پس هيچ مشيتى بدون مشيت او نخواهد بود، و بدون خواست او موثر واقع نمى شود، و جمله (ان اللّه كان عليما حكيما) زمينه چينى است براى مضمون آيه </a:t>
            </a:r>
            <a:r>
              <a:rPr lang="fa-IR" b="1" dirty="0" smtClean="0">
                <a:cs typeface="B Zar" pitchFamily="2" charset="-78"/>
              </a:rPr>
              <a:t>بعدى</a:t>
            </a:r>
            <a:endParaRPr lang="fa-IR" b="1" dirty="0">
              <a:cs typeface="B Zar" pitchFamily="2" charset="-78"/>
            </a:endParaRPr>
          </a:p>
        </p:txBody>
      </p:sp>
    </p:spTree>
    <p:extLst>
      <p:ext uri="{BB962C8B-B14F-4D97-AF65-F5344CB8AC3E}">
        <p14:creationId xmlns:p14="http://schemas.microsoft.com/office/powerpoint/2010/main" val="27049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0">
            <a:schemeClr val="accent6"/>
          </a:lnRef>
          <a:fillRef idx="3">
            <a:schemeClr val="accent6"/>
          </a:fillRef>
          <a:effectRef idx="3">
            <a:schemeClr val="accent6"/>
          </a:effectRef>
          <a:fontRef idx="minor">
            <a:schemeClr val="lt1"/>
          </a:fontRef>
        </p:style>
        <p:txBody>
          <a:bodyPr>
            <a:noAutofit/>
          </a:bodyPr>
          <a:lstStyle/>
          <a:p>
            <a:r>
              <a:rPr lang="fa-IR" sz="2800" dirty="0">
                <a:effectLst>
                  <a:outerShdw blurRad="38100" dist="38100" dir="2700000" algn="tl">
                    <a:srgbClr val="000000">
                      <a:alpha val="43137"/>
                    </a:srgbClr>
                  </a:outerShdw>
                </a:effectLst>
                <a:cs typeface="B Titr" pitchFamily="2" charset="-78"/>
              </a:rPr>
              <a:t>يُدْخِلُ مَنْ يَشَاءُ فِي رَحْمَتِهِ وَالظَّالِمِينَ أَعَدَّ لَهُمْ عَذَابًا أَلِيمًا ﴿۳۱﴾ </a:t>
            </a:r>
          </a:p>
        </p:txBody>
      </p:sp>
      <p:sp>
        <p:nvSpPr>
          <p:cNvPr id="3" name="Content Placeholder 2"/>
          <p:cNvSpPr>
            <a:spLocks noGrp="1"/>
          </p:cNvSpPr>
          <p:nvPr>
            <p:ph idx="1"/>
          </p:nvPr>
        </p:nvSpPr>
        <p:spPr>
          <a:xfrm>
            <a:off x="457200" y="1196752"/>
            <a:ext cx="8229600" cy="5040560"/>
          </a:xfrm>
        </p:spPr>
        <p:txBody>
          <a:bodyPr>
            <a:normAutofit/>
          </a:bodyPr>
          <a:lstStyle/>
          <a:p>
            <a:pPr marL="0" indent="0" algn="just">
              <a:buNone/>
            </a:pPr>
            <a:r>
              <a:rPr lang="fa-IR" sz="2400" b="1" dirty="0">
                <a:cs typeface="B Zar" pitchFamily="2" charset="-78"/>
              </a:rPr>
              <a:t>مفعول فعل (يشاء) حذف شده، چون گفتار آيه مى فهماند كه آن چيست، و تقدير آيه چنين است : (يدخل فى رحمته من يشاء دخوله فى رحمته )، داخل در رحمت خود مى كند هر كسى را كه بخواهد داخل آن كند، و نمى خواهد مگر داخل كردن كسى را كه ايمان آورد و تقوى پيشه كند. و اما غير اينان يعنى اهل اثم و كفر را در جمله (و الظالمين اعد لهم عذابا اليما) وضعشان را بيان فرمود</a:t>
            </a:r>
            <a:r>
              <a:rPr lang="fa-IR" sz="2400" b="1" dirty="0" smtClean="0">
                <a:cs typeface="B Zar" pitchFamily="2" charset="-78"/>
              </a:rPr>
              <a:t>.</a:t>
            </a:r>
          </a:p>
          <a:p>
            <a:pPr marL="0" indent="0" algn="just">
              <a:buNone/>
            </a:pPr>
            <a:endParaRPr lang="fa-IR" sz="2400" b="1" dirty="0">
              <a:cs typeface="B Zar" pitchFamily="2" charset="-78"/>
            </a:endParaRPr>
          </a:p>
          <a:p>
            <a:pPr marL="0" indent="0" algn="just">
              <a:buNone/>
            </a:pPr>
            <a:r>
              <a:rPr lang="fa-IR" sz="2400" b="1" dirty="0">
                <a:cs typeface="B Zar" pitchFamily="2" charset="-78"/>
              </a:rPr>
              <a:t>و اين آيه سنت خداى تعالى را كه در بندگانش از حيث سعادت و شقاوت جارى است بيان نموده، و اين بيان را با ذيل آيه قبلى كه گفتيم زمينه چينى براى اين آيه است تعليل مى كند، در نتيجه مى فهماند كه سنت خداى تعالى در بندگانش يك سنت بى حساب و ناشى از جهالت نيست، بلكه او با هر يك از دو طايفه طورى عمل مى كند كه شايسته آن هستند، و به زودى هر دو طايفه را به حقيقت آنچه مى كردند آگاه مى سازد.</a:t>
            </a:r>
          </a:p>
          <a:p>
            <a:pPr marL="0" indent="0" algn="just">
              <a:buNone/>
            </a:pPr>
            <a:endParaRPr lang="fa-IR" sz="2400" b="1" dirty="0">
              <a:cs typeface="B Zar" pitchFamily="2" charset="-78"/>
            </a:endParaRPr>
          </a:p>
        </p:txBody>
      </p:sp>
    </p:spTree>
    <p:extLst>
      <p:ext uri="{BB962C8B-B14F-4D97-AF65-F5344CB8AC3E}">
        <p14:creationId xmlns:p14="http://schemas.microsoft.com/office/powerpoint/2010/main" val="100407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2359</Words>
  <Application>Microsoft Office PowerPoint</Application>
  <PresentationFormat>On-screen Show (4:3)</PresentationFormat>
  <Paragraphs>45</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بيان آيات</vt:lpstr>
      <vt:lpstr>إِنَّا نَحْنُ نَزَّلْنَا عَلَيْكَ الْقُرْآنَ تَنْزِيلًا ﴿۲۳﴾  فَاصْبِرْ لِحُكْمِ رَبِّكَ وَلَا تُطِعْ مِنْهُمْ آثِمًا أَوْ كَفُورًا </vt:lpstr>
      <vt:lpstr>وَاذْكُرِ اسْمَ رَبِّكَ بُكْرَةً وَأَصِيلًا ﴿۲۵﴾  وَمِنَ اللَّيْلِ فَاسْجُدْ لَهُ وَسَبِّحْهُ لَيْلًا طَوِيلًا ﴿۲۶﴾ </vt:lpstr>
      <vt:lpstr>إِنَّ هَؤُلَاءِ يُحِبُّونَ الْعَاجِلَةَ وَيَذَرُونَ وَرَاءَهُمْ يَوْمًا ثَقِيلًا ﴿۲۷﴾ </vt:lpstr>
      <vt:lpstr>نَحْنُ خَلَقْنَاهُمْ وَشَدَدْنَا أَسْرَهُمْ وَإِذَا شِئْنَا بَدَّلْنَا أَمْثَالَهُمْ تَبْدِيلًا ﴿۲۸﴾ </vt:lpstr>
      <vt:lpstr>إِنَّ هَذِهِ تَذْكِرَةٌ فَمَنْ شَاءَ اتَّخَذَ إِلَى رَبِّهِ سَبِيلًا ﴿۲۹﴾</vt:lpstr>
      <vt:lpstr>وَمَا تَشَاءُونَ إِلَّا أَنْ يَشَاءَ اللَّهُ إِنَّ اللَّهَ كَانَ عَلِيمًا حَكِيمًا ﴿۳۰﴾ </vt:lpstr>
      <vt:lpstr>يُدْخِلُ مَنْ يَشَاءُ فِي رَحْمَتِهِ وَالظَّالِمِينَ أَعَدَّ لَهُمْ عَذَابًا أَلِيمًا ﴿۳۱﴾ </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 GOSTAR</dc:creator>
  <cp:lastModifiedBy>RAYAN GOSTAR</cp:lastModifiedBy>
  <cp:revision>5</cp:revision>
  <dcterms:created xsi:type="dcterms:W3CDTF">2020-04-20T16:40:52Z</dcterms:created>
  <dcterms:modified xsi:type="dcterms:W3CDTF">2020-04-22T04:25:57Z</dcterms:modified>
</cp:coreProperties>
</file>