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05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77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43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66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29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65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14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79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025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1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81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C2134-B86B-41A0-9838-932573DDDD2D}" type="datetimeFigureOut">
              <a:rPr lang="fa-IR" smtClean="0"/>
              <a:t>08/15/1441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FBB00AA-52C1-4398-80BE-C165F47731C6}" type="slidenum">
              <a:rPr lang="fa-IR" smtClean="0"/>
              <a:t>‹#›</a:t>
            </a:fld>
            <a:endParaRPr lang="fa-I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40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 smtClean="0"/>
              <a:t>آگاهی </a:t>
            </a:r>
            <a:r>
              <a:rPr lang="fa-IR" sz="4000" b="1" dirty="0" err="1" smtClean="0"/>
              <a:t>واج</a:t>
            </a:r>
            <a:r>
              <a:rPr lang="fa-IR" sz="4000" b="1" dirty="0" smtClean="0"/>
              <a:t> شناختی</a:t>
            </a:r>
            <a:r>
              <a:rPr lang="fa-IR" sz="4000" dirty="0" smtClean="0"/>
              <a:t/>
            </a:r>
            <a:br>
              <a:rPr lang="fa-IR" sz="4000" dirty="0" smtClean="0"/>
            </a:br>
            <a:r>
              <a:rPr lang="fa-IR" sz="4000" dirty="0"/>
              <a:t/>
            </a:r>
            <a:br>
              <a:rPr lang="fa-IR" sz="4000" dirty="0"/>
            </a:br>
            <a:r>
              <a:rPr lang="fa-IR" sz="2400" dirty="0" smtClean="0"/>
              <a:t>کاربرد زبان در تربیت</a:t>
            </a:r>
            <a:br>
              <a:rPr lang="fa-IR" sz="2400" dirty="0" smtClean="0"/>
            </a:br>
            <a:r>
              <a:rPr lang="fa-IR" sz="2400" dirty="0" smtClean="0"/>
              <a:t>آموزش ابتدایی الف</a:t>
            </a:r>
            <a:r>
              <a:rPr lang="fa-IR" sz="4000" dirty="0" smtClean="0"/>
              <a:t/>
            </a:r>
            <a:br>
              <a:rPr lang="fa-IR" sz="4000" dirty="0" smtClean="0"/>
            </a:br>
            <a:endParaRPr lang="fa-I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a-IR" dirty="0" smtClean="0"/>
              <a:t>نام استاد: بهاره فرضی زاده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95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Good luck…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7583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b="1" dirty="0" smtClean="0"/>
              <a:t>نیاز به برقراری ارتباط در انسان</a:t>
            </a:r>
            <a:endParaRPr lang="fa-IR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انسان </a:t>
            </a:r>
            <a:r>
              <a:rPr lang="fa-IR" dirty="0" err="1"/>
              <a:t>موجودي</a:t>
            </a:r>
            <a:r>
              <a:rPr lang="fa-IR" dirty="0"/>
              <a:t> </a:t>
            </a:r>
            <a:r>
              <a:rPr lang="fa-IR" dirty="0" err="1"/>
              <a:t>اجتماعي</a:t>
            </a:r>
            <a:r>
              <a:rPr lang="fa-IR" dirty="0"/>
              <a:t> است و </a:t>
            </a:r>
            <a:r>
              <a:rPr lang="fa-IR" dirty="0" err="1"/>
              <a:t>نياز</a:t>
            </a:r>
            <a:r>
              <a:rPr lang="fa-IR" dirty="0"/>
              <a:t> به تبادل </a:t>
            </a:r>
            <a:r>
              <a:rPr lang="fa-IR" dirty="0" err="1"/>
              <a:t>افكار</a:t>
            </a:r>
            <a:r>
              <a:rPr lang="fa-IR" dirty="0"/>
              <a:t>، </a:t>
            </a:r>
            <a:r>
              <a:rPr lang="fa-IR" dirty="0" err="1"/>
              <a:t>بيان</a:t>
            </a:r>
            <a:r>
              <a:rPr lang="fa-IR" dirty="0"/>
              <a:t> احساسات و به طور </a:t>
            </a:r>
            <a:r>
              <a:rPr lang="fa-IR" dirty="0" err="1"/>
              <a:t>كلي</a:t>
            </a:r>
            <a:r>
              <a:rPr lang="fa-IR" dirty="0"/>
              <a:t> ارتباط با </a:t>
            </a:r>
            <a:r>
              <a:rPr lang="fa-IR" dirty="0" err="1"/>
              <a:t>ديگران</a:t>
            </a:r>
            <a:r>
              <a:rPr lang="fa-IR" dirty="0"/>
              <a:t> دارد</a:t>
            </a:r>
            <a:r>
              <a:rPr lang="fa-IR" dirty="0" smtClean="0"/>
              <a:t>. یکی از این چنین ابزار توانایی </a:t>
            </a:r>
            <a:r>
              <a:rPr lang="fa-IR" dirty="0" smtClean="0">
                <a:solidFill>
                  <a:schemeClr val="accent5"/>
                </a:solidFill>
              </a:rPr>
              <a:t>خواندن </a:t>
            </a:r>
            <a:r>
              <a:rPr lang="fa-IR" dirty="0" smtClean="0"/>
              <a:t>است. </a:t>
            </a:r>
          </a:p>
          <a:p>
            <a:r>
              <a:rPr lang="fa-IR" dirty="0">
                <a:solidFill>
                  <a:schemeClr val="accent5"/>
                </a:solidFill>
              </a:rPr>
              <a:t>انسان از </a:t>
            </a:r>
            <a:r>
              <a:rPr lang="fa-IR" dirty="0" err="1">
                <a:solidFill>
                  <a:schemeClr val="accent5"/>
                </a:solidFill>
              </a:rPr>
              <a:t>طريق</a:t>
            </a:r>
            <a:r>
              <a:rPr lang="fa-IR" dirty="0">
                <a:solidFill>
                  <a:schemeClr val="accent5"/>
                </a:solidFill>
              </a:rPr>
              <a:t> خواندن </a:t>
            </a:r>
            <a:r>
              <a:rPr lang="fa-IR" dirty="0" err="1">
                <a:solidFill>
                  <a:schemeClr val="accent5"/>
                </a:solidFill>
              </a:rPr>
              <a:t>مي­تواند</a:t>
            </a:r>
            <a:r>
              <a:rPr lang="fa-IR" dirty="0">
                <a:solidFill>
                  <a:schemeClr val="accent5"/>
                </a:solidFill>
              </a:rPr>
              <a:t> </a:t>
            </a:r>
            <a:r>
              <a:rPr lang="fa-IR" dirty="0"/>
              <a:t>اطلاعات </a:t>
            </a:r>
            <a:r>
              <a:rPr lang="fa-IR" dirty="0" err="1"/>
              <a:t>نوشتاري</a:t>
            </a:r>
            <a:r>
              <a:rPr lang="fa-IR" dirty="0"/>
              <a:t> موجود </a:t>
            </a:r>
            <a:r>
              <a:rPr lang="fa-IR" dirty="0" err="1"/>
              <a:t>دركتب</a:t>
            </a:r>
            <a:r>
              <a:rPr lang="fa-IR" dirty="0"/>
              <a:t>، </a:t>
            </a:r>
            <a:r>
              <a:rPr lang="fa-IR" dirty="0" err="1"/>
              <a:t>ديسك</a:t>
            </a:r>
            <a:r>
              <a:rPr lang="fa-IR" dirty="0"/>
              <a:t> </a:t>
            </a:r>
            <a:r>
              <a:rPr lang="fa-IR" dirty="0" err="1"/>
              <a:t>هاي</a:t>
            </a:r>
            <a:r>
              <a:rPr lang="fa-IR" dirty="0"/>
              <a:t> </a:t>
            </a:r>
            <a:r>
              <a:rPr lang="fa-IR" dirty="0" err="1"/>
              <a:t>رايانه­اي</a:t>
            </a:r>
            <a:r>
              <a:rPr lang="fa-IR" dirty="0"/>
              <a:t>، مجلات و... را </a:t>
            </a:r>
            <a:r>
              <a:rPr lang="fa-IR" dirty="0" err="1"/>
              <a:t>رمزگشايي</a:t>
            </a:r>
            <a:r>
              <a:rPr lang="fa-IR" dirty="0"/>
              <a:t> </a:t>
            </a:r>
            <a:r>
              <a:rPr lang="fa-IR" dirty="0" err="1"/>
              <a:t>كند</a:t>
            </a:r>
            <a:r>
              <a:rPr lang="fa-IR" dirty="0" smtClean="0"/>
              <a:t>.</a:t>
            </a:r>
          </a:p>
          <a:p>
            <a:r>
              <a:rPr lang="fa-IR" dirty="0" smtClean="0"/>
              <a:t>افراد یک جامعه با سواد از توانایی خواندن نیز علاوه بر سایر توانایی ها برخوردار هستند. </a:t>
            </a:r>
          </a:p>
          <a:p>
            <a:r>
              <a:rPr lang="fa-IR" dirty="0"/>
              <a:t>افراد </a:t>
            </a:r>
            <a:r>
              <a:rPr lang="fa-IR" dirty="0" err="1"/>
              <a:t>عادي</a:t>
            </a:r>
            <a:r>
              <a:rPr lang="fa-IR" dirty="0"/>
              <a:t> </a:t>
            </a:r>
            <a:r>
              <a:rPr lang="fa-IR" dirty="0" err="1"/>
              <a:t>فكر</a:t>
            </a:r>
            <a:r>
              <a:rPr lang="fa-IR" dirty="0"/>
              <a:t> </a:t>
            </a:r>
            <a:r>
              <a:rPr lang="fa-IR" dirty="0" err="1"/>
              <a:t>مي­كنند</a:t>
            </a:r>
            <a:r>
              <a:rPr lang="fa-IR" dirty="0"/>
              <a:t> </a:t>
            </a:r>
            <a:r>
              <a:rPr lang="fa-IR" dirty="0" err="1"/>
              <a:t>كه</a:t>
            </a:r>
            <a:r>
              <a:rPr lang="fa-IR" dirty="0"/>
              <a:t> خواندن </a:t>
            </a:r>
            <a:r>
              <a:rPr lang="fa-IR" dirty="0" err="1"/>
              <a:t>جنبه­هاي</a:t>
            </a:r>
            <a:r>
              <a:rPr lang="fa-IR" dirty="0"/>
              <a:t> اسرار </a:t>
            </a:r>
            <a:r>
              <a:rPr lang="fa-IR" dirty="0" err="1"/>
              <a:t>آميز</a:t>
            </a:r>
            <a:r>
              <a:rPr lang="fa-IR" dirty="0"/>
              <a:t> ندارد و </a:t>
            </a:r>
            <a:r>
              <a:rPr lang="fa-IR" dirty="0" err="1"/>
              <a:t>كمتر</a:t>
            </a:r>
            <a:r>
              <a:rPr lang="fa-IR" dirty="0"/>
              <a:t> به </a:t>
            </a:r>
            <a:r>
              <a:rPr lang="fa-IR" dirty="0" err="1"/>
              <a:t>پيچيدگي</a:t>
            </a:r>
            <a:r>
              <a:rPr lang="fa-IR" dirty="0"/>
              <a:t> </a:t>
            </a:r>
            <a:r>
              <a:rPr lang="fa-IR" dirty="0" err="1"/>
              <a:t>اين</a:t>
            </a:r>
            <a:r>
              <a:rPr lang="fa-IR" dirty="0"/>
              <a:t> امر و </a:t>
            </a:r>
            <a:r>
              <a:rPr lang="fa-IR" dirty="0" err="1"/>
              <a:t>شرايط</a:t>
            </a:r>
            <a:r>
              <a:rPr lang="fa-IR" dirty="0"/>
              <a:t> </a:t>
            </a:r>
            <a:r>
              <a:rPr lang="fa-IR" dirty="0" err="1"/>
              <a:t>فراگيري</a:t>
            </a:r>
            <a:r>
              <a:rPr lang="fa-IR" dirty="0"/>
              <a:t> آن </a:t>
            </a:r>
            <a:r>
              <a:rPr lang="fa-IR" dirty="0" err="1"/>
              <a:t>فكر</a:t>
            </a:r>
            <a:r>
              <a:rPr lang="fa-IR" dirty="0"/>
              <a:t> </a:t>
            </a:r>
            <a:r>
              <a:rPr lang="fa-IR" dirty="0" err="1"/>
              <a:t>مي­كنند</a:t>
            </a:r>
            <a:r>
              <a:rPr lang="fa-IR" dirty="0"/>
              <a:t>، در </a:t>
            </a:r>
            <a:r>
              <a:rPr lang="fa-IR" dirty="0" err="1"/>
              <a:t>صورتي</a:t>
            </a:r>
            <a:r>
              <a:rPr lang="fa-IR" dirty="0"/>
              <a:t> </a:t>
            </a:r>
            <a:r>
              <a:rPr lang="fa-IR" dirty="0" err="1"/>
              <a:t>كه</a:t>
            </a:r>
            <a:r>
              <a:rPr lang="fa-IR" dirty="0"/>
              <a:t> خواندن </a:t>
            </a:r>
            <a:r>
              <a:rPr lang="fa-IR" dirty="0" err="1"/>
              <a:t>يكي</a:t>
            </a:r>
            <a:r>
              <a:rPr lang="fa-IR" dirty="0"/>
              <a:t> از سطوح </a:t>
            </a:r>
            <a:r>
              <a:rPr lang="fa-IR" dirty="0" err="1"/>
              <a:t>عالي</a:t>
            </a:r>
            <a:r>
              <a:rPr lang="fa-IR" dirty="0"/>
              <a:t> زبان است </a:t>
            </a:r>
            <a:r>
              <a:rPr lang="fa-IR" dirty="0" err="1"/>
              <a:t>كه</a:t>
            </a:r>
            <a:r>
              <a:rPr lang="fa-IR" dirty="0"/>
              <a:t> در </a:t>
            </a:r>
            <a:r>
              <a:rPr lang="fa-IR" dirty="0" err="1"/>
              <a:t>طي</a:t>
            </a:r>
            <a:r>
              <a:rPr lang="fa-IR" dirty="0"/>
              <a:t> آن فرد نماد زبان </a:t>
            </a:r>
            <a:r>
              <a:rPr lang="fa-IR" dirty="0" err="1"/>
              <a:t>گفتاري</a:t>
            </a:r>
            <a:r>
              <a:rPr lang="fa-IR" dirty="0"/>
              <a:t> را </a:t>
            </a:r>
            <a:r>
              <a:rPr lang="fa-IR" dirty="0" err="1"/>
              <a:t>كه</a:t>
            </a:r>
            <a:r>
              <a:rPr lang="fa-IR" dirty="0"/>
              <a:t> </a:t>
            </a:r>
            <a:r>
              <a:rPr lang="fa-IR" dirty="0" err="1"/>
              <a:t>درقالب</a:t>
            </a:r>
            <a:r>
              <a:rPr lang="fa-IR" dirty="0"/>
              <a:t> زبان </a:t>
            </a:r>
            <a:r>
              <a:rPr lang="fa-IR" dirty="0" err="1"/>
              <a:t>نوشتاري</a:t>
            </a:r>
            <a:r>
              <a:rPr lang="fa-IR" dirty="0"/>
              <a:t> آمده است، </a:t>
            </a:r>
            <a:r>
              <a:rPr lang="fa-IR" dirty="0" err="1"/>
              <a:t>رمزگشايي</a:t>
            </a:r>
            <a:r>
              <a:rPr lang="fa-IR" dirty="0"/>
              <a:t> </a:t>
            </a:r>
            <a:r>
              <a:rPr lang="fa-IR" dirty="0" err="1"/>
              <a:t>مي­كند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6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000" b="1" dirty="0" smtClean="0"/>
              <a:t>مهارت خواندن از نگاه </a:t>
            </a:r>
            <a:r>
              <a:rPr lang="ar-SA" sz="2000" b="1" dirty="0"/>
              <a:t>متخصصان مختلف نظير زبان شناسان ، روان شناسان، متخصصان تعليم و تربيت و آسيب شناسان </a:t>
            </a:r>
            <a:r>
              <a:rPr lang="ar-SA" sz="2000" b="1" dirty="0" smtClean="0"/>
              <a:t>گفتا</a:t>
            </a:r>
            <a:r>
              <a:rPr lang="fa-IR" sz="2000" b="1" dirty="0" smtClean="0"/>
              <a:t>ر</a:t>
            </a:r>
            <a:r>
              <a:rPr lang="ar-SA" sz="2000" b="1" dirty="0" smtClean="0"/>
              <a:t> </a:t>
            </a:r>
            <a:r>
              <a:rPr lang="ar-SA" sz="2000" b="1" dirty="0"/>
              <a:t>و </a:t>
            </a:r>
            <a:r>
              <a:rPr lang="ar-SA" sz="2000" b="1" dirty="0" smtClean="0"/>
              <a:t>زبان</a:t>
            </a:r>
            <a:endParaRPr lang="fa-IR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مهارت خواندن نيازمند يك سري توانمندي­هاي از پيش تعيين شده نظير دارا بودن واژگان دروني</a:t>
            </a:r>
            <a:r>
              <a:rPr lang="fa-IR" dirty="0"/>
              <a:t>، </a:t>
            </a:r>
            <a:r>
              <a:rPr lang="ar-SA" dirty="0"/>
              <a:t>بازنمايي آوايي، حافظه كوتاه مدت براي عناصر صوتی، آگاهي از</a:t>
            </a:r>
            <a:r>
              <a:rPr lang="en-GB" dirty="0"/>
              <a:t>  </a:t>
            </a:r>
            <a:r>
              <a:rPr lang="ar-SA" dirty="0"/>
              <a:t>واج ، رمزگرداني، برچسب گذاري بينايي و</a:t>
            </a:r>
            <a:r>
              <a:rPr lang="fa-IR" dirty="0" err="1"/>
              <a:t>كلامي</a:t>
            </a:r>
            <a:r>
              <a:rPr lang="fa-IR" dirty="0"/>
              <a:t> (</a:t>
            </a:r>
            <a:r>
              <a:rPr lang="fa-IR" dirty="0" err="1"/>
              <a:t>واجي</a:t>
            </a:r>
            <a:r>
              <a:rPr lang="fa-IR" dirty="0"/>
              <a:t>)، </a:t>
            </a:r>
            <a:r>
              <a:rPr lang="fa-IR" dirty="0" err="1"/>
              <a:t>شناسايي</a:t>
            </a:r>
            <a:r>
              <a:rPr lang="fa-IR" dirty="0"/>
              <a:t> </a:t>
            </a:r>
            <a:r>
              <a:rPr lang="fa-IR" dirty="0" err="1"/>
              <a:t>ماهيت</a:t>
            </a:r>
            <a:r>
              <a:rPr lang="fa-IR" dirty="0"/>
              <a:t> </a:t>
            </a:r>
            <a:r>
              <a:rPr lang="fa-IR" dirty="0" err="1"/>
              <a:t>جهت­دار</a:t>
            </a:r>
            <a:r>
              <a:rPr lang="fa-IR" dirty="0"/>
              <a:t> </a:t>
            </a:r>
            <a:r>
              <a:rPr lang="fa-IR" dirty="0" err="1"/>
              <a:t>نمادهاي</a:t>
            </a:r>
            <a:r>
              <a:rPr lang="fa-IR" dirty="0"/>
              <a:t> </a:t>
            </a:r>
            <a:r>
              <a:rPr lang="fa-IR" dirty="0" err="1"/>
              <a:t>نوشتاري</a:t>
            </a:r>
            <a:r>
              <a:rPr lang="fa-IR" dirty="0"/>
              <a:t> ، </a:t>
            </a:r>
            <a:r>
              <a:rPr lang="fa-IR" dirty="0" err="1"/>
              <a:t>توأمي</a:t>
            </a:r>
            <a:r>
              <a:rPr lang="fa-IR" dirty="0"/>
              <a:t> </a:t>
            </a:r>
            <a:r>
              <a:rPr lang="fa-IR" dirty="0" err="1"/>
              <a:t>تركيب</a:t>
            </a:r>
            <a:r>
              <a:rPr lang="fa-IR" dirty="0"/>
              <a:t> نمادها، </a:t>
            </a:r>
            <a:r>
              <a:rPr lang="fa-IR" dirty="0" err="1"/>
              <a:t>شناسايي</a:t>
            </a:r>
            <a:r>
              <a:rPr lang="fa-IR" dirty="0"/>
              <a:t> و </a:t>
            </a:r>
            <a:r>
              <a:rPr lang="fa-IR" dirty="0" err="1"/>
              <a:t>تركيب</a:t>
            </a:r>
            <a:r>
              <a:rPr lang="fa-IR" dirty="0"/>
              <a:t> و اجرا، </a:t>
            </a:r>
            <a:r>
              <a:rPr lang="fa-IR" dirty="0" err="1"/>
              <a:t>آگاهي</a:t>
            </a:r>
            <a:r>
              <a:rPr lang="fa-IR" dirty="0"/>
              <a:t> بر </a:t>
            </a:r>
            <a:r>
              <a:rPr lang="fa-IR" dirty="0" err="1"/>
              <a:t>قوانين</a:t>
            </a:r>
            <a:r>
              <a:rPr lang="fa-IR" dirty="0"/>
              <a:t> </a:t>
            </a:r>
            <a:r>
              <a:rPr lang="fa-IR" dirty="0" err="1"/>
              <a:t>حاكم</a:t>
            </a:r>
            <a:r>
              <a:rPr lang="fa-IR" dirty="0"/>
              <a:t> بر </a:t>
            </a:r>
            <a:r>
              <a:rPr lang="fa-IR" dirty="0" err="1"/>
              <a:t>املاست</a:t>
            </a:r>
            <a:r>
              <a:rPr lang="fa-IR" dirty="0"/>
              <a:t> (</a:t>
            </a:r>
            <a:r>
              <a:rPr lang="fa-IR" dirty="0" err="1"/>
              <a:t>تامسون</a:t>
            </a:r>
            <a:r>
              <a:rPr lang="fa-IR" dirty="0"/>
              <a:t> 1995).</a:t>
            </a:r>
            <a:endParaRPr lang="en-US" dirty="0"/>
          </a:p>
          <a:p>
            <a:r>
              <a:rPr lang="fa-IR" dirty="0" err="1"/>
              <a:t>فراگيري</a:t>
            </a:r>
            <a:r>
              <a:rPr lang="fa-IR" dirty="0"/>
              <a:t> خواندن </a:t>
            </a:r>
            <a:r>
              <a:rPr lang="fa-IR" dirty="0" err="1"/>
              <a:t>نياز</a:t>
            </a:r>
            <a:r>
              <a:rPr lang="fa-IR" dirty="0"/>
              <a:t> به </a:t>
            </a:r>
            <a:r>
              <a:rPr lang="fa-IR" dirty="0" err="1"/>
              <a:t>مهارتهاي</a:t>
            </a:r>
            <a:r>
              <a:rPr lang="fa-IR" dirty="0"/>
              <a:t> </a:t>
            </a:r>
            <a:r>
              <a:rPr lang="fa-IR" dirty="0" err="1"/>
              <a:t>شناختي</a:t>
            </a:r>
            <a:r>
              <a:rPr lang="fa-IR" dirty="0"/>
              <a:t> اوليه دارد</a:t>
            </a:r>
            <a:r>
              <a:rPr lang="fa-IR" dirty="0" smtClean="0"/>
              <a:t>.</a:t>
            </a:r>
          </a:p>
          <a:p>
            <a:r>
              <a:rPr lang="fa-IR" dirty="0" smtClean="0"/>
              <a:t> </a:t>
            </a:r>
            <a:r>
              <a:rPr lang="fa-IR" dirty="0" err="1" smtClean="0"/>
              <a:t>بسياري</a:t>
            </a:r>
            <a:r>
              <a:rPr lang="fa-IR" dirty="0" smtClean="0"/>
              <a:t> </a:t>
            </a:r>
            <a:r>
              <a:rPr lang="fa-IR" dirty="0"/>
              <a:t>از </a:t>
            </a:r>
            <a:r>
              <a:rPr lang="fa-IR" dirty="0" err="1"/>
              <a:t>تحقيقات</a:t>
            </a:r>
            <a:r>
              <a:rPr lang="fa-IR" dirty="0"/>
              <a:t> در </a:t>
            </a:r>
            <a:r>
              <a:rPr lang="fa-IR" dirty="0" err="1"/>
              <a:t>زمينه</a:t>
            </a:r>
            <a:r>
              <a:rPr lang="fa-IR" dirty="0"/>
              <a:t> </a:t>
            </a:r>
            <a:r>
              <a:rPr lang="fa-IR" dirty="0" err="1"/>
              <a:t>مهارتهاي</a:t>
            </a:r>
            <a:r>
              <a:rPr lang="fa-IR" dirty="0"/>
              <a:t> اوليه و لازم در </a:t>
            </a:r>
            <a:r>
              <a:rPr lang="fa-IR" dirty="0" err="1"/>
              <a:t>فراگيري</a:t>
            </a:r>
            <a:r>
              <a:rPr lang="fa-IR" dirty="0"/>
              <a:t> خواندن، بر </a:t>
            </a:r>
            <a:r>
              <a:rPr lang="fa-IR" dirty="0" err="1"/>
              <a:t>روي</a:t>
            </a:r>
            <a:r>
              <a:rPr lang="fa-IR" dirty="0"/>
              <a:t> مسئله </a:t>
            </a:r>
            <a:r>
              <a:rPr lang="fa-IR" dirty="0" err="1"/>
              <a:t>آگاهي</a:t>
            </a:r>
            <a:r>
              <a:rPr lang="fa-IR" dirty="0"/>
              <a:t> </a:t>
            </a:r>
            <a:r>
              <a:rPr lang="fa-IR" dirty="0" err="1"/>
              <a:t>واج</a:t>
            </a:r>
            <a:r>
              <a:rPr lang="fa-IR" dirty="0"/>
              <a:t> </a:t>
            </a:r>
            <a:r>
              <a:rPr lang="fa-IR" dirty="0" err="1"/>
              <a:t>شناختي</a:t>
            </a:r>
            <a:r>
              <a:rPr lang="fa-IR" dirty="0"/>
              <a:t> </a:t>
            </a:r>
            <a:r>
              <a:rPr lang="fa-IR" dirty="0" err="1"/>
              <a:t>متمركز</a:t>
            </a:r>
            <a:r>
              <a:rPr lang="fa-IR" dirty="0"/>
              <a:t> است.</a:t>
            </a:r>
            <a:endParaRPr lang="fa-IR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98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err="1" smtClean="0"/>
              <a:t>واج</a:t>
            </a:r>
            <a:r>
              <a:rPr lang="fa-IR" b="1" dirty="0" smtClean="0"/>
              <a:t> شناختی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err="1"/>
              <a:t>آگاهي</a:t>
            </a:r>
            <a:r>
              <a:rPr lang="fa-IR" dirty="0"/>
              <a:t> </a:t>
            </a:r>
            <a:r>
              <a:rPr lang="fa-IR" dirty="0" err="1"/>
              <a:t>واج</a:t>
            </a:r>
            <a:r>
              <a:rPr lang="fa-IR" dirty="0"/>
              <a:t> </a:t>
            </a:r>
            <a:r>
              <a:rPr lang="fa-IR" dirty="0" err="1"/>
              <a:t>شناختي</a:t>
            </a:r>
            <a:r>
              <a:rPr lang="fa-IR" dirty="0"/>
              <a:t> شامل </a:t>
            </a:r>
            <a:r>
              <a:rPr lang="fa-IR" dirty="0" err="1"/>
              <a:t>مهارتهايي</a:t>
            </a:r>
            <a:r>
              <a:rPr lang="fa-IR" dirty="0"/>
              <a:t> چون </a:t>
            </a:r>
            <a:r>
              <a:rPr lang="fa-IR" dirty="0" err="1"/>
              <a:t>تشخيص</a:t>
            </a:r>
            <a:r>
              <a:rPr lang="fa-IR" dirty="0"/>
              <a:t> </a:t>
            </a:r>
            <a:r>
              <a:rPr lang="fa-IR" dirty="0" err="1"/>
              <a:t>كلمات</a:t>
            </a:r>
            <a:r>
              <a:rPr lang="fa-IR" dirty="0"/>
              <a:t> با </a:t>
            </a:r>
            <a:r>
              <a:rPr lang="fa-IR" dirty="0" err="1"/>
              <a:t>صداي</a:t>
            </a:r>
            <a:r>
              <a:rPr lang="fa-IR" dirty="0"/>
              <a:t> </a:t>
            </a:r>
            <a:r>
              <a:rPr lang="fa-IR" dirty="0" err="1"/>
              <a:t>آغازين</a:t>
            </a:r>
            <a:r>
              <a:rPr lang="fa-IR" dirty="0"/>
              <a:t> </a:t>
            </a:r>
            <a:r>
              <a:rPr lang="fa-IR" dirty="0" err="1"/>
              <a:t>يكسان</a:t>
            </a:r>
            <a:r>
              <a:rPr lang="fa-IR" dirty="0"/>
              <a:t> </a:t>
            </a:r>
            <a:r>
              <a:rPr lang="fa-IR" dirty="0" err="1"/>
              <a:t>تشخيص</a:t>
            </a:r>
            <a:r>
              <a:rPr lang="fa-IR" dirty="0"/>
              <a:t> </a:t>
            </a:r>
            <a:r>
              <a:rPr lang="fa-IR" dirty="0" err="1"/>
              <a:t>صداي</a:t>
            </a:r>
            <a:r>
              <a:rPr lang="fa-IR" dirty="0"/>
              <a:t> اول و ،« موش ، گوش » و </a:t>
            </a:r>
            <a:r>
              <a:rPr lang="fa-IR" dirty="0" err="1"/>
              <a:t>يا</a:t>
            </a:r>
            <a:r>
              <a:rPr lang="fa-IR" dirty="0"/>
              <a:t> با </a:t>
            </a:r>
            <a:r>
              <a:rPr lang="fa-IR" dirty="0" err="1"/>
              <a:t>صداي</a:t>
            </a:r>
            <a:r>
              <a:rPr lang="fa-IR" dirty="0"/>
              <a:t> </a:t>
            </a:r>
            <a:r>
              <a:rPr lang="fa-IR" dirty="0" err="1"/>
              <a:t>انتهايي</a:t>
            </a:r>
            <a:r>
              <a:rPr lang="fa-IR" dirty="0"/>
              <a:t> </a:t>
            </a:r>
            <a:r>
              <a:rPr lang="fa-IR" dirty="0" err="1"/>
              <a:t>يكسان</a:t>
            </a:r>
            <a:r>
              <a:rPr lang="fa-IR" dirty="0"/>
              <a:t> مانند « </a:t>
            </a:r>
            <a:r>
              <a:rPr lang="fa-IR" dirty="0" err="1"/>
              <a:t>سيب</a:t>
            </a:r>
            <a:r>
              <a:rPr lang="fa-IR" dirty="0"/>
              <a:t> ، </a:t>
            </a:r>
            <a:r>
              <a:rPr lang="fa-IR" dirty="0" err="1"/>
              <a:t>سير</a:t>
            </a:r>
            <a:r>
              <a:rPr lang="fa-IR" dirty="0"/>
              <a:t> » مثل </a:t>
            </a:r>
            <a:r>
              <a:rPr lang="fa-IR" dirty="0" err="1"/>
              <a:t>انتهاي</a:t>
            </a:r>
            <a:r>
              <a:rPr lang="fa-IR" dirty="0"/>
              <a:t> </a:t>
            </a:r>
            <a:r>
              <a:rPr lang="fa-IR" dirty="0" err="1"/>
              <a:t>كلمه</a:t>
            </a:r>
            <a:r>
              <a:rPr lang="fa-IR" dirty="0"/>
              <a:t> و </a:t>
            </a:r>
            <a:r>
              <a:rPr lang="fa-IR" dirty="0" err="1"/>
              <a:t>تغيير</a:t>
            </a:r>
            <a:r>
              <a:rPr lang="fa-IR" dirty="0"/>
              <a:t> بافت </a:t>
            </a:r>
            <a:r>
              <a:rPr lang="fa-IR" dirty="0" err="1"/>
              <a:t>آوايي</a:t>
            </a:r>
            <a:r>
              <a:rPr lang="fa-IR" dirty="0"/>
              <a:t> </a:t>
            </a:r>
            <a:r>
              <a:rPr lang="fa-IR" dirty="0" err="1"/>
              <a:t>كلمه</a:t>
            </a:r>
            <a:r>
              <a:rPr lang="fa-IR" dirty="0"/>
              <a:t> با حذف </a:t>
            </a:r>
            <a:r>
              <a:rPr lang="fa-IR" dirty="0" err="1"/>
              <a:t>يا</a:t>
            </a:r>
            <a:r>
              <a:rPr lang="fa-IR" dirty="0"/>
              <a:t> اضافه </a:t>
            </a:r>
            <a:r>
              <a:rPr lang="fa-IR" dirty="0" err="1"/>
              <a:t>كردن</a:t>
            </a:r>
            <a:r>
              <a:rPr lang="fa-IR" dirty="0"/>
              <a:t> </a:t>
            </a:r>
            <a:r>
              <a:rPr lang="fa-IR" dirty="0" err="1"/>
              <a:t>صداي</a:t>
            </a:r>
            <a:r>
              <a:rPr lang="fa-IR" dirty="0"/>
              <a:t> خاص است. </a:t>
            </a:r>
          </a:p>
          <a:p>
            <a:endParaRPr lang="fa-IR" dirty="0" smtClean="0"/>
          </a:p>
          <a:p>
            <a:r>
              <a:rPr lang="fa-IR" dirty="0" err="1"/>
              <a:t>يكي</a:t>
            </a:r>
            <a:r>
              <a:rPr lang="fa-IR" dirty="0"/>
              <a:t> از مسائل مهم </a:t>
            </a:r>
            <a:r>
              <a:rPr lang="fa-IR" dirty="0" err="1"/>
              <a:t>كه</a:t>
            </a:r>
            <a:r>
              <a:rPr lang="fa-IR" dirty="0"/>
              <a:t> در </a:t>
            </a:r>
            <a:r>
              <a:rPr lang="fa-IR" dirty="0" err="1"/>
              <a:t>يادگيري</a:t>
            </a:r>
            <a:r>
              <a:rPr lang="fa-IR" dirty="0"/>
              <a:t> خواندن مؤثر است و در </a:t>
            </a:r>
            <a:r>
              <a:rPr lang="fa-IR" dirty="0" err="1"/>
              <a:t>طي</a:t>
            </a:r>
            <a:r>
              <a:rPr lang="fa-IR" dirty="0"/>
              <a:t> دو دهه </a:t>
            </a:r>
            <a:r>
              <a:rPr lang="fa-IR" dirty="0" err="1"/>
              <a:t>اخير</a:t>
            </a:r>
            <a:r>
              <a:rPr lang="fa-IR" dirty="0"/>
              <a:t> </a:t>
            </a:r>
            <a:r>
              <a:rPr lang="fa-IR" dirty="0" err="1"/>
              <a:t>تحقيقات</a:t>
            </a:r>
            <a:r>
              <a:rPr lang="fa-IR" dirty="0"/>
              <a:t> </a:t>
            </a:r>
            <a:r>
              <a:rPr lang="fa-IR" dirty="0" err="1"/>
              <a:t>زيادي</a:t>
            </a:r>
            <a:r>
              <a:rPr lang="fa-IR" dirty="0"/>
              <a:t> </a:t>
            </a:r>
            <a:r>
              <a:rPr lang="fa-IR" dirty="0" err="1"/>
              <a:t>پيرامون</a:t>
            </a:r>
            <a:r>
              <a:rPr lang="fa-IR" dirty="0"/>
              <a:t> آن انجام شده است ،</a:t>
            </a:r>
            <a:r>
              <a:rPr lang="fa-IR" dirty="0" err="1"/>
              <a:t>آگاهي</a:t>
            </a:r>
            <a:r>
              <a:rPr lang="fa-IR" dirty="0"/>
              <a:t> زبان </a:t>
            </a:r>
            <a:r>
              <a:rPr lang="fa-IR" dirty="0" err="1"/>
              <a:t>شناختي</a:t>
            </a:r>
            <a:r>
              <a:rPr lang="fa-IR" dirty="0"/>
              <a:t> و </a:t>
            </a:r>
            <a:r>
              <a:rPr lang="fa-IR" dirty="0" err="1"/>
              <a:t>واج</a:t>
            </a:r>
            <a:r>
              <a:rPr lang="fa-IR" dirty="0"/>
              <a:t> </a:t>
            </a:r>
            <a:r>
              <a:rPr lang="fa-IR" dirty="0" err="1"/>
              <a:t>شناختي</a:t>
            </a:r>
            <a:r>
              <a:rPr lang="fa-IR" dirty="0"/>
              <a:t> است.</a:t>
            </a:r>
            <a:endParaRPr lang="en-US" dirty="0"/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86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400" b="1" dirty="0" err="1"/>
              <a:t>آگاهي</a:t>
            </a:r>
            <a:r>
              <a:rPr lang="fa-IR" sz="2400" b="1" dirty="0"/>
              <a:t> زبان </a:t>
            </a:r>
            <a:r>
              <a:rPr lang="fa-IR" sz="2400" b="1" dirty="0" err="1"/>
              <a:t>شناختي</a:t>
            </a:r>
            <a:r>
              <a:rPr lang="fa-IR" sz="2400" b="1" dirty="0"/>
              <a:t> و </a:t>
            </a:r>
            <a:r>
              <a:rPr lang="fa-IR" sz="2400" b="1" dirty="0" err="1"/>
              <a:t>آگاهي</a:t>
            </a:r>
            <a:r>
              <a:rPr lang="fa-IR" sz="2400" b="1" dirty="0"/>
              <a:t> </a:t>
            </a:r>
            <a:r>
              <a:rPr lang="fa-IR" sz="2400" b="1" dirty="0" err="1"/>
              <a:t>واج</a:t>
            </a:r>
            <a:r>
              <a:rPr lang="fa-IR" sz="2400" b="1" dirty="0"/>
              <a:t> </a:t>
            </a:r>
            <a:r>
              <a:rPr lang="fa-IR" sz="2400" b="1" dirty="0" err="1"/>
              <a:t>شناختي</a:t>
            </a:r>
            <a:r>
              <a:rPr lang="fa-IR" sz="2400" b="1" dirty="0"/>
              <a:t> در </a:t>
            </a:r>
            <a:r>
              <a:rPr lang="fa-IR" sz="2400" b="1" dirty="0" err="1"/>
              <a:t>بررسي</a:t>
            </a:r>
            <a:r>
              <a:rPr lang="fa-IR" sz="2400" b="1" dirty="0"/>
              <a:t> خواندن ،از </a:t>
            </a:r>
            <a:r>
              <a:rPr lang="fa-IR" sz="2400" b="1" dirty="0" err="1"/>
              <a:t>كليدهاي</a:t>
            </a:r>
            <a:r>
              <a:rPr lang="fa-IR" sz="2400" b="1" dirty="0"/>
              <a:t> </a:t>
            </a:r>
            <a:r>
              <a:rPr lang="fa-IR" sz="2400" b="1" dirty="0" err="1"/>
              <a:t>اصلي</a:t>
            </a:r>
            <a:r>
              <a:rPr lang="fa-IR" sz="2400" b="1" dirty="0"/>
              <a:t> </a:t>
            </a:r>
            <a:r>
              <a:rPr lang="fa-IR" sz="2400" b="1" dirty="0" err="1"/>
              <a:t>درك</a:t>
            </a:r>
            <a:r>
              <a:rPr lang="fa-IR" sz="2400" b="1" dirty="0"/>
              <a:t> موضوع هستند.</a:t>
            </a:r>
            <a:endParaRPr lang="fa-I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err="1">
                <a:solidFill>
                  <a:schemeClr val="accent5"/>
                </a:solidFill>
              </a:rPr>
              <a:t>آگاهي</a:t>
            </a:r>
            <a:r>
              <a:rPr lang="fa-IR" dirty="0">
                <a:solidFill>
                  <a:schemeClr val="accent5"/>
                </a:solidFill>
              </a:rPr>
              <a:t> </a:t>
            </a:r>
            <a:r>
              <a:rPr lang="fa-IR" dirty="0" err="1">
                <a:solidFill>
                  <a:schemeClr val="accent5"/>
                </a:solidFill>
              </a:rPr>
              <a:t>زبانشناختي</a:t>
            </a:r>
            <a:r>
              <a:rPr lang="fa-IR" dirty="0"/>
              <a:t>، </a:t>
            </a:r>
            <a:r>
              <a:rPr lang="fa-IR" dirty="0" err="1"/>
              <a:t>آگاهي</a:t>
            </a:r>
            <a:r>
              <a:rPr lang="fa-IR" dirty="0"/>
              <a:t> بر ساختمان زبان است. زبان </a:t>
            </a:r>
            <a:r>
              <a:rPr lang="fa-IR" dirty="0" err="1"/>
              <a:t>داراي</a:t>
            </a:r>
            <a:r>
              <a:rPr lang="fa-IR" dirty="0"/>
              <a:t> سطوح </a:t>
            </a:r>
            <a:r>
              <a:rPr lang="fa-IR" dirty="0" err="1"/>
              <a:t>مختلفي</a:t>
            </a:r>
            <a:r>
              <a:rPr lang="fa-IR" dirty="0"/>
              <a:t> است و هر </a:t>
            </a:r>
            <a:r>
              <a:rPr lang="fa-IR" dirty="0" err="1"/>
              <a:t>سطحي</a:t>
            </a:r>
            <a:r>
              <a:rPr lang="fa-IR" dirty="0"/>
              <a:t> ساختار خاص خود را دارد : </a:t>
            </a:r>
            <a:r>
              <a:rPr lang="fa-IR" dirty="0" err="1"/>
              <a:t>واجي</a:t>
            </a:r>
            <a:r>
              <a:rPr lang="fa-IR" dirty="0"/>
              <a:t> ، </a:t>
            </a:r>
            <a:r>
              <a:rPr lang="fa-IR" dirty="0" err="1"/>
              <a:t>ساختواژي</a:t>
            </a:r>
            <a:r>
              <a:rPr lang="fa-IR" dirty="0"/>
              <a:t> (</a:t>
            </a:r>
            <a:r>
              <a:rPr lang="fa-IR" dirty="0" err="1"/>
              <a:t>صرفي</a:t>
            </a:r>
            <a:r>
              <a:rPr lang="fa-IR" dirty="0"/>
              <a:t>)، </a:t>
            </a:r>
            <a:r>
              <a:rPr lang="fa-IR" dirty="0" err="1"/>
              <a:t>نحوي</a:t>
            </a:r>
            <a:r>
              <a:rPr lang="fa-IR" dirty="0"/>
              <a:t> و </a:t>
            </a:r>
            <a:r>
              <a:rPr lang="fa-IR" dirty="0" err="1"/>
              <a:t>معنايي</a:t>
            </a:r>
            <a:r>
              <a:rPr lang="fa-IR" dirty="0"/>
              <a:t> </a:t>
            </a:r>
            <a:r>
              <a:rPr lang="fa-IR" dirty="0" smtClean="0"/>
              <a:t>.</a:t>
            </a:r>
          </a:p>
          <a:p>
            <a:r>
              <a:rPr lang="fa-IR" dirty="0" smtClean="0">
                <a:solidFill>
                  <a:schemeClr val="accent5"/>
                </a:solidFill>
              </a:rPr>
              <a:t>نوشتار</a:t>
            </a:r>
            <a:r>
              <a:rPr lang="fa-IR" dirty="0" smtClean="0"/>
              <a:t> </a:t>
            </a:r>
            <a:r>
              <a:rPr lang="fa-IR" dirty="0" err="1"/>
              <a:t>نيز</a:t>
            </a:r>
            <a:r>
              <a:rPr lang="fa-IR" dirty="0"/>
              <a:t> ساختار خاص خود را دارد </a:t>
            </a:r>
            <a:r>
              <a:rPr lang="fa-IR" dirty="0" err="1"/>
              <a:t>كه</a:t>
            </a:r>
            <a:r>
              <a:rPr lang="fa-IR" dirty="0"/>
              <a:t> عبارتند از </a:t>
            </a:r>
            <a:r>
              <a:rPr lang="fa-IR" dirty="0" err="1"/>
              <a:t>ساختهاي</a:t>
            </a:r>
            <a:r>
              <a:rPr lang="fa-IR" dirty="0"/>
              <a:t> </a:t>
            </a:r>
            <a:r>
              <a:rPr lang="fa-IR" dirty="0" err="1"/>
              <a:t>املايي</a:t>
            </a:r>
            <a:r>
              <a:rPr lang="fa-IR" dirty="0"/>
              <a:t> </a:t>
            </a:r>
            <a:r>
              <a:rPr lang="fa-IR" dirty="0" err="1"/>
              <a:t>يا</a:t>
            </a:r>
            <a:r>
              <a:rPr lang="fa-IR" dirty="0"/>
              <a:t> خط </a:t>
            </a:r>
            <a:r>
              <a:rPr lang="fa-IR" dirty="0" err="1"/>
              <a:t>شناختي</a:t>
            </a:r>
            <a:r>
              <a:rPr lang="en-GB" dirty="0"/>
              <a:t> .</a:t>
            </a:r>
            <a:r>
              <a:rPr lang="fa-IR" dirty="0"/>
              <a:t> </a:t>
            </a:r>
            <a:r>
              <a:rPr lang="fa-IR" dirty="0" err="1"/>
              <a:t>توانايي</a:t>
            </a:r>
            <a:r>
              <a:rPr lang="fa-IR" dirty="0"/>
              <a:t> خواندن و نوشتن، به هر </a:t>
            </a:r>
            <a:r>
              <a:rPr lang="fa-IR" dirty="0" err="1"/>
              <a:t>يك</a:t>
            </a:r>
            <a:r>
              <a:rPr lang="fa-IR" dirty="0"/>
              <a:t> از </a:t>
            </a:r>
            <a:r>
              <a:rPr lang="fa-IR" dirty="0" err="1"/>
              <a:t>اين</a:t>
            </a:r>
            <a:r>
              <a:rPr lang="fa-IR" dirty="0"/>
              <a:t> سطوح </a:t>
            </a:r>
            <a:r>
              <a:rPr lang="fa-IR" dirty="0" err="1"/>
              <a:t>زباني</a:t>
            </a:r>
            <a:r>
              <a:rPr lang="fa-IR" dirty="0"/>
              <a:t> و </a:t>
            </a:r>
            <a:r>
              <a:rPr lang="fa-IR" dirty="0" err="1"/>
              <a:t>ساختارهاي</a:t>
            </a:r>
            <a:r>
              <a:rPr lang="fa-IR" dirty="0"/>
              <a:t> آنها، </a:t>
            </a:r>
            <a:r>
              <a:rPr lang="fa-IR" dirty="0" err="1"/>
              <a:t>بستگي</a:t>
            </a:r>
            <a:r>
              <a:rPr lang="fa-IR" dirty="0"/>
              <a:t> و ارتباط دارد</a:t>
            </a:r>
            <a:r>
              <a:rPr lang="fa-IR" dirty="0" smtClean="0"/>
              <a:t>.</a:t>
            </a:r>
            <a:r>
              <a:rPr lang="fa-IR" dirty="0"/>
              <a:t> </a:t>
            </a:r>
            <a:r>
              <a:rPr lang="fa-IR" dirty="0" err="1"/>
              <a:t>يكي</a:t>
            </a:r>
            <a:r>
              <a:rPr lang="fa-IR" dirty="0"/>
              <a:t> از </a:t>
            </a:r>
            <a:r>
              <a:rPr lang="fa-IR" dirty="0" err="1"/>
              <a:t>پيش</a:t>
            </a:r>
            <a:r>
              <a:rPr lang="fa-IR" dirty="0"/>
              <a:t> </a:t>
            </a:r>
            <a:r>
              <a:rPr lang="fa-IR" dirty="0" err="1"/>
              <a:t>نيازهاي</a:t>
            </a:r>
            <a:r>
              <a:rPr lang="fa-IR" dirty="0"/>
              <a:t> خواندن ، جهت </a:t>
            </a:r>
            <a:r>
              <a:rPr lang="fa-IR" dirty="0" err="1"/>
              <a:t>يابي</a:t>
            </a:r>
            <a:r>
              <a:rPr lang="fa-IR" dirty="0"/>
              <a:t> </a:t>
            </a:r>
            <a:r>
              <a:rPr lang="fa-IR" dirty="0" err="1"/>
              <a:t>مكاني</a:t>
            </a:r>
            <a:r>
              <a:rPr lang="fa-IR" dirty="0"/>
              <a:t> است</a:t>
            </a:r>
            <a:r>
              <a:rPr lang="fa-IR" dirty="0" smtClean="0"/>
              <a:t>.</a:t>
            </a:r>
          </a:p>
          <a:p>
            <a:r>
              <a:rPr lang="fa-IR" dirty="0"/>
              <a:t>اگر </a:t>
            </a:r>
            <a:r>
              <a:rPr lang="fa-IR" dirty="0" err="1"/>
              <a:t>كودكي</a:t>
            </a:r>
            <a:r>
              <a:rPr lang="fa-IR" dirty="0"/>
              <a:t> در جهت </a:t>
            </a:r>
            <a:r>
              <a:rPr lang="fa-IR" dirty="0" err="1"/>
              <a:t>يابي</a:t>
            </a:r>
            <a:r>
              <a:rPr lang="fa-IR" dirty="0"/>
              <a:t> </a:t>
            </a:r>
            <a:r>
              <a:rPr lang="fa-IR" dirty="0" err="1"/>
              <a:t>مكاني</a:t>
            </a:r>
            <a:r>
              <a:rPr lang="fa-IR" dirty="0"/>
              <a:t> </a:t>
            </a:r>
            <a:r>
              <a:rPr lang="fa-IR" dirty="0" err="1"/>
              <a:t>براي</a:t>
            </a:r>
            <a:r>
              <a:rPr lang="fa-IR" dirty="0"/>
              <a:t> خواندن </a:t>
            </a:r>
            <a:r>
              <a:rPr lang="fa-IR" dirty="0" err="1"/>
              <a:t>مشكل</a:t>
            </a:r>
            <a:r>
              <a:rPr lang="fa-IR" dirty="0"/>
              <a:t> داشته </a:t>
            </a:r>
            <a:r>
              <a:rPr lang="fa-IR" dirty="0" smtClean="0"/>
              <a:t>باشد </a:t>
            </a:r>
            <a:r>
              <a:rPr lang="fa-IR" dirty="0"/>
              <a:t>حتماً در خواندن </a:t>
            </a:r>
            <a:r>
              <a:rPr lang="fa-IR" dirty="0" err="1"/>
              <a:t>مشكل</a:t>
            </a:r>
            <a:r>
              <a:rPr lang="fa-IR" dirty="0"/>
              <a:t> </a:t>
            </a:r>
            <a:r>
              <a:rPr lang="fa-IR" dirty="0" err="1"/>
              <a:t>پيدا</a:t>
            </a:r>
            <a:r>
              <a:rPr lang="fa-IR" dirty="0"/>
              <a:t> </a:t>
            </a:r>
            <a:r>
              <a:rPr lang="fa-IR" dirty="0" err="1"/>
              <a:t>مي­كند</a:t>
            </a:r>
            <a:r>
              <a:rPr lang="fa-IR" dirty="0" smtClean="0"/>
              <a:t>.</a:t>
            </a:r>
          </a:p>
          <a:p>
            <a:r>
              <a:rPr lang="ar-SA" dirty="0"/>
              <a:t>وقتي كودكي به سن مدرسه مي رسد </a:t>
            </a:r>
            <a:r>
              <a:rPr lang="en-US" dirty="0"/>
              <a:t> </a:t>
            </a:r>
            <a:r>
              <a:rPr lang="ar-SA" dirty="0"/>
              <a:t>با كلماتي نوشته شده روبه رو مي شود كه كاملا از يكديگر جدايند و هر يك از تعدادي حرف تشكيل شده اند و اكثريت اين حروف و نه همه آنها، متناظر با صداهاي گفتاري </a:t>
            </a:r>
            <a:r>
              <a:rPr lang="ar-SA" dirty="0" smtClean="0"/>
              <a:t>هستند</a:t>
            </a:r>
            <a:r>
              <a:rPr lang="fa-IR" dirty="0" smtClean="0"/>
              <a:t>.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13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b="1" dirty="0"/>
              <a:t>سطوح </a:t>
            </a:r>
            <a:r>
              <a:rPr lang="fa-IR" sz="2800" b="1" dirty="0" err="1"/>
              <a:t>آگاهي</a:t>
            </a:r>
            <a:r>
              <a:rPr lang="fa-IR" sz="2800" b="1" dirty="0"/>
              <a:t> </a:t>
            </a:r>
            <a:r>
              <a:rPr lang="fa-IR" sz="2800" b="1" dirty="0" err="1"/>
              <a:t>واج</a:t>
            </a:r>
            <a:r>
              <a:rPr lang="fa-IR" sz="2800" b="1" dirty="0"/>
              <a:t> </a:t>
            </a:r>
            <a:r>
              <a:rPr lang="fa-IR" sz="2800" b="1" dirty="0" err="1"/>
              <a:t>شناختي</a:t>
            </a:r>
            <a:r>
              <a:rPr lang="fa-IR" sz="2800" b="1" dirty="0"/>
              <a:t>:</a:t>
            </a:r>
            <a:r>
              <a:rPr lang="en-US" sz="2800" dirty="0"/>
              <a:t/>
            </a:r>
            <a:br>
              <a:rPr lang="en-US" sz="2800" dirty="0"/>
            </a:br>
            <a:endParaRPr lang="fa-I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از آنجا </a:t>
            </a:r>
            <a:r>
              <a:rPr lang="fa-IR" dirty="0" err="1"/>
              <a:t>كه</a:t>
            </a:r>
            <a:r>
              <a:rPr lang="fa-IR" dirty="0"/>
              <a:t> </a:t>
            </a:r>
            <a:r>
              <a:rPr lang="fa-IR" dirty="0" err="1"/>
              <a:t>يك</a:t>
            </a:r>
            <a:r>
              <a:rPr lang="fa-IR" dirty="0"/>
              <a:t> </a:t>
            </a:r>
            <a:r>
              <a:rPr lang="fa-IR" dirty="0" err="1"/>
              <a:t>كلمه</a:t>
            </a:r>
            <a:r>
              <a:rPr lang="fa-IR" dirty="0"/>
              <a:t> </a:t>
            </a:r>
            <a:r>
              <a:rPr lang="fa-IR" dirty="0" err="1"/>
              <a:t>ممكن</a:t>
            </a:r>
            <a:r>
              <a:rPr lang="fa-IR" dirty="0"/>
              <a:t> است حداقل به سه </a:t>
            </a:r>
            <a:r>
              <a:rPr lang="fa-IR" dirty="0" err="1"/>
              <a:t>شكل</a:t>
            </a:r>
            <a:r>
              <a:rPr lang="fa-IR" dirty="0"/>
              <a:t> به صداها ي سازنده </a:t>
            </a:r>
            <a:r>
              <a:rPr lang="fa-IR" dirty="0" err="1"/>
              <a:t>اش</a:t>
            </a:r>
            <a:r>
              <a:rPr lang="fa-IR" dirty="0"/>
              <a:t> </a:t>
            </a:r>
            <a:r>
              <a:rPr lang="fa-IR" dirty="0" err="1"/>
              <a:t>تقطيع</a:t>
            </a:r>
            <a:r>
              <a:rPr lang="fa-IR" dirty="0"/>
              <a:t> شود، حداقل سه نوع </a:t>
            </a:r>
            <a:r>
              <a:rPr lang="fa-IR" dirty="0" err="1"/>
              <a:t>آگاهي</a:t>
            </a:r>
            <a:r>
              <a:rPr lang="fa-IR" dirty="0"/>
              <a:t> </a:t>
            </a:r>
            <a:r>
              <a:rPr lang="fa-IR" dirty="0" err="1"/>
              <a:t>واج</a:t>
            </a:r>
            <a:r>
              <a:rPr lang="fa-IR" dirty="0"/>
              <a:t> </a:t>
            </a:r>
            <a:r>
              <a:rPr lang="fa-IR" dirty="0" err="1"/>
              <a:t>شناختي</a:t>
            </a:r>
            <a:r>
              <a:rPr lang="fa-IR" dirty="0"/>
              <a:t> وجود دارد که عبارت­اند از: </a:t>
            </a:r>
            <a:r>
              <a:rPr lang="fa-IR" b="1" dirty="0" err="1"/>
              <a:t>هجا</a:t>
            </a:r>
            <a:r>
              <a:rPr lang="fa-IR" dirty="0"/>
              <a:t>، </a:t>
            </a:r>
            <a:r>
              <a:rPr lang="fa-IR" b="1" dirty="0" err="1"/>
              <a:t>واج</a:t>
            </a:r>
            <a:r>
              <a:rPr lang="fa-IR" dirty="0"/>
              <a:t> و </a:t>
            </a:r>
            <a:r>
              <a:rPr lang="fa-IR" b="1" dirty="0" err="1"/>
              <a:t>واحدهاي</a:t>
            </a:r>
            <a:r>
              <a:rPr lang="fa-IR" b="1" dirty="0"/>
              <a:t> درون </a:t>
            </a:r>
            <a:r>
              <a:rPr lang="fa-IR" b="1" dirty="0" err="1" smtClean="0"/>
              <a:t>هجايي</a:t>
            </a:r>
            <a:endParaRPr lang="fa-IR" b="1" dirty="0" smtClean="0"/>
          </a:p>
          <a:p>
            <a:endParaRPr lang="fa-IR" dirty="0"/>
          </a:p>
          <a:p>
            <a:pPr algn="l"/>
            <a:r>
              <a:rPr lang="fa-IR" dirty="0"/>
              <a:t>مثال:</a:t>
            </a:r>
            <a:r>
              <a:rPr lang="en-GB" dirty="0"/>
              <a:t>                                                                                                                      </a:t>
            </a:r>
            <a:r>
              <a:rPr lang="fa-IR" dirty="0"/>
              <a:t> (</a:t>
            </a:r>
            <a:r>
              <a:rPr lang="fa-IR" dirty="0" err="1"/>
              <a:t>هجا</a:t>
            </a:r>
            <a:r>
              <a:rPr lang="fa-IR" dirty="0"/>
              <a:t>)          </a:t>
            </a:r>
            <a:r>
              <a:rPr lang="en-GB" dirty="0"/>
              <a:t>cat </a:t>
            </a:r>
            <a:endParaRPr lang="en-US" dirty="0"/>
          </a:p>
          <a:p>
            <a:pPr marL="0" indent="0" algn="l">
              <a:buNone/>
            </a:pPr>
            <a:r>
              <a:rPr lang="ar-SA" dirty="0"/>
              <a:t>		</a:t>
            </a:r>
            <a:r>
              <a:rPr lang="fa-IR" dirty="0" smtClean="0"/>
              <a:t>(</a:t>
            </a:r>
            <a:r>
              <a:rPr lang="ar-SA" dirty="0" smtClean="0"/>
              <a:t>آغازه </a:t>
            </a:r>
            <a:r>
              <a:rPr lang="ar-SA" dirty="0"/>
              <a:t>و پايانه)</a:t>
            </a:r>
            <a:r>
              <a:rPr lang="fa-IR" dirty="0"/>
              <a:t>        </a:t>
            </a:r>
            <a:r>
              <a:rPr lang="en-GB" dirty="0"/>
              <a:t>c-at</a:t>
            </a:r>
            <a:endParaRPr lang="en-US" dirty="0"/>
          </a:p>
          <a:p>
            <a:pPr marL="0" indent="0" algn="l">
              <a:buNone/>
            </a:pPr>
            <a:r>
              <a:rPr lang="fa-IR" dirty="0"/>
              <a:t> (</a:t>
            </a:r>
            <a:r>
              <a:rPr lang="fa-IR" dirty="0" err="1"/>
              <a:t>واج</a:t>
            </a:r>
            <a:r>
              <a:rPr lang="fa-IR" dirty="0"/>
              <a:t>)</a:t>
            </a:r>
            <a:r>
              <a:rPr lang="en-GB" dirty="0"/>
              <a:t> c-a-t </a:t>
            </a: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8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 dirty="0"/>
              <a:t>هجا</a:t>
            </a:r>
            <a:r>
              <a:rPr lang="en-GB" b="1" dirty="0"/>
              <a:t>: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اولين و راحت ترين شيو­ه</a:t>
            </a:r>
            <a:r>
              <a:rPr lang="fa-IR" dirty="0"/>
              <a:t>­</a:t>
            </a:r>
            <a:r>
              <a:rPr lang="ar-SA" dirty="0"/>
              <a:t>اي كه كلمه به آن تقطيع مي</a:t>
            </a:r>
            <a:r>
              <a:rPr lang="fa-IR" dirty="0"/>
              <a:t>­</a:t>
            </a:r>
            <a:r>
              <a:rPr lang="ar-SA" dirty="0"/>
              <a:t>شود، هجاست</a:t>
            </a:r>
            <a:r>
              <a:rPr lang="en-GB" dirty="0"/>
              <a:t> . </a:t>
            </a:r>
            <a:r>
              <a:rPr lang="ar-SA" dirty="0" smtClean="0"/>
              <a:t>كودكان </a:t>
            </a:r>
            <a:r>
              <a:rPr lang="ar-SA" dirty="0"/>
              <a:t>به راحتي مي</a:t>
            </a:r>
            <a:r>
              <a:rPr lang="fa-IR" dirty="0"/>
              <a:t>­</a:t>
            </a:r>
            <a:r>
              <a:rPr lang="ar-SA" dirty="0"/>
              <a:t>توانند تشخيص دهند كلما ت</a:t>
            </a:r>
            <a:r>
              <a:rPr lang="en-GB" dirty="0"/>
              <a:t>'</a:t>
            </a:r>
            <a:r>
              <a:rPr lang="en-GB" dirty="0" err="1"/>
              <a:t>dady</a:t>
            </a:r>
            <a:r>
              <a:rPr lang="en-GB" dirty="0"/>
              <a:t>'</a:t>
            </a:r>
            <a:r>
              <a:rPr lang="fa-IR" dirty="0"/>
              <a:t> و</a:t>
            </a:r>
            <a:r>
              <a:rPr lang="en-GB" dirty="0"/>
              <a:t>'magnificent' </a:t>
            </a:r>
            <a:r>
              <a:rPr lang="ar-SA" dirty="0"/>
              <a:t>، به ترتيب دو، و چهار هجايي هستند ؛ بنابراين كودكان مشكلات كمي در تقطيع كلمات به هجاهاي سازنده آنها </a:t>
            </a:r>
            <a:r>
              <a:rPr lang="ar-SA" dirty="0" smtClean="0"/>
              <a:t>دارند</a:t>
            </a:r>
            <a:endParaRPr lang="fa-IR" dirty="0" smtClean="0"/>
          </a:p>
          <a:p>
            <a:r>
              <a:rPr lang="fa-IR" dirty="0"/>
              <a:t>«</a:t>
            </a:r>
            <a:r>
              <a:rPr lang="fa-IR" dirty="0" err="1"/>
              <a:t>هجا</a:t>
            </a:r>
            <a:r>
              <a:rPr lang="fa-IR" dirty="0"/>
              <a:t>» یا «بخش» به عبارت دیگه یک واحد گفتار است که با هر ضربه ریه به بیرون رانده می شود.</a:t>
            </a:r>
          </a:p>
          <a:p>
            <a:r>
              <a:rPr lang="fa-IR" dirty="0" smtClean="0"/>
              <a:t>بر </a:t>
            </a:r>
            <a:r>
              <a:rPr lang="fa-IR" dirty="0"/>
              <a:t>این اساس کلمات زبان فارسی از نظر تعداد </a:t>
            </a:r>
            <a:r>
              <a:rPr lang="fa-IR" dirty="0" err="1"/>
              <a:t>هجا</a:t>
            </a:r>
            <a:r>
              <a:rPr lang="fa-IR" dirty="0"/>
              <a:t> متفاوت هستند ، به عنوان نمونه کلمه ی «در» یک </a:t>
            </a:r>
            <a:r>
              <a:rPr lang="fa-IR" dirty="0" err="1"/>
              <a:t>هجایی</a:t>
            </a:r>
            <a:r>
              <a:rPr lang="fa-IR" dirty="0"/>
              <a:t> و کلمه «در  بان» دو </a:t>
            </a:r>
            <a:r>
              <a:rPr lang="fa-IR" dirty="0" err="1"/>
              <a:t>هجایی</a:t>
            </a:r>
            <a:r>
              <a:rPr lang="fa-IR" dirty="0"/>
              <a:t> و کلمه «در  وا  زه   بان» چهار </a:t>
            </a:r>
            <a:r>
              <a:rPr lang="fa-IR" dirty="0" err="1"/>
              <a:t>هجایی</a:t>
            </a:r>
            <a:r>
              <a:rPr lang="fa-IR" dirty="0"/>
              <a:t> است.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58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err="1" smtClean="0"/>
              <a:t>واج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err="1" smtClean="0"/>
              <a:t>واج</a:t>
            </a:r>
            <a:r>
              <a:rPr lang="fa-IR" dirty="0" smtClean="0"/>
              <a:t> </a:t>
            </a:r>
            <a:r>
              <a:rPr lang="fa-IR" dirty="0" err="1"/>
              <a:t>چيست</a:t>
            </a:r>
            <a:r>
              <a:rPr lang="fa-IR" dirty="0" smtClean="0"/>
              <a:t>؟ به </a:t>
            </a:r>
            <a:r>
              <a:rPr lang="fa-IR" dirty="0" err="1"/>
              <a:t>كوچكترين</a:t>
            </a:r>
            <a:r>
              <a:rPr lang="fa-IR" dirty="0"/>
              <a:t> واحد زبان </a:t>
            </a:r>
            <a:r>
              <a:rPr lang="fa-IR" dirty="0" err="1"/>
              <a:t>واج</a:t>
            </a:r>
            <a:r>
              <a:rPr lang="fa-IR" dirty="0"/>
              <a:t> </a:t>
            </a:r>
            <a:r>
              <a:rPr lang="fa-IR" dirty="0" err="1" smtClean="0"/>
              <a:t>مي­گوييم</a:t>
            </a:r>
            <a:r>
              <a:rPr lang="ar-SA" dirty="0" smtClean="0"/>
              <a:t> </a:t>
            </a:r>
            <a:r>
              <a:rPr lang="ar-SA" dirty="0"/>
              <a:t>كه مي</a:t>
            </a:r>
            <a:r>
              <a:rPr lang="fa-IR" dirty="0"/>
              <a:t>­</a:t>
            </a:r>
            <a:r>
              <a:rPr lang="ar-SA" dirty="0"/>
              <a:t>تواند تمايز معن</a:t>
            </a:r>
            <a:r>
              <a:rPr lang="fa-IR" dirty="0"/>
              <a:t>ای</a:t>
            </a:r>
            <a:r>
              <a:rPr lang="ar-SA" dirty="0"/>
              <a:t>ي ايجاد </a:t>
            </a:r>
            <a:r>
              <a:rPr lang="ar-SA" dirty="0" smtClean="0"/>
              <a:t>کند</a:t>
            </a:r>
            <a:r>
              <a:rPr lang="fa-IR" dirty="0" smtClean="0"/>
              <a:t>.</a:t>
            </a:r>
            <a:r>
              <a:rPr lang="ar-SA" dirty="0" smtClean="0"/>
              <a:t> </a:t>
            </a:r>
            <a:r>
              <a:rPr lang="fa-IR" dirty="0" err="1"/>
              <a:t>براي</a:t>
            </a:r>
            <a:r>
              <a:rPr lang="fa-IR" dirty="0"/>
              <a:t> مثال در </a:t>
            </a:r>
            <a:r>
              <a:rPr lang="fa-IR" dirty="0" err="1"/>
              <a:t>واژه­هاي</a:t>
            </a:r>
            <a:r>
              <a:rPr lang="fa-IR" dirty="0"/>
              <a:t>« بال و سال » حروف الفبا به </a:t>
            </a:r>
            <a:r>
              <a:rPr lang="fa-IR" dirty="0" err="1"/>
              <a:t>وسيله</a:t>
            </a:r>
            <a:r>
              <a:rPr lang="fa-IR" dirty="0"/>
              <a:t> براساس </a:t>
            </a:r>
            <a:r>
              <a:rPr lang="fa-IR" dirty="0" err="1"/>
              <a:t>يك</a:t>
            </a:r>
            <a:r>
              <a:rPr lang="fa-IR" dirty="0"/>
              <a:t> </a:t>
            </a:r>
            <a:r>
              <a:rPr lang="fa-IR" dirty="0" err="1"/>
              <a:t>واج</a:t>
            </a:r>
            <a:r>
              <a:rPr lang="fa-IR" dirty="0"/>
              <a:t> </a:t>
            </a:r>
            <a:r>
              <a:rPr lang="fa-IR" dirty="0" err="1"/>
              <a:t>معني</a:t>
            </a:r>
            <a:r>
              <a:rPr lang="fa-IR" dirty="0"/>
              <a:t> آنها </a:t>
            </a:r>
            <a:r>
              <a:rPr lang="fa-IR" dirty="0" err="1"/>
              <a:t>تغيير</a:t>
            </a:r>
            <a:r>
              <a:rPr lang="fa-IR" dirty="0"/>
              <a:t> </a:t>
            </a:r>
            <a:r>
              <a:rPr lang="fa-IR" dirty="0" err="1"/>
              <a:t>كرده</a:t>
            </a:r>
            <a:r>
              <a:rPr lang="fa-IR" dirty="0"/>
              <a:t> </a:t>
            </a:r>
            <a:r>
              <a:rPr lang="fa-IR" dirty="0" smtClean="0"/>
              <a:t>است. </a:t>
            </a:r>
            <a:endParaRPr lang="fa-IR" dirty="0"/>
          </a:p>
          <a:p>
            <a:r>
              <a:rPr lang="fa-IR" dirty="0" err="1"/>
              <a:t>واج</a:t>
            </a:r>
            <a:r>
              <a:rPr lang="fa-IR" dirty="0"/>
              <a:t> بر دو نوع است:1)صامت        2)</a:t>
            </a:r>
            <a:r>
              <a:rPr lang="fa-IR" dirty="0" err="1"/>
              <a:t>مصوّت</a:t>
            </a:r>
            <a:endParaRPr lang="fa-IR" dirty="0"/>
          </a:p>
          <a:p>
            <a:r>
              <a:rPr lang="fa-IR" dirty="0"/>
              <a:t>تعداد </a:t>
            </a:r>
            <a:r>
              <a:rPr lang="fa-IR" dirty="0" err="1"/>
              <a:t>واج­ها</a:t>
            </a:r>
            <a:r>
              <a:rPr lang="fa-IR" dirty="0"/>
              <a:t>:(29):</a:t>
            </a:r>
          </a:p>
          <a:p>
            <a:r>
              <a:rPr lang="fa-IR" dirty="0"/>
              <a:t>1)صامت(23):ع ء ب پ ت ط ث س ص ج چ ح ه ـه خ د ذ ز ض ظ ر ژ ش غ ق ف ك گ ل م ن و ي</a:t>
            </a:r>
          </a:p>
          <a:p>
            <a:r>
              <a:rPr lang="fa-IR" dirty="0"/>
              <a:t>2)</a:t>
            </a:r>
            <a:r>
              <a:rPr lang="fa-IR" dirty="0" err="1"/>
              <a:t>مصوّت</a:t>
            </a:r>
            <a:r>
              <a:rPr lang="fa-IR" dirty="0"/>
              <a:t>(6): الف)</a:t>
            </a:r>
            <a:r>
              <a:rPr lang="fa-IR" dirty="0" err="1"/>
              <a:t>كوتاه</a:t>
            </a:r>
            <a:r>
              <a:rPr lang="fa-IR" dirty="0"/>
              <a:t>:   َ  ِ  ُ                       ب)</a:t>
            </a:r>
            <a:r>
              <a:rPr lang="fa-IR" dirty="0" err="1"/>
              <a:t>بلند:آ</a:t>
            </a:r>
            <a:r>
              <a:rPr lang="fa-IR" dirty="0"/>
              <a:t> - و  - ی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واحد های درون </a:t>
            </a:r>
            <a:r>
              <a:rPr lang="fa-IR" b="1" dirty="0" err="1" smtClean="0"/>
              <a:t>هجایی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/>
              <a:t>كلمات </a:t>
            </a:r>
            <a:r>
              <a:rPr lang="ar-SA" dirty="0"/>
              <a:t>مي توانند به واحدهاي بزرگ تر از واج</a:t>
            </a:r>
            <a:r>
              <a:rPr lang="en-GB" dirty="0"/>
              <a:t>  </a:t>
            </a:r>
            <a:r>
              <a:rPr lang="ar-SA" dirty="0"/>
              <a:t>يعني واحدهايي شامل دو يا چند واج</a:t>
            </a:r>
            <a:r>
              <a:rPr lang="en-GB" dirty="0"/>
              <a:t>  </a:t>
            </a:r>
            <a:r>
              <a:rPr lang="ar-SA" dirty="0"/>
              <a:t>اما كوچك تر از هجا، تقطيع شوند</a:t>
            </a:r>
            <a:r>
              <a:rPr lang="en-GB" dirty="0" smtClean="0"/>
              <a:t>.</a:t>
            </a:r>
            <a:r>
              <a:rPr lang="ar-SA" dirty="0"/>
              <a:t> مثلاً مي توان كلمه</a:t>
            </a:r>
            <a:r>
              <a:rPr lang="en-GB" dirty="0"/>
              <a:t> 'string'</a:t>
            </a:r>
            <a:r>
              <a:rPr lang="fa-IR" dirty="0"/>
              <a:t> را</a:t>
            </a:r>
            <a:r>
              <a:rPr lang="ar-SA" dirty="0"/>
              <a:t> به دو بخش</a:t>
            </a:r>
            <a:r>
              <a:rPr lang="en-GB" dirty="0"/>
              <a:t>'</a:t>
            </a:r>
            <a:r>
              <a:rPr lang="en-GB" dirty="0" err="1"/>
              <a:t>ing</a:t>
            </a:r>
            <a:r>
              <a:rPr lang="en-GB" dirty="0"/>
              <a:t>' </a:t>
            </a:r>
            <a:r>
              <a:rPr lang="ar-SA" dirty="0"/>
              <a:t>و</a:t>
            </a:r>
            <a:r>
              <a:rPr lang="en-GB" dirty="0"/>
              <a:t> '</a:t>
            </a:r>
            <a:r>
              <a:rPr lang="en-GB" dirty="0" err="1"/>
              <a:t>str</a:t>
            </a:r>
            <a:r>
              <a:rPr lang="en-GB" dirty="0"/>
              <a:t>' </a:t>
            </a:r>
            <a:r>
              <a:rPr lang="ar-SA" dirty="0"/>
              <a:t>تقسيم كرد</a:t>
            </a:r>
            <a:r>
              <a:rPr lang="fa-IR" dirty="0"/>
              <a:t>.</a:t>
            </a:r>
            <a:endParaRPr lang="en-US" dirty="0"/>
          </a:p>
          <a:p>
            <a:r>
              <a:rPr lang="ar-SA" dirty="0"/>
              <a:t>اين واحدها را كه حد واسط واج و هجا هستند، واحدهاي درون هجايي مي</a:t>
            </a:r>
            <a:r>
              <a:rPr lang="fa-IR" dirty="0"/>
              <a:t>­</a:t>
            </a:r>
            <a:r>
              <a:rPr lang="ar-SA" dirty="0" smtClean="0"/>
              <a:t>گويند</a:t>
            </a:r>
            <a:r>
              <a:rPr lang="fa-IR" dirty="0" smtClean="0"/>
              <a:t>.</a:t>
            </a:r>
          </a:p>
          <a:p>
            <a:r>
              <a:rPr lang="ar-SA" dirty="0"/>
              <a:t>آگاهي واج شناختي ، پيش بيني كننده قوي براي رشد خواندن و نوشتن شناخته شده است</a:t>
            </a:r>
            <a:r>
              <a:rPr lang="en-GB" dirty="0"/>
              <a:t> . </a:t>
            </a:r>
            <a:r>
              <a:rPr lang="ar-SA" dirty="0"/>
              <a:t>مهار ت تقطيع واجي نيز مهم ترين نقش را در يادگيري خواندن دارد</a:t>
            </a:r>
            <a:r>
              <a:rPr lang="en-GB" dirty="0"/>
              <a:t>. </a:t>
            </a:r>
            <a:r>
              <a:rPr lang="ar-SA" dirty="0"/>
              <a:t>همچنين رشد و توسعة مهارتهاي آگاهي از قافيه ، مي تواند به كودكان كمك كند تا در خواندن كلمات هم قافيه و مقايسه آنها باهم موفق تر </a:t>
            </a:r>
            <a:r>
              <a:rPr lang="ar-SA" dirty="0" smtClean="0"/>
              <a:t>باشند </a:t>
            </a:r>
            <a:r>
              <a:rPr lang="ar-SA" dirty="0"/>
              <a:t>كودكان با تشخيص تشابهات صدايي و قافيه اي ميا ن كلمات مي توانند به (</a:t>
            </a:r>
            <a:r>
              <a:rPr lang="en-GB" dirty="0"/>
              <a:t>fat, sat, hat, cat </a:t>
            </a:r>
            <a:r>
              <a:rPr lang="ar-SA" dirty="0"/>
              <a:t>) راهبردهاي كارآمدتري در خواندن و هجي كردن كلمات دست يابند</a:t>
            </a:r>
            <a:r>
              <a:rPr lang="en-GB" dirty="0"/>
              <a:t>.</a:t>
            </a:r>
            <a:endParaRPr lang="en-US" dirty="0"/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74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393</TotalTime>
  <Words>868</Words>
  <Application>Microsoft Office PowerPoint</Application>
  <PresentationFormat>Widescreen</PresentationFormat>
  <Paragraphs>41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Times New Roman</vt:lpstr>
      <vt:lpstr>Gallery</vt:lpstr>
      <vt:lpstr>آگاهی واج شناختی  کاربرد زبان در تربیت آموزش ابتدایی الف </vt:lpstr>
      <vt:lpstr>نیاز به برقراری ارتباط در انسان</vt:lpstr>
      <vt:lpstr>مهارت خواندن از نگاه متخصصان مختلف نظير زبان شناسان ، روان شناسان، متخصصان تعليم و تربيت و آسيب شناسان گفتار و زبان</vt:lpstr>
      <vt:lpstr>واج شناختی</vt:lpstr>
      <vt:lpstr>آگاهي زبان شناختي و آگاهي واج شناختي در بررسي خواندن ،از كليدهاي اصلي درك موضوع هستند.</vt:lpstr>
      <vt:lpstr>سطوح آگاهي واج شناختي: </vt:lpstr>
      <vt:lpstr>هجا: </vt:lpstr>
      <vt:lpstr>واج</vt:lpstr>
      <vt:lpstr>واحد های درون هجایی</vt:lpstr>
      <vt:lpstr>Good luck…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2020-04-07T06:58:27Z</dcterms:created>
  <dcterms:modified xsi:type="dcterms:W3CDTF">2020-04-08T11:30:14Z</dcterms:modified>
</cp:coreProperties>
</file>