
<file path=[Content_Types].xml><?xml version="1.0" encoding="utf-8"?>
<Types xmlns="http://schemas.openxmlformats.org/package/2006/content-types">
  <Default Extension="png" ContentType="image/png"/>
  <Default Extension="jpeg" ContentType="image/jpeg"/>
  <Default Extension="m4a" ContentType="audio/unknown"/>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7" r:id="rId2"/>
    <p:sldId id="275" r:id="rId3"/>
    <p:sldId id="295" r:id="rId4"/>
    <p:sldId id="292" r:id="rId5"/>
    <p:sldId id="266" r:id="rId6"/>
    <p:sldId id="278" r:id="rId7"/>
    <p:sldId id="293" r:id="rId8"/>
    <p:sldId id="294" r:id="rId9"/>
    <p:sldId id="259" r:id="rId10"/>
    <p:sldId id="276" r:id="rId11"/>
    <p:sldId id="256" r:id="rId12"/>
    <p:sldId id="261" r:id="rId13"/>
    <p:sldId id="262" r:id="rId14"/>
    <p:sldId id="284" r:id="rId15"/>
    <p:sldId id="285" r:id="rId16"/>
    <p:sldId id="286" r:id="rId17"/>
    <p:sldId id="287" r:id="rId18"/>
    <p:sldId id="288" r:id="rId19"/>
    <p:sldId id="289" r:id="rId20"/>
    <p:sldId id="290" r:id="rId21"/>
    <p:sldId id="291" r:id="rId22"/>
    <p:sldId id="274" r:id="rId23"/>
    <p:sldId id="296" r:id="rId24"/>
    <p:sldId id="283" r:id="rId25"/>
    <p:sldId id="26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585085C-651F-4D94-9840-684168ECD668}" type="datetimeFigureOut">
              <a:rPr lang="en-US" smtClean="0"/>
              <a:t>4/25/2020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D000A54-0D9D-46F6-9B4F-D9FC2316996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85085C-651F-4D94-9840-684168ECD668}"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00A54-0D9D-46F6-9B4F-D9FC231699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85085C-651F-4D94-9840-684168ECD668}"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00A54-0D9D-46F6-9B4F-D9FC23169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85085C-651F-4D94-9840-684168ECD668}"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000A54-0D9D-46F6-9B4F-D9FC23169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585085C-651F-4D94-9840-684168ECD668}" type="datetimeFigureOut">
              <a:rPr lang="en-US" smtClean="0"/>
              <a:t>4/25/2020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D000A54-0D9D-46F6-9B4F-D9FC231699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585085C-651F-4D94-9840-684168ECD668}"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00A54-0D9D-46F6-9B4F-D9FC231699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585085C-651F-4D94-9840-684168ECD668}" type="datetimeFigureOut">
              <a:rPr lang="en-US" smtClean="0"/>
              <a:t>4/25/2020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000A54-0D9D-46F6-9B4F-D9FC231699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85085C-651F-4D94-9840-684168ECD668}" type="datetimeFigureOut">
              <a:rPr lang="en-US" smtClean="0"/>
              <a:t>4/25/2020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000A54-0D9D-46F6-9B4F-D9FC23169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85085C-651F-4D94-9840-684168ECD668}" type="datetimeFigureOut">
              <a:rPr lang="en-US" smtClean="0"/>
              <a:t>4/25/2020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000A54-0D9D-46F6-9B4F-D9FC23169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585085C-651F-4D94-9840-684168ECD668}"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00A54-0D9D-46F6-9B4F-D9FC231699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85085C-651F-4D94-9840-684168ECD668}" type="datetimeFigureOut">
              <a:rPr lang="en-US" smtClean="0"/>
              <a:t>4/25/2020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000A54-0D9D-46F6-9B4F-D9FC231699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585085C-651F-4D94-9840-684168ECD668}" type="datetimeFigureOut">
              <a:rPr lang="en-US" smtClean="0"/>
              <a:t>4/25/2020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D000A54-0D9D-46F6-9B4F-D9FC23169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5" descr="http://images2.persianblog.ir/323536_kfe3PpID.gif"/>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7724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0573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arges\Pictures\My Pictures\malaysia (E)\DSC00023.JPG"/>
          <p:cNvPicPr>
            <a:picLocks noGrp="1" noChangeAspect="1" noChangeArrowheads="1"/>
          </p:cNvPicPr>
          <p:nvPr>
            <p:ph idx="1"/>
          </p:nvPr>
        </p:nvPicPr>
        <p:blipFill>
          <a:blip r:embed="rId2" cstate="print"/>
          <a:srcRect/>
          <a:stretch>
            <a:fillRect/>
          </a:stretch>
        </p:blipFill>
        <p:spPr bwMode="auto">
          <a:xfrm>
            <a:off x="-152400" y="0"/>
            <a:ext cx="9296400" cy="7162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447800" y="1981200"/>
            <a:ext cx="5900974" cy="2554545"/>
          </a:xfrm>
          <a:prstGeom prst="rect">
            <a:avLst/>
          </a:prstGeom>
          <a:noFill/>
        </p:spPr>
        <p:txBody>
          <a:bodyPr wrap="none">
            <a:spAutoFit/>
          </a:bodyPr>
          <a:lstStyle/>
          <a:p>
            <a:pPr algn="ctr"/>
            <a:r>
              <a:rPr lang="fa-IR" sz="8000" b="1" dirty="0" smtClean="0">
                <a:solidFill>
                  <a:srgbClr val="FFFF00"/>
                </a:solidFill>
                <a:cs typeface="B Zar" pitchFamily="2" charset="-78"/>
              </a:rPr>
              <a:t>الگوی</a:t>
            </a:r>
          </a:p>
          <a:p>
            <a:pPr algn="ctr"/>
            <a:r>
              <a:rPr lang="fa-IR" sz="8000" b="1" dirty="0" smtClean="0">
                <a:solidFill>
                  <a:srgbClr val="FFFF00"/>
                </a:solidFill>
                <a:cs typeface="B Zar" pitchFamily="2" charset="-78"/>
              </a:rPr>
              <a:t> عمومی تدریس</a:t>
            </a:r>
            <a:endParaRPr lang="en-US" sz="8000" dirty="0">
              <a:solidFill>
                <a:srgbClr val="FFFF00"/>
              </a:solidFill>
              <a:cs typeface="B Zar" pitchFamily="2" charset="-78"/>
            </a:endParaRPr>
          </a:p>
        </p:txBody>
      </p:sp>
    </p:spTree>
    <p:extLst>
      <p:ext uri="{BB962C8B-B14F-4D97-AF65-F5344CB8AC3E}">
        <p14:creationId xmlns:p14="http://schemas.microsoft.com/office/powerpoint/2010/main" val="32288016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34546266"/>
              </p:ext>
            </p:extLst>
          </p:nvPr>
        </p:nvGraphicFramePr>
        <p:xfrm>
          <a:off x="76200" y="460736"/>
          <a:ext cx="8991599" cy="5559064"/>
        </p:xfrm>
        <a:graphic>
          <a:graphicData uri="http://schemas.openxmlformats.org/drawingml/2006/table">
            <a:tbl>
              <a:tblPr rtl="1" firstRow="1" firstCol="1" bandRow="1">
                <a:tableStyleId>{00A15C55-8517-42AA-B614-E9B94910E393}</a:tableStyleId>
              </a:tblPr>
              <a:tblGrid>
                <a:gridCol w="720435"/>
                <a:gridCol w="817418"/>
                <a:gridCol w="699656"/>
                <a:gridCol w="637308"/>
                <a:gridCol w="1524000"/>
                <a:gridCol w="734292"/>
                <a:gridCol w="796636"/>
                <a:gridCol w="879764"/>
                <a:gridCol w="789708"/>
                <a:gridCol w="699654"/>
                <a:gridCol w="692728"/>
              </a:tblGrid>
              <a:tr h="533399">
                <a:tc>
                  <a:txBody>
                    <a:bodyPr/>
                    <a:lstStyle/>
                    <a:p>
                      <a:pPr marL="0" marR="0" algn="ctr" rtl="1">
                        <a:lnSpc>
                          <a:spcPct val="107000"/>
                        </a:lnSpc>
                        <a:spcBef>
                          <a:spcPts val="0"/>
                        </a:spcBef>
                        <a:spcAft>
                          <a:spcPts val="0"/>
                        </a:spcAft>
                      </a:pPr>
                      <a:r>
                        <a:rPr lang="fa-IR" sz="1800" dirty="0">
                          <a:effectLst/>
                        </a:rPr>
                        <a:t>پایه</a:t>
                      </a:r>
                      <a:endParaRPr lang="en-US" sz="1800" dirty="0">
                        <a:effectLst/>
                        <a:latin typeface="Calibri"/>
                        <a:ea typeface="Calibri"/>
                        <a:cs typeface="Arial"/>
                      </a:endParaRPr>
                    </a:p>
                  </a:txBody>
                  <a:tcPr marL="51161" marR="51161" marT="0" marB="0" anchor="ctr"/>
                </a:tc>
                <a:tc>
                  <a:txBody>
                    <a:bodyPr/>
                    <a:lstStyle/>
                    <a:p>
                      <a:pPr marL="0" marR="0" algn="ctr" rtl="1">
                        <a:lnSpc>
                          <a:spcPct val="107000"/>
                        </a:lnSpc>
                        <a:spcBef>
                          <a:spcPts val="0"/>
                        </a:spcBef>
                        <a:spcAft>
                          <a:spcPts val="0"/>
                        </a:spcAft>
                      </a:pPr>
                      <a:r>
                        <a:rPr lang="fa-IR" sz="1800">
                          <a:effectLst/>
                        </a:rPr>
                        <a:t>موضوع درس</a:t>
                      </a:r>
                      <a:endParaRPr lang="en-US" sz="1800">
                        <a:effectLst/>
                        <a:latin typeface="Calibri"/>
                        <a:ea typeface="Calibri"/>
                        <a:cs typeface="Arial"/>
                      </a:endParaRPr>
                    </a:p>
                  </a:txBody>
                  <a:tcPr marL="51161" marR="51161" marT="0" marB="0" anchor="ctr"/>
                </a:tc>
                <a:tc>
                  <a:txBody>
                    <a:bodyPr/>
                    <a:lstStyle/>
                    <a:p>
                      <a:pPr marL="0" marR="0" algn="ctr" rtl="1">
                        <a:lnSpc>
                          <a:spcPct val="107000"/>
                        </a:lnSpc>
                        <a:spcBef>
                          <a:spcPts val="0"/>
                        </a:spcBef>
                        <a:spcAft>
                          <a:spcPts val="0"/>
                        </a:spcAft>
                      </a:pPr>
                      <a:r>
                        <a:rPr lang="fa-IR" sz="1800" dirty="0">
                          <a:effectLst/>
                        </a:rPr>
                        <a:t>عنوان درس</a:t>
                      </a:r>
                      <a:endParaRPr lang="en-US" sz="1800" dirty="0">
                        <a:effectLst/>
                        <a:latin typeface="Calibri"/>
                        <a:ea typeface="Calibri"/>
                        <a:cs typeface="Arial"/>
                      </a:endParaRPr>
                    </a:p>
                  </a:txBody>
                  <a:tcPr marL="51161" marR="51161" marT="0" marB="0" anchor="ctr"/>
                </a:tc>
                <a:tc>
                  <a:txBody>
                    <a:bodyPr/>
                    <a:lstStyle/>
                    <a:p>
                      <a:pPr marL="0" marR="0" algn="ctr" rtl="1">
                        <a:lnSpc>
                          <a:spcPct val="107000"/>
                        </a:lnSpc>
                        <a:spcBef>
                          <a:spcPts val="0"/>
                        </a:spcBef>
                        <a:spcAft>
                          <a:spcPts val="0"/>
                        </a:spcAft>
                      </a:pPr>
                      <a:r>
                        <a:rPr lang="fa-IR" sz="1800">
                          <a:effectLst/>
                        </a:rPr>
                        <a:t>روش تدریس</a:t>
                      </a:r>
                      <a:endParaRPr lang="en-US" sz="1800">
                        <a:effectLst/>
                        <a:latin typeface="Calibri"/>
                        <a:ea typeface="Calibri"/>
                        <a:cs typeface="Arial"/>
                      </a:endParaRPr>
                    </a:p>
                  </a:txBody>
                  <a:tcPr marL="51161" marR="51161" marT="0" marB="0" anchor="ctr"/>
                </a:tc>
                <a:tc>
                  <a:txBody>
                    <a:bodyPr/>
                    <a:lstStyle/>
                    <a:p>
                      <a:pPr marL="0" marR="0" algn="ctr" rtl="1">
                        <a:lnSpc>
                          <a:spcPct val="107000"/>
                        </a:lnSpc>
                        <a:spcBef>
                          <a:spcPts val="0"/>
                        </a:spcBef>
                        <a:spcAft>
                          <a:spcPts val="0"/>
                        </a:spcAft>
                      </a:pPr>
                      <a:r>
                        <a:rPr lang="fa-IR" sz="1800">
                          <a:effectLst/>
                        </a:rPr>
                        <a:t>زمان ارائه</a:t>
                      </a:r>
                      <a:endParaRPr lang="en-US" sz="1800">
                        <a:effectLst/>
                        <a:latin typeface="Calibri"/>
                        <a:ea typeface="Calibri"/>
                        <a:cs typeface="Arial"/>
                      </a:endParaRPr>
                    </a:p>
                  </a:txBody>
                  <a:tcPr marL="51161" marR="51161" marT="0" marB="0" anchor="ctr"/>
                </a:tc>
                <a:tc>
                  <a:txBody>
                    <a:bodyPr/>
                    <a:lstStyle/>
                    <a:p>
                      <a:pPr marL="0" marR="0" algn="ctr" rtl="1">
                        <a:lnSpc>
                          <a:spcPct val="107000"/>
                        </a:lnSpc>
                        <a:spcBef>
                          <a:spcPts val="0"/>
                        </a:spcBef>
                        <a:spcAft>
                          <a:spcPts val="0"/>
                        </a:spcAft>
                      </a:pPr>
                      <a:r>
                        <a:rPr lang="fa-IR" sz="1800">
                          <a:effectLst/>
                        </a:rPr>
                        <a:t>ابزار</a:t>
                      </a:r>
                      <a:endParaRPr lang="en-US" sz="1800">
                        <a:effectLst/>
                        <a:latin typeface="Calibri"/>
                        <a:ea typeface="Calibri"/>
                        <a:cs typeface="Arial"/>
                      </a:endParaRPr>
                    </a:p>
                  </a:txBody>
                  <a:tcPr marL="51161" marR="51161" marT="0" marB="0" anchor="ctr"/>
                </a:tc>
                <a:tc>
                  <a:txBody>
                    <a:bodyPr/>
                    <a:lstStyle/>
                    <a:p>
                      <a:pPr marL="0" marR="0" algn="ctr" rtl="1">
                        <a:lnSpc>
                          <a:spcPct val="107000"/>
                        </a:lnSpc>
                        <a:spcBef>
                          <a:spcPts val="0"/>
                        </a:spcBef>
                        <a:spcAft>
                          <a:spcPts val="0"/>
                        </a:spcAft>
                      </a:pPr>
                      <a:r>
                        <a:rPr lang="fa-IR" sz="1800">
                          <a:effectLst/>
                        </a:rPr>
                        <a:t>اهداف</a:t>
                      </a:r>
                      <a:endParaRPr lang="en-US" sz="1800">
                        <a:effectLst/>
                        <a:latin typeface="Calibri"/>
                        <a:ea typeface="Calibri"/>
                        <a:cs typeface="Arial"/>
                      </a:endParaRPr>
                    </a:p>
                  </a:txBody>
                  <a:tcPr marL="51161" marR="51161" marT="0" marB="0" anchor="ctr"/>
                </a:tc>
                <a:tc>
                  <a:txBody>
                    <a:bodyPr/>
                    <a:lstStyle/>
                    <a:p>
                      <a:pPr marL="0" marR="0" algn="ctr" rtl="1">
                        <a:lnSpc>
                          <a:spcPct val="107000"/>
                        </a:lnSpc>
                        <a:spcBef>
                          <a:spcPts val="0"/>
                        </a:spcBef>
                        <a:spcAft>
                          <a:spcPts val="0"/>
                        </a:spcAft>
                      </a:pPr>
                      <a:r>
                        <a:rPr lang="fa-IR" sz="1800">
                          <a:effectLst/>
                        </a:rPr>
                        <a:t>نوع ارزشیابی</a:t>
                      </a:r>
                      <a:endParaRPr lang="en-US" sz="1800">
                        <a:effectLst/>
                        <a:latin typeface="Calibri"/>
                        <a:ea typeface="Calibri"/>
                        <a:cs typeface="Arial"/>
                      </a:endParaRPr>
                    </a:p>
                  </a:txBody>
                  <a:tcPr marL="51161" marR="51161" marT="0" marB="0" anchor="ctr"/>
                </a:tc>
                <a:tc>
                  <a:txBody>
                    <a:bodyPr/>
                    <a:lstStyle/>
                    <a:p>
                      <a:pPr marL="0" marR="0" algn="ctr" rtl="1">
                        <a:lnSpc>
                          <a:spcPct val="107000"/>
                        </a:lnSpc>
                        <a:spcBef>
                          <a:spcPts val="0"/>
                        </a:spcBef>
                        <a:spcAft>
                          <a:spcPts val="0"/>
                        </a:spcAft>
                      </a:pPr>
                      <a:endParaRPr lang="en-US" sz="1800" dirty="0">
                        <a:effectLst/>
                      </a:endParaRPr>
                    </a:p>
                    <a:p>
                      <a:pPr marL="0" marR="0" algn="r" rtl="1">
                        <a:lnSpc>
                          <a:spcPct val="107000"/>
                        </a:lnSpc>
                        <a:spcBef>
                          <a:spcPts val="0"/>
                        </a:spcBef>
                        <a:spcAft>
                          <a:spcPts val="800"/>
                        </a:spcAft>
                      </a:pPr>
                      <a:r>
                        <a:rPr lang="en-US" sz="1800" dirty="0">
                          <a:effectLst/>
                        </a:rPr>
                        <a:t> </a:t>
                      </a:r>
                    </a:p>
                    <a:p>
                      <a:pPr algn="l" rtl="1"/>
                      <a:r>
                        <a:rPr lang="fa-IR" sz="1800" dirty="0">
                          <a:effectLst/>
                        </a:rPr>
                        <a:t>تعداد دانش­آموزان</a:t>
                      </a:r>
                      <a:r>
                        <a:rPr lang="en-US" sz="1800" dirty="0">
                          <a:effectLst/>
                        </a:rPr>
                        <a:t> </a:t>
                      </a:r>
                      <a:endParaRPr lang="en-US" sz="1800" dirty="0">
                        <a:effectLst/>
                        <a:latin typeface="Calibri"/>
                        <a:cs typeface="Arial"/>
                      </a:endParaRPr>
                    </a:p>
                  </a:txBody>
                  <a:tcPr marL="51161" marR="51161" marT="0" marB="0" anchor="ctr"/>
                </a:tc>
                <a:tc>
                  <a:txBody>
                    <a:bodyPr/>
                    <a:lstStyle/>
                    <a:p>
                      <a:pPr marL="0" marR="0" algn="ctr" rtl="1">
                        <a:lnSpc>
                          <a:spcPct val="107000"/>
                        </a:lnSpc>
                        <a:spcBef>
                          <a:spcPts val="0"/>
                        </a:spcBef>
                        <a:spcAft>
                          <a:spcPts val="0"/>
                        </a:spcAft>
                      </a:pPr>
                      <a:r>
                        <a:rPr lang="fa-IR" sz="1800">
                          <a:effectLst/>
                        </a:rPr>
                        <a:t>گروه­بندی</a:t>
                      </a:r>
                      <a:endParaRPr lang="en-US" sz="1800">
                        <a:effectLst/>
                        <a:latin typeface="Calibri"/>
                        <a:ea typeface="Calibri"/>
                        <a:cs typeface="Arial"/>
                      </a:endParaRPr>
                    </a:p>
                  </a:txBody>
                  <a:tcPr marL="51161" marR="51161" marT="0" marB="0" anchor="ctr"/>
                </a:tc>
                <a:tc>
                  <a:txBody>
                    <a:bodyPr/>
                    <a:lstStyle/>
                    <a:p>
                      <a:pPr marL="0" marR="0" algn="ctr" rtl="1">
                        <a:lnSpc>
                          <a:spcPct val="107000"/>
                        </a:lnSpc>
                        <a:spcBef>
                          <a:spcPts val="0"/>
                        </a:spcBef>
                        <a:spcAft>
                          <a:spcPts val="0"/>
                        </a:spcAft>
                      </a:pPr>
                      <a:r>
                        <a:rPr lang="fa-IR" sz="1800" dirty="0">
                          <a:effectLst/>
                        </a:rPr>
                        <a:t>مکان</a:t>
                      </a:r>
                      <a:r>
                        <a:rPr lang="fa-IR" sz="1800" dirty="0" smtClean="0">
                          <a:effectLst/>
                        </a:rPr>
                        <a:t>/ موقعیت</a:t>
                      </a:r>
                      <a:endParaRPr lang="en-US" sz="1800" dirty="0">
                        <a:effectLst/>
                        <a:latin typeface="Calibri"/>
                        <a:ea typeface="Calibri"/>
                        <a:cs typeface="Arial"/>
                      </a:endParaRPr>
                    </a:p>
                  </a:txBody>
                  <a:tcPr marL="51161" marR="51161" marT="0" marB="0" anchor="ctr"/>
                </a:tc>
              </a:tr>
              <a:tr h="731510">
                <a:tc rowSpan="3">
                  <a:txBody>
                    <a:bodyPr/>
                    <a:lstStyle/>
                    <a:p>
                      <a:pPr marL="0" marR="0" algn="ctr" rtl="1">
                        <a:lnSpc>
                          <a:spcPct val="107000"/>
                        </a:lnSpc>
                        <a:spcBef>
                          <a:spcPts val="0"/>
                        </a:spcBef>
                        <a:spcAft>
                          <a:spcPts val="0"/>
                        </a:spcAft>
                      </a:pPr>
                      <a:r>
                        <a:rPr lang="fa-IR" sz="1800" dirty="0">
                          <a:effectLst/>
                        </a:rPr>
                        <a:t>سوم</a:t>
                      </a:r>
                      <a:endParaRPr lang="en-US" sz="1800" dirty="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dirty="0">
                          <a:effectLst/>
                        </a:rPr>
                        <a:t>ریاضی</a:t>
                      </a:r>
                      <a:endParaRPr lang="en-US" sz="1800" dirty="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dirty="0">
                          <a:effectLst/>
                        </a:rPr>
                        <a:t>مفهوم کسر</a:t>
                      </a:r>
                      <a:endParaRPr lang="en-US" sz="1800" dirty="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a:t>
                      </a:r>
                      <a:endParaRPr lang="en-US" sz="1800">
                        <a:effectLst/>
                        <a:latin typeface="Calibri"/>
                        <a:ea typeface="Calibri"/>
                        <a:cs typeface="Arial"/>
                      </a:endParaRPr>
                    </a:p>
                  </a:txBody>
                  <a:tcPr marL="51161" marR="51161" marT="0" marB="0" anchor="ctr"/>
                </a:tc>
                <a:tc>
                  <a:txBody>
                    <a:bodyPr/>
                    <a:lstStyle/>
                    <a:p>
                      <a:pPr marL="0" marR="0" algn="ctr" rtl="1">
                        <a:lnSpc>
                          <a:spcPct val="107000"/>
                        </a:lnSpc>
                        <a:spcBef>
                          <a:spcPts val="0"/>
                        </a:spcBef>
                        <a:spcAft>
                          <a:spcPts val="0"/>
                        </a:spcAft>
                      </a:pPr>
                      <a:r>
                        <a:rPr lang="fa-IR" sz="1800">
                          <a:effectLst/>
                        </a:rPr>
                        <a:t>5 دقیقه توضیح نحوه انجام فعالیت</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کتاب</a:t>
                      </a:r>
                      <a:endParaRPr lang="en-US" sz="1800">
                        <a:effectLst/>
                      </a:endParaRPr>
                    </a:p>
                    <a:p>
                      <a:pPr marL="0" marR="0" algn="ctr" rtl="1">
                        <a:lnSpc>
                          <a:spcPct val="107000"/>
                        </a:lnSpc>
                        <a:spcBef>
                          <a:spcPts val="0"/>
                        </a:spcBef>
                        <a:spcAft>
                          <a:spcPts val="0"/>
                        </a:spcAft>
                      </a:pPr>
                      <a:r>
                        <a:rPr lang="fa-IR" sz="1800">
                          <a:effectLst/>
                        </a:rPr>
                        <a:t>برگه­های تمرین</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ارزشیابی درس مفهوم کسر</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مداد-کاغذی</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9</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گروه­های سه نفری</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کلاس درس</a:t>
                      </a:r>
                      <a:endParaRPr lang="en-US" sz="1800">
                        <a:effectLst/>
                        <a:latin typeface="Calibri"/>
                        <a:ea typeface="Calibri"/>
                        <a:cs typeface="Arial"/>
                      </a:endParaRPr>
                    </a:p>
                  </a:txBody>
                  <a:tcPr marL="51161" marR="51161" marT="0" marB="0" anchor="ctr"/>
                </a:tc>
              </a:tr>
              <a:tr h="97534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r" rtl="1">
                        <a:lnSpc>
                          <a:spcPct val="107000"/>
                        </a:lnSpc>
                        <a:spcBef>
                          <a:spcPts val="0"/>
                        </a:spcBef>
                        <a:spcAft>
                          <a:spcPts val="0"/>
                        </a:spcAft>
                      </a:pPr>
                      <a:r>
                        <a:rPr lang="fa-IR" sz="1800">
                          <a:effectLst/>
                        </a:rPr>
                        <a:t>30 دقیقه انجام فعالیت گروهی توسط دانش­آموزان</a:t>
                      </a:r>
                      <a:endParaRPr lang="en-US" sz="1800">
                        <a:effectLst/>
                        <a:latin typeface="Calibri"/>
                        <a:ea typeface="Calibri"/>
                        <a:cs typeface="Arial"/>
                      </a:endParaRPr>
                    </a:p>
                  </a:txBody>
                  <a:tcPr marL="51161" marR="51161"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a:effectLst/>
                        </a:rPr>
                        <a:t>10دقیقه نظارت بر فعالیت</a:t>
                      </a:r>
                      <a:endParaRPr lang="en-US" sz="1800">
                        <a:effectLst/>
                        <a:latin typeface="Calibri"/>
                        <a:ea typeface="Calibri"/>
                        <a:cs typeface="Arial"/>
                      </a:endParaRPr>
                    </a:p>
                  </a:txBody>
                  <a:tcPr marL="51161" marR="51161"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43880">
                <a:tc rowSpan="3">
                  <a:txBody>
                    <a:bodyPr/>
                    <a:lstStyle/>
                    <a:p>
                      <a:pPr marL="0" marR="0" algn="ctr" rtl="1">
                        <a:lnSpc>
                          <a:spcPct val="107000"/>
                        </a:lnSpc>
                        <a:spcBef>
                          <a:spcPts val="0"/>
                        </a:spcBef>
                        <a:spcAft>
                          <a:spcPts val="0"/>
                        </a:spcAft>
                      </a:pPr>
                      <a:r>
                        <a:rPr lang="fa-IR" sz="1800">
                          <a:effectLst/>
                        </a:rPr>
                        <a:t>چهارم</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ریاضی</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جمع و تفریق کسرها</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حل مساله</a:t>
                      </a:r>
                      <a:endParaRPr lang="en-US" sz="1800">
                        <a:effectLst/>
                        <a:latin typeface="Calibri"/>
                        <a:ea typeface="Calibri"/>
                        <a:cs typeface="Arial"/>
                      </a:endParaRPr>
                    </a:p>
                  </a:txBody>
                  <a:tcPr marL="51161" marR="51161" marT="0" marB="0" anchor="ctr"/>
                </a:tc>
                <a:tc>
                  <a:txBody>
                    <a:bodyPr/>
                    <a:lstStyle/>
                    <a:p>
                      <a:pPr marL="0" marR="0" algn="ctr" rtl="1">
                        <a:lnSpc>
                          <a:spcPct val="107000"/>
                        </a:lnSpc>
                        <a:spcBef>
                          <a:spcPts val="0"/>
                        </a:spcBef>
                        <a:spcAft>
                          <a:spcPts val="0"/>
                        </a:spcAft>
                      </a:pPr>
                      <a:r>
                        <a:rPr lang="fa-IR" sz="1800" dirty="0">
                          <a:effectLst/>
                        </a:rPr>
                        <a:t>------</a:t>
                      </a:r>
                      <a:endParaRPr lang="en-US" sz="1800" dirty="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dirty="0">
                          <a:effectLst/>
                        </a:rPr>
                        <a:t>کتاب</a:t>
                      </a:r>
                      <a:endParaRPr lang="en-US" sz="1800" dirty="0">
                        <a:effectLst/>
                      </a:endParaRPr>
                    </a:p>
                    <a:p>
                      <a:pPr marL="0" marR="0" algn="ctr" rtl="1">
                        <a:lnSpc>
                          <a:spcPct val="107000"/>
                        </a:lnSpc>
                        <a:spcBef>
                          <a:spcPts val="0"/>
                        </a:spcBef>
                        <a:spcAft>
                          <a:spcPts val="0"/>
                        </a:spcAft>
                      </a:pPr>
                      <a:r>
                        <a:rPr lang="fa-IR" sz="1800" dirty="0">
                          <a:effectLst/>
                        </a:rPr>
                        <a:t>ماژیک</a:t>
                      </a:r>
                      <a:endParaRPr lang="en-US" sz="1800" dirty="0">
                        <a:effectLst/>
                      </a:endParaRPr>
                    </a:p>
                    <a:p>
                      <a:pPr marL="0" marR="0" algn="ctr" rtl="1">
                        <a:lnSpc>
                          <a:spcPct val="107000"/>
                        </a:lnSpc>
                        <a:spcBef>
                          <a:spcPts val="0"/>
                        </a:spcBef>
                        <a:spcAft>
                          <a:spcPts val="0"/>
                        </a:spcAft>
                      </a:pPr>
                      <a:r>
                        <a:rPr lang="fa-IR" sz="1800" dirty="0" smtClean="0">
                          <a:effectLst/>
                        </a:rPr>
                        <a:t>لپ تاپ</a:t>
                      </a:r>
                      <a:endParaRPr lang="en-US" sz="1800" dirty="0">
                        <a:effectLst/>
                      </a:endParaRPr>
                    </a:p>
                    <a:p>
                      <a:pPr marL="0" marR="0" algn="ctr" rtl="1">
                        <a:lnSpc>
                          <a:spcPct val="107000"/>
                        </a:lnSpc>
                        <a:spcBef>
                          <a:spcPts val="0"/>
                        </a:spcBef>
                        <a:spcAft>
                          <a:spcPts val="0"/>
                        </a:spcAft>
                      </a:pPr>
                      <a:r>
                        <a:rPr lang="fa-IR" sz="1800" dirty="0">
                          <a:effectLst/>
                        </a:rPr>
                        <a:t>پرتقال</a:t>
                      </a:r>
                      <a:endParaRPr lang="en-US" sz="1800" dirty="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dirty="0">
                          <a:effectLst/>
                        </a:rPr>
                        <a:t>آشنایی با جمع و تفریق کسرها</a:t>
                      </a:r>
                      <a:endParaRPr lang="en-US" sz="1800" dirty="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گروهی</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7</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گروه­های 3-4 نفری</a:t>
                      </a:r>
                      <a:endParaRPr lang="en-US" sz="1800">
                        <a:effectLst/>
                        <a:latin typeface="Calibri"/>
                        <a:ea typeface="Calibri"/>
                        <a:cs typeface="Arial"/>
                      </a:endParaRPr>
                    </a:p>
                  </a:txBody>
                  <a:tcPr marL="51161" marR="51161" marT="0" marB="0" anchor="ctr"/>
                </a:tc>
                <a:tc rowSpan="3">
                  <a:txBody>
                    <a:bodyPr/>
                    <a:lstStyle/>
                    <a:p>
                      <a:pPr marL="0" marR="0" algn="ctr" rtl="1">
                        <a:lnSpc>
                          <a:spcPct val="107000"/>
                        </a:lnSpc>
                        <a:spcBef>
                          <a:spcPts val="0"/>
                        </a:spcBef>
                        <a:spcAft>
                          <a:spcPts val="0"/>
                        </a:spcAft>
                      </a:pPr>
                      <a:r>
                        <a:rPr lang="fa-IR" sz="1800">
                          <a:effectLst/>
                        </a:rPr>
                        <a:t>کلاس درس</a:t>
                      </a:r>
                      <a:endParaRPr lang="en-US" sz="1800">
                        <a:effectLst/>
                        <a:latin typeface="Calibri"/>
                        <a:ea typeface="Calibri"/>
                        <a:cs typeface="Arial"/>
                      </a:endParaRPr>
                    </a:p>
                  </a:txBody>
                  <a:tcPr marL="51161" marR="51161" marT="0" marB="0" anchor="ctr"/>
                </a:tc>
              </a:tr>
              <a:tr h="48767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a:effectLst/>
                        </a:rPr>
                        <a:t>30 دقیقه تدریس</a:t>
                      </a:r>
                      <a:endParaRPr lang="en-US" sz="1800">
                        <a:effectLst/>
                        <a:latin typeface="Calibri"/>
                        <a:ea typeface="Calibri"/>
                        <a:cs typeface="Arial"/>
                      </a:endParaRPr>
                    </a:p>
                  </a:txBody>
                  <a:tcPr marL="51161" marR="51161"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2210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800" dirty="0">
                          <a:effectLst/>
                        </a:rPr>
                        <a:t>15 انجام تکالیف خواسته شده بعد از تدریس</a:t>
                      </a:r>
                      <a:endParaRPr lang="en-US" sz="1800" dirty="0">
                        <a:effectLst/>
                        <a:latin typeface="Calibri"/>
                        <a:ea typeface="Calibri"/>
                        <a:cs typeface="Arial"/>
                      </a:endParaRPr>
                    </a:p>
                  </a:txBody>
                  <a:tcPr marL="51161" marR="51161"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extLst>
      <p:ext uri="{BB962C8B-B14F-4D97-AF65-F5344CB8AC3E}">
        <p14:creationId xmlns:p14="http://schemas.microsoft.com/office/powerpoint/2010/main" val="176735298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Narges\Pictures\My Pictures\malaysia (E)\DSC00059 - Copy.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Rectangle 1"/>
          <p:cNvSpPr/>
          <p:nvPr/>
        </p:nvSpPr>
        <p:spPr>
          <a:xfrm>
            <a:off x="2133600" y="1600200"/>
            <a:ext cx="4674678" cy="1323439"/>
          </a:xfrm>
          <a:prstGeom prst="rect">
            <a:avLst/>
          </a:prstGeom>
          <a:noFill/>
        </p:spPr>
        <p:txBody>
          <a:bodyPr wrap="none">
            <a:spAutoFit/>
          </a:bodyPr>
          <a:lstStyle/>
          <a:p>
            <a:r>
              <a:rPr lang="fa-IR" sz="8000" b="1" dirty="0" smtClean="0">
                <a:solidFill>
                  <a:srgbClr val="FFFF00"/>
                </a:solidFill>
                <a:cs typeface="B Zar" pitchFamily="2" charset="-78"/>
              </a:rPr>
              <a:t>الگوی  </a:t>
            </a:r>
            <a:r>
              <a:rPr lang="fa-IR" sz="8000" b="1" dirty="0">
                <a:solidFill>
                  <a:srgbClr val="FFFF00"/>
                </a:solidFill>
                <a:cs typeface="B Zar" pitchFamily="2" charset="-78"/>
              </a:rPr>
              <a:t>گانیه</a:t>
            </a:r>
            <a:endParaRPr lang="en-US" sz="8000" dirty="0">
              <a:solidFill>
                <a:srgbClr val="FFFF00"/>
              </a:solidFill>
              <a:cs typeface="B Zar" pitchFamily="2" charset="-78"/>
            </a:endParaRPr>
          </a:p>
        </p:txBody>
      </p:sp>
    </p:spTree>
    <p:extLst>
      <p:ext uri="{BB962C8B-B14F-4D97-AF65-F5344CB8AC3E}">
        <p14:creationId xmlns:p14="http://schemas.microsoft.com/office/powerpoint/2010/main" val="2339740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267579116"/>
                  </p:ext>
                </p:extLst>
              </p:nvPr>
            </p:nvGraphicFramePr>
            <p:xfrm>
              <a:off x="152401" y="149248"/>
              <a:ext cx="8841284" cy="6533805"/>
            </p:xfrm>
            <a:graphic>
              <a:graphicData uri="http://schemas.openxmlformats.org/drawingml/2006/table">
                <a:tbl>
                  <a:tblPr rtl="1" firstRow="1" firstCol="1" bandRow="1">
                    <a:tableStyleId>{93296810-A885-4BE3-A3E7-6D5BEEA58F35}</a:tableStyleId>
                  </a:tblPr>
                  <a:tblGrid>
                    <a:gridCol w="781124"/>
                    <a:gridCol w="931997"/>
                    <a:gridCol w="1787236"/>
                    <a:gridCol w="5340927"/>
                  </a:tblGrid>
                  <a:tr h="258542">
                    <a:tc gridSpan="2">
                      <a:txBody>
                        <a:bodyPr/>
                        <a:lstStyle/>
                        <a:p>
                          <a:pPr marL="0" marR="0" algn="ctr" rtl="1">
                            <a:lnSpc>
                              <a:spcPct val="107000"/>
                            </a:lnSpc>
                            <a:spcBef>
                              <a:spcPts val="0"/>
                            </a:spcBef>
                            <a:spcAft>
                              <a:spcPts val="0"/>
                            </a:spcAft>
                          </a:pPr>
                          <a:r>
                            <a:rPr lang="fa-IR" sz="1100" b="1" dirty="0">
                              <a:effectLst/>
                            </a:rPr>
                            <a:t>گام­های گانیه</a:t>
                          </a:r>
                          <a:endParaRPr lang="en-US" sz="1100" b="1" dirty="0">
                            <a:effectLst/>
                            <a:latin typeface="Calibri"/>
                            <a:ea typeface="Calibri"/>
                            <a:cs typeface="Arial"/>
                          </a:endParaRPr>
                        </a:p>
                      </a:txBody>
                      <a:tcPr marL="37855" marR="37855" marT="0" marB="0" anchor="ctr"/>
                    </a:tc>
                    <a:tc hMerge="1">
                      <a:txBody>
                        <a:bodyPr/>
                        <a:lstStyle/>
                        <a:p>
                          <a:endParaRPr lang="en-US"/>
                        </a:p>
                      </a:txBody>
                      <a:tcPr/>
                    </a:tc>
                    <a:tc>
                      <a:txBody>
                        <a:bodyPr/>
                        <a:lstStyle/>
                        <a:p>
                          <a:pPr marL="0" marR="0" algn="ctr" rtl="1">
                            <a:lnSpc>
                              <a:spcPct val="107000"/>
                            </a:lnSpc>
                            <a:spcBef>
                              <a:spcPts val="0"/>
                            </a:spcBef>
                            <a:spcAft>
                              <a:spcPts val="0"/>
                            </a:spcAft>
                          </a:pPr>
                          <a:r>
                            <a:rPr lang="fa-IR" sz="1100" b="1">
                              <a:effectLst/>
                            </a:rPr>
                            <a:t>پایه سوم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a:effectLst/>
                            </a:rPr>
                            <a:t>پایه چهارم</a:t>
                          </a:r>
                          <a:endParaRPr lang="en-US" sz="1100" b="1">
                            <a:effectLst/>
                            <a:latin typeface="Calibri"/>
                            <a:ea typeface="Calibri"/>
                            <a:cs typeface="Arial"/>
                          </a:endParaRPr>
                        </a:p>
                      </a:txBody>
                      <a:tcPr marL="37855" marR="37855" marT="0" marB="0" anchor="ctr"/>
                    </a:tc>
                  </a:tr>
                  <a:tr h="995776">
                    <a:tc>
                      <a:txBody>
                        <a:bodyPr/>
                        <a:lstStyle/>
                        <a:p>
                          <a:pPr marL="0" marR="0" algn="ctr" rtl="1">
                            <a:lnSpc>
                              <a:spcPct val="107000"/>
                            </a:lnSpc>
                            <a:spcBef>
                              <a:spcPts val="0"/>
                            </a:spcBef>
                            <a:spcAft>
                              <a:spcPts val="0"/>
                            </a:spcAft>
                          </a:pPr>
                          <a:r>
                            <a:rPr lang="fa-IR" sz="1100" b="1">
                              <a:effectLst/>
                            </a:rPr>
                            <a:t>گام اول</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2000" b="1" dirty="0">
                              <a:effectLst/>
                            </a:rPr>
                            <a:t>جلب توجه دانش­آموز</a:t>
                          </a:r>
                          <a:endParaRPr lang="en-US" sz="20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a:effectLst/>
                            </a:rPr>
                            <a:t>توضیح اجمالی درباره نحوه اجرای آزمون به صورت گروهی</a:t>
                          </a:r>
                          <a:endParaRPr lang="en-US" sz="1800" b="1">
                            <a:effectLst/>
                            <a:latin typeface="Calibri"/>
                            <a:ea typeface="Calibri"/>
                            <a:cs typeface="Arial"/>
                          </a:endParaRPr>
                        </a:p>
                      </a:txBody>
                      <a:tcPr marL="37855" marR="37855" marT="0" marB="0" anchor="ctr"/>
                    </a:tc>
                    <a:tc>
                      <a:txBody>
                        <a:bodyPr/>
                        <a:lstStyle/>
                        <a:p>
                          <a:pPr marL="0" marR="0" algn="ctr" rtl="1">
                            <a:lnSpc>
                              <a:spcPct val="107000"/>
                            </a:lnSpc>
                            <a:spcBef>
                              <a:spcPts val="1200"/>
                            </a:spcBef>
                            <a:spcAft>
                              <a:spcPts val="0"/>
                            </a:spcAft>
                          </a:pPr>
                          <a:r>
                            <a:rPr lang="fa-IR" sz="1400" b="1" dirty="0">
                              <a:effectLst/>
                            </a:rPr>
                            <a:t>معلم با یک سبد میوه(پرتقال­های هم­اندازه) وارد کلاس می­شود و ابتدا در مورد نعمات الهی به خصوص میوه­ها و فواید میوه­ها (و پرتقال) توضیحاتی می­دهد و از آن­ها می­خواهد که در برنامه روزانه خود از میوه­های گوناگون </a:t>
                          </a:r>
                          <a:r>
                            <a:rPr lang="fa-IR" sz="1400" b="1" dirty="0" smtClean="0">
                              <a:effectLst/>
                            </a:rPr>
                            <a:t>بخورند.</a:t>
                          </a:r>
                          <a:r>
                            <a:rPr lang="fa-IR" sz="1400" b="1" baseline="0" dirty="0" smtClean="0">
                              <a:effectLst/>
                            </a:rPr>
                            <a:t> </a:t>
                          </a:r>
                          <a:r>
                            <a:rPr lang="fa-IR" sz="1400" b="1" dirty="0" smtClean="0">
                              <a:effectLst/>
                            </a:rPr>
                            <a:t>معلم </a:t>
                          </a:r>
                          <a:r>
                            <a:rPr lang="fa-IR" sz="1400" b="1" dirty="0">
                              <a:effectLst/>
                            </a:rPr>
                            <a:t>به هریک از بچه­ها یک پرتقال می­دهد.</a:t>
                          </a:r>
                          <a:endParaRPr lang="en-US" sz="1400" b="1" dirty="0">
                            <a:effectLst/>
                            <a:latin typeface="Calibri"/>
                            <a:ea typeface="Calibri"/>
                            <a:cs typeface="Arial"/>
                          </a:endParaRPr>
                        </a:p>
                      </a:txBody>
                      <a:tcPr marL="37855" marR="37855" marT="0" marB="0" anchor="ctr"/>
                    </a:tc>
                  </a:tr>
                  <a:tr h="457200">
                    <a:tc>
                      <a:txBody>
                        <a:bodyPr/>
                        <a:lstStyle/>
                        <a:p>
                          <a:pPr marL="0" marR="0" algn="ctr" rtl="1">
                            <a:lnSpc>
                              <a:spcPct val="107000"/>
                            </a:lnSpc>
                            <a:spcBef>
                              <a:spcPts val="0"/>
                            </a:spcBef>
                            <a:spcAft>
                              <a:spcPts val="0"/>
                            </a:spcAft>
                          </a:pPr>
                          <a:r>
                            <a:rPr lang="fa-IR" sz="1100" b="1">
                              <a:effectLst/>
                            </a:rPr>
                            <a:t>گام دوم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dirty="0">
                              <a:effectLst/>
                            </a:rPr>
                            <a:t>آگاه ساختن خود دانش­آموزان از اهداف آموزشی</a:t>
                          </a:r>
                          <a:endParaRPr lang="en-US" sz="11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a:effectLst/>
                            </a:rPr>
                            <a:t>انجام آزمون به صورت گروهی</a:t>
                          </a:r>
                          <a:endParaRPr lang="en-US" sz="18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dirty="0">
                              <a:effectLst/>
                            </a:rPr>
                            <a:t>معلم پرتقالی را پوست کنده و با اشاره به اینکه جلسات گذشته با کسر آشنا شدیم امروز می­خواهیم با جمع و تفریق کسرها آشنا شویم.</a:t>
                          </a:r>
                          <a:endParaRPr lang="en-US" sz="1400" b="1" dirty="0">
                            <a:effectLst/>
                            <a:latin typeface="Calibri"/>
                            <a:ea typeface="Calibri"/>
                            <a:cs typeface="Arial"/>
                          </a:endParaRPr>
                        </a:p>
                      </a:txBody>
                      <a:tcPr marL="37855" marR="37855" marT="0" marB="0" anchor="ctr"/>
                    </a:tc>
                  </a:tr>
                  <a:tr h="853433">
                    <a:tc>
                      <a:txBody>
                        <a:bodyPr/>
                        <a:lstStyle/>
                        <a:p>
                          <a:pPr marL="0" marR="0" algn="ctr" rtl="1">
                            <a:lnSpc>
                              <a:spcPct val="107000"/>
                            </a:lnSpc>
                            <a:spcBef>
                              <a:spcPts val="0"/>
                            </a:spcBef>
                            <a:spcAft>
                              <a:spcPts val="0"/>
                            </a:spcAft>
                          </a:pPr>
                          <a:r>
                            <a:rPr lang="fa-IR" sz="1100" b="1">
                              <a:effectLst/>
                            </a:rPr>
                            <a:t>گام سوم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2000" b="1" dirty="0">
                              <a:effectLst/>
                            </a:rPr>
                            <a:t>یادآوری پیش­نیازها</a:t>
                          </a:r>
                          <a:endParaRPr lang="en-US" sz="20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a:effectLst/>
                            </a:rPr>
                            <a:t>انجام آزمون به صورت گروهی</a:t>
                          </a:r>
                          <a:endParaRPr lang="en-US" sz="18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dirty="0">
                              <a:effectLst/>
                            </a:rPr>
                            <a:t>معلم: در سال گذشته و جلسات قبلی با مفهوم کسر، ساده کردن کسرها و مقایسه آن­ها آشنا شدیم.</a:t>
                          </a:r>
                          <a:endParaRPr lang="en-US" sz="1400" b="1" dirty="0">
                            <a:effectLst/>
                          </a:endParaRPr>
                        </a:p>
                        <a:p>
                          <a:pPr marL="0" marR="0" algn="ctr" rtl="1">
                            <a:lnSpc>
                              <a:spcPct val="107000"/>
                            </a:lnSpc>
                            <a:spcBef>
                              <a:spcPts val="0"/>
                            </a:spcBef>
                            <a:spcAft>
                              <a:spcPts val="0"/>
                            </a:spcAft>
                          </a:pPr>
                          <a:r>
                            <a:rPr lang="fa-IR" sz="1400" b="1" dirty="0">
                              <a:effectLst/>
                            </a:rPr>
                            <a:t>هر یک از قاچ­های پرتقال کسری از کل پرتقال هستند. حالا شما با کمک دوستانتان چند تا کسر و سپس کسرهای مساوی درست کنید.</a:t>
                          </a:r>
                          <a:endParaRPr lang="en-US" sz="1400" b="1" dirty="0">
                            <a:effectLst/>
                            <a:latin typeface="Calibri"/>
                            <a:ea typeface="Calibri"/>
                            <a:cs typeface="Arial"/>
                          </a:endParaRPr>
                        </a:p>
                      </a:txBody>
                      <a:tcPr marL="37855" marR="37855" marT="0" marB="0" anchor="ctr"/>
                    </a:tc>
                  </a:tr>
                  <a:tr h="1132021">
                    <a:tc>
                      <a:txBody>
                        <a:bodyPr/>
                        <a:lstStyle/>
                        <a:p>
                          <a:pPr marL="0" marR="0" algn="ctr" rtl="1">
                            <a:lnSpc>
                              <a:spcPct val="107000"/>
                            </a:lnSpc>
                            <a:spcBef>
                              <a:spcPts val="0"/>
                            </a:spcBef>
                            <a:spcAft>
                              <a:spcPts val="0"/>
                            </a:spcAft>
                          </a:pPr>
                          <a:r>
                            <a:rPr lang="fa-IR" sz="1100" b="1">
                              <a:effectLst/>
                            </a:rPr>
                            <a:t>گام چهارم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dirty="0">
                              <a:effectLst/>
                            </a:rPr>
                            <a:t>ارئه مطالب تازه و محرک</a:t>
                          </a:r>
                          <a:endParaRPr lang="en-US" sz="18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dirty="0">
                              <a:effectLst/>
                            </a:rPr>
                            <a:t>انجام آزمون به صورت گروهی</a:t>
                          </a:r>
                          <a:endParaRPr lang="en-US" sz="1800" b="1" dirty="0">
                            <a:effectLst/>
                            <a:latin typeface="Calibri"/>
                            <a:ea typeface="Calibri"/>
                            <a:cs typeface="Arial"/>
                          </a:endParaRPr>
                        </a:p>
                      </a:txBody>
                      <a:tcPr marL="37855" marR="37855" marT="0" marB="0" anchor="ctr"/>
                    </a:tc>
                    <a:tc>
                      <a:txBody>
                        <a:bodyPr/>
                        <a:lstStyle/>
                        <a:p>
                          <a:pPr marL="0" marR="0" indent="0" algn="ctr" defTabSz="914400" rtl="1" eaLnBrk="1" fontAlgn="auto" latinLnBrk="0" hangingPunct="1">
                            <a:lnSpc>
                              <a:spcPct val="107000"/>
                            </a:lnSpc>
                            <a:spcBef>
                              <a:spcPts val="0"/>
                            </a:spcBef>
                            <a:spcAft>
                              <a:spcPts val="0"/>
                            </a:spcAft>
                            <a:buClrTx/>
                            <a:buSzTx/>
                            <a:buFontTx/>
                            <a:buNone/>
                            <a:tabLst/>
                            <a:defRPr/>
                          </a:pPr>
                          <a:r>
                            <a:rPr kumimoji="0" lang="fa-IR" sz="1400" b="1" kern="1200" dirty="0" smtClean="0">
                              <a:solidFill>
                                <a:schemeClr val="dk1"/>
                              </a:solidFill>
                              <a:effectLst/>
                              <a:latin typeface="+mn-lt"/>
                              <a:ea typeface="+mn-ea"/>
                              <a:cs typeface="+mn-cs"/>
                            </a:rPr>
                            <a:t>معلم مساله­ای ­را طرح کرده و از دانش­آموزان می­خواهد که به آن پاسخ دهند.(فاطمه </a:t>
                          </a:r>
                          <a14:m>
                            <m:oMath xmlns:m="http://schemas.openxmlformats.org/officeDocument/2006/math">
                              <m:f>
                                <m:fPr>
                                  <m:ctrlPr>
                                    <a:rPr kumimoji="0" lang="en-US" sz="1400" b="1" i="1" kern="1200" smtClean="0">
                                      <a:solidFill>
                                        <a:schemeClr val="dk1"/>
                                      </a:solidFill>
                                      <a:effectLst/>
                                      <a:latin typeface="Cambria Math"/>
                                      <a:ea typeface="+mn-ea"/>
                                      <a:cs typeface="+mn-cs"/>
                                    </a:rPr>
                                  </m:ctrlPr>
                                </m:fPr>
                                <m:num>
                                  <m:r>
                                    <a:rPr kumimoji="0" lang="en-US" sz="1400" b="1" i="1" kern="1200">
                                      <a:solidFill>
                                        <a:schemeClr val="dk1"/>
                                      </a:solidFill>
                                      <a:effectLst/>
                                      <a:latin typeface="Cambria Math"/>
                                      <a:ea typeface="+mn-ea"/>
                                      <a:cs typeface="+mn-cs"/>
                                    </a:rPr>
                                    <m:t>𝟐</m:t>
                                  </m:r>
                                </m:num>
                                <m:den>
                                  <m:r>
                                    <a:rPr kumimoji="0" lang="en-US" sz="1400" b="1" i="1" kern="1200">
                                      <a:solidFill>
                                        <a:schemeClr val="dk1"/>
                                      </a:solidFill>
                                      <a:effectLst/>
                                      <a:latin typeface="Cambria Math"/>
                                      <a:ea typeface="+mn-ea"/>
                                      <a:cs typeface="+mn-cs"/>
                                    </a:rPr>
                                    <m:t>𝟑</m:t>
                                  </m:r>
                                </m:den>
                              </m:f>
                            </m:oMath>
                          </a14:m>
                          <a:r>
                            <a:rPr kumimoji="0" lang="en-US" sz="1400" b="1" kern="1200" dirty="0">
                              <a:solidFill>
                                <a:schemeClr val="dk1"/>
                              </a:solidFill>
                              <a:effectLst/>
                              <a:latin typeface="+mn-lt"/>
                              <a:ea typeface="+mn-ea"/>
                              <a:cs typeface="+mn-cs"/>
                            </a:rPr>
                            <a:t> </a:t>
                          </a:r>
                          <a:r>
                            <a:rPr kumimoji="0" lang="fa-IR" sz="1400" b="1" kern="1200" dirty="0" smtClean="0">
                              <a:solidFill>
                                <a:schemeClr val="dk1"/>
                              </a:solidFill>
                              <a:effectLst/>
                              <a:latin typeface="+mn-lt"/>
                              <a:ea typeface="+mn-ea"/>
                              <a:cs typeface="+mn-cs"/>
                            </a:rPr>
                            <a:t>از پرتقال­های خود را به نرگس می­دهد. چه کسری از پرتقالهای فاطمه باقیمانده است؟ پرتقالهای نرگس چه کسری را نشان می­دهند؟)</a:t>
                          </a:r>
                          <a:r>
                            <a:rPr lang="fa-IR" sz="1400" b="1" dirty="0" smtClean="0">
                              <a:effectLst/>
                              <a:cs typeface="+mn-cs"/>
                            </a:rPr>
                            <a:t>با </a:t>
                          </a:r>
                          <a:r>
                            <a:rPr lang="fa-IR" sz="1400" b="1" dirty="0">
                              <a:effectLst/>
                              <a:cs typeface="+mn-cs"/>
                            </a:rPr>
                            <a:t>طرح مثال­های این چنینی معلم جمع و تفریق کسر را تدریس می­کند.</a:t>
                          </a:r>
                          <a:endParaRPr lang="en-US" sz="1400" b="1" dirty="0">
                            <a:effectLst/>
                            <a:latin typeface="Calibri"/>
                            <a:ea typeface="Calibri"/>
                            <a:cs typeface="+mn-cs"/>
                          </a:endParaRPr>
                        </a:p>
                      </a:txBody>
                      <a:tcPr marL="37855" marR="37855" marT="0" marB="0" anchor="ctr"/>
                    </a:tc>
                  </a:tr>
                  <a:tr h="388276">
                    <a:tc>
                      <a:txBody>
                        <a:bodyPr/>
                        <a:lstStyle/>
                        <a:p>
                          <a:pPr marL="0" marR="0" algn="ctr" rtl="1">
                            <a:lnSpc>
                              <a:spcPct val="107000"/>
                            </a:lnSpc>
                            <a:spcBef>
                              <a:spcPts val="0"/>
                            </a:spcBef>
                            <a:spcAft>
                              <a:spcPts val="0"/>
                            </a:spcAft>
                          </a:pPr>
                          <a:r>
                            <a:rPr lang="fa-IR" sz="1100" b="1">
                              <a:effectLst/>
                            </a:rPr>
                            <a:t>گام پنجم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200" b="1">
                              <a:effectLst/>
                            </a:rPr>
                            <a:t>تدارک راهنمایی یادگیری</a:t>
                          </a:r>
                          <a:endParaRPr lang="en-US" sz="12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a:effectLst/>
                            </a:rPr>
                            <a:t>انجام آزمون به صورت گروهی</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dirty="0">
                              <a:effectLst/>
                            </a:rPr>
                            <a:t>کل مباحث را جمع بندی کرده و تعدادی جمع و تفریق کسر را روی تخته نوشته و حل می­کند.</a:t>
                          </a:r>
                          <a:endParaRPr lang="en-US" sz="1400" b="1" dirty="0">
                            <a:effectLst/>
                            <a:latin typeface="Calibri"/>
                            <a:ea typeface="Calibri"/>
                            <a:cs typeface="Arial"/>
                          </a:endParaRPr>
                        </a:p>
                      </a:txBody>
                      <a:tcPr marL="37855" marR="37855" marT="0" marB="0" anchor="ctr"/>
                    </a:tc>
                  </a:tr>
                  <a:tr h="592608">
                    <a:tc>
                      <a:txBody>
                        <a:bodyPr/>
                        <a:lstStyle/>
                        <a:p>
                          <a:pPr marL="0" marR="0" algn="ctr" rtl="1">
                            <a:lnSpc>
                              <a:spcPct val="107000"/>
                            </a:lnSpc>
                            <a:spcBef>
                              <a:spcPts val="0"/>
                            </a:spcBef>
                            <a:spcAft>
                              <a:spcPts val="0"/>
                            </a:spcAft>
                          </a:pPr>
                          <a:r>
                            <a:rPr lang="fa-IR" sz="1100" b="1">
                              <a:effectLst/>
                            </a:rPr>
                            <a:t>گام ششم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dirty="0">
                              <a:effectLst/>
                            </a:rPr>
                            <a:t>آزمون عملکردی</a:t>
                          </a:r>
                          <a:endParaRPr lang="en-US" sz="18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a:effectLst/>
                            </a:rPr>
                            <a:t>معلم به هر گروه یه برگه سوال می­دهد و از آنها می­خواهد که با هم­فکری هم­گروهیهای خود به آنها جواب دهند.</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dirty="0">
                              <a:effectLst/>
                            </a:rPr>
                            <a:t>معلم یک نمونه بازی و تمرین را از طریق پروژکتور نشان می­دهد و از دانش­آموزان می­خواهد که تک تک آمده و به تمارین جواب دهند.</a:t>
                          </a:r>
                          <a:endParaRPr lang="en-US" sz="1400" b="1" dirty="0">
                            <a:effectLst/>
                            <a:latin typeface="Calibri"/>
                            <a:ea typeface="Calibri"/>
                            <a:cs typeface="Arial"/>
                          </a:endParaRPr>
                        </a:p>
                      </a:txBody>
                      <a:tcPr marL="37855" marR="37855" marT="0" marB="0" anchor="ctr"/>
                    </a:tc>
                  </a:tr>
                  <a:tr h="382716">
                    <a:tc>
                      <a:txBody>
                        <a:bodyPr/>
                        <a:lstStyle/>
                        <a:p>
                          <a:pPr marL="0" marR="0" algn="ctr" rtl="1">
                            <a:lnSpc>
                              <a:spcPct val="107000"/>
                            </a:lnSpc>
                            <a:spcBef>
                              <a:spcPts val="0"/>
                            </a:spcBef>
                            <a:spcAft>
                              <a:spcPts val="0"/>
                            </a:spcAft>
                          </a:pPr>
                          <a:r>
                            <a:rPr lang="fa-IR" sz="1100" b="1">
                              <a:effectLst/>
                            </a:rPr>
                            <a:t>گام هفتم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600" b="1" dirty="0">
                              <a:effectLst/>
                            </a:rPr>
                            <a:t>ارائه بازخورد</a:t>
                          </a:r>
                          <a:endParaRPr lang="en-US" sz="16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a:effectLst/>
                            </a:rPr>
                            <a:t>پس از پایان جواب دادن از آنها می­خواهد که هر گروه ورقه­ی گروه دیگری را اصلاح کند.</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a:effectLst/>
                            </a:rPr>
                            <a:t>معلم با توجه به سطح پاسخگویی و یادگیری می­فهمد که دانش­آموزان به اهداف موردنظر رسیده­اند یا نه.</a:t>
                          </a:r>
                          <a:endParaRPr lang="en-US" sz="1400" b="1" dirty="0">
                            <a:effectLst/>
                            <a:latin typeface="Calibri"/>
                            <a:ea typeface="Calibri"/>
                            <a:cs typeface="Arial"/>
                          </a:endParaRPr>
                        </a:p>
                      </a:txBody>
                      <a:tcPr marL="37855" marR="37855" marT="0" marB="0" anchor="ctr"/>
                    </a:tc>
                  </a:tr>
                  <a:tr h="508602">
                    <a:tc>
                      <a:txBody>
                        <a:bodyPr/>
                        <a:lstStyle/>
                        <a:p>
                          <a:pPr marL="0" marR="0" algn="ctr" rtl="1">
                            <a:lnSpc>
                              <a:spcPct val="107000"/>
                            </a:lnSpc>
                            <a:spcBef>
                              <a:spcPts val="0"/>
                            </a:spcBef>
                            <a:spcAft>
                              <a:spcPts val="0"/>
                            </a:spcAft>
                          </a:pPr>
                          <a:r>
                            <a:rPr lang="fa-IR" sz="1100" b="1">
                              <a:effectLst/>
                            </a:rPr>
                            <a:t>گام هشتم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dirty="0">
                              <a:effectLst/>
                            </a:rPr>
                            <a:t>ارزیابی عملکرد</a:t>
                          </a:r>
                          <a:endParaRPr lang="en-US" sz="18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dirty="0">
                              <a:effectLst/>
                            </a:rPr>
                            <a:t>دانش­آموزان ورقه­ی گروه خود را تحویل گرفته و دوباره با دوستانشان اشکلات خود را بررسی می­کنند.</a:t>
                          </a:r>
                          <a:endParaRPr lang="en-US" sz="11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a:effectLst/>
                            </a:rPr>
                            <a:t>دانش­آموزان با توجه به عکس­العمل بازی در مقابل پاسخ­های آنها سطح یادگیری خود را ارزیابی می­کنند.</a:t>
                          </a:r>
                          <a:endParaRPr lang="en-US" sz="1400" b="1">
                            <a:effectLst/>
                            <a:latin typeface="Calibri"/>
                            <a:ea typeface="Calibri"/>
                            <a:cs typeface="Arial"/>
                          </a:endParaRPr>
                        </a:p>
                      </a:txBody>
                      <a:tcPr marL="37855" marR="37855" marT="0" marB="0" anchor="ctr"/>
                    </a:tc>
                  </a:tr>
                  <a:tr h="508602">
                    <a:tc>
                      <a:txBody>
                        <a:bodyPr/>
                        <a:lstStyle/>
                        <a:p>
                          <a:pPr marL="0" marR="0" algn="ctr" rtl="1">
                            <a:lnSpc>
                              <a:spcPct val="107000"/>
                            </a:lnSpc>
                            <a:spcBef>
                              <a:spcPts val="0"/>
                            </a:spcBef>
                            <a:spcAft>
                              <a:spcPts val="0"/>
                            </a:spcAft>
                          </a:pPr>
                          <a:r>
                            <a:rPr lang="fa-IR" sz="1100" b="1">
                              <a:effectLst/>
                            </a:rPr>
                            <a:t>گام نهم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a:effectLst/>
                            </a:rPr>
                            <a:t>ترتیب تمرین­های متنوع برای تسهیل و انتقال یادگیری</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dirty="0">
                              <a:effectLst/>
                            </a:rPr>
                            <a:t>---------</a:t>
                          </a:r>
                          <a:endParaRPr lang="en-US" sz="11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dirty="0">
                              <a:effectLst/>
                            </a:rPr>
                            <a:t>تعدادی تمرین در تخته نوشته و از آنها می­خواهیم که در دفتر یادداشت کرده و در منزل حل کنند.</a:t>
                          </a:r>
                          <a:endParaRPr lang="en-US" sz="1400" b="1" dirty="0">
                            <a:effectLst/>
                            <a:latin typeface="Calibri"/>
                            <a:ea typeface="Calibri"/>
                            <a:cs typeface="Arial"/>
                          </a:endParaRPr>
                        </a:p>
                      </a:txBody>
                      <a:tcPr marL="37855" marR="37855" marT="0" marB="0" anchor="ct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267579116"/>
                  </p:ext>
                </p:extLst>
              </p:nvPr>
            </p:nvGraphicFramePr>
            <p:xfrm>
              <a:off x="152401" y="149248"/>
              <a:ext cx="8841284" cy="6472818"/>
            </p:xfrm>
            <a:graphic>
              <a:graphicData uri="http://schemas.openxmlformats.org/drawingml/2006/table">
                <a:tbl>
                  <a:tblPr rtl="1" firstRow="1" firstCol="1" bandRow="1">
                    <a:tableStyleId>{93296810-A885-4BE3-A3E7-6D5BEEA58F35}</a:tableStyleId>
                  </a:tblPr>
                  <a:tblGrid>
                    <a:gridCol w="781124"/>
                    <a:gridCol w="931997"/>
                    <a:gridCol w="1787236"/>
                    <a:gridCol w="5340927"/>
                  </a:tblGrid>
                  <a:tr h="258542">
                    <a:tc gridSpan="2">
                      <a:txBody>
                        <a:bodyPr/>
                        <a:lstStyle/>
                        <a:p>
                          <a:pPr marL="0" marR="0" algn="ctr" rtl="1">
                            <a:lnSpc>
                              <a:spcPct val="107000"/>
                            </a:lnSpc>
                            <a:spcBef>
                              <a:spcPts val="0"/>
                            </a:spcBef>
                            <a:spcAft>
                              <a:spcPts val="0"/>
                            </a:spcAft>
                          </a:pPr>
                          <a:r>
                            <a:rPr lang="fa-IR" sz="1100" b="1" dirty="0">
                              <a:effectLst/>
                            </a:rPr>
                            <a:t>گام­های گانیه</a:t>
                          </a:r>
                          <a:endParaRPr lang="en-US" sz="1100" b="1" dirty="0">
                            <a:effectLst/>
                            <a:latin typeface="Calibri"/>
                            <a:ea typeface="Calibri"/>
                            <a:cs typeface="Arial"/>
                          </a:endParaRPr>
                        </a:p>
                      </a:txBody>
                      <a:tcPr marL="37855" marR="37855" marT="0" marB="0" anchor="ctr"/>
                    </a:tc>
                    <a:tc hMerge="1">
                      <a:txBody>
                        <a:bodyPr/>
                        <a:lstStyle/>
                        <a:p>
                          <a:endParaRPr lang="en-US"/>
                        </a:p>
                      </a:txBody>
                      <a:tcPr/>
                    </a:tc>
                    <a:tc>
                      <a:txBody>
                        <a:bodyPr/>
                        <a:lstStyle/>
                        <a:p>
                          <a:pPr marL="0" marR="0" algn="ctr" rtl="1">
                            <a:lnSpc>
                              <a:spcPct val="107000"/>
                            </a:lnSpc>
                            <a:spcBef>
                              <a:spcPts val="0"/>
                            </a:spcBef>
                            <a:spcAft>
                              <a:spcPts val="0"/>
                            </a:spcAft>
                          </a:pPr>
                          <a:r>
                            <a:rPr lang="fa-IR" sz="1100" b="1">
                              <a:effectLst/>
                            </a:rPr>
                            <a:t>پایه سوم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a:effectLst/>
                            </a:rPr>
                            <a:t>پایه چهارم</a:t>
                          </a:r>
                          <a:endParaRPr lang="en-US" sz="1100" b="1">
                            <a:effectLst/>
                            <a:latin typeface="Calibri"/>
                            <a:ea typeface="Calibri"/>
                            <a:cs typeface="Arial"/>
                          </a:endParaRPr>
                        </a:p>
                      </a:txBody>
                      <a:tcPr marL="37855" marR="37855" marT="0" marB="0" anchor="ctr"/>
                    </a:tc>
                  </a:tr>
                  <a:tr h="995776">
                    <a:tc>
                      <a:txBody>
                        <a:bodyPr/>
                        <a:lstStyle/>
                        <a:p>
                          <a:pPr marL="0" marR="0" algn="ctr" rtl="1">
                            <a:lnSpc>
                              <a:spcPct val="107000"/>
                            </a:lnSpc>
                            <a:spcBef>
                              <a:spcPts val="0"/>
                            </a:spcBef>
                            <a:spcAft>
                              <a:spcPts val="0"/>
                            </a:spcAft>
                          </a:pPr>
                          <a:r>
                            <a:rPr lang="fa-IR" sz="1100" b="1">
                              <a:effectLst/>
                            </a:rPr>
                            <a:t>گام اول</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2000" b="1" dirty="0">
                              <a:effectLst/>
                            </a:rPr>
                            <a:t>جلب توجه دانش­آموز</a:t>
                          </a:r>
                          <a:endParaRPr lang="en-US" sz="20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a:effectLst/>
                            </a:rPr>
                            <a:t>توضیح اجمالی درباره نحوه اجرای آزمون به صورت گروهی</a:t>
                          </a:r>
                          <a:endParaRPr lang="en-US" sz="1800" b="1">
                            <a:effectLst/>
                            <a:latin typeface="Calibri"/>
                            <a:ea typeface="Calibri"/>
                            <a:cs typeface="Arial"/>
                          </a:endParaRPr>
                        </a:p>
                      </a:txBody>
                      <a:tcPr marL="37855" marR="37855" marT="0" marB="0" anchor="ctr"/>
                    </a:tc>
                    <a:tc>
                      <a:txBody>
                        <a:bodyPr/>
                        <a:lstStyle/>
                        <a:p>
                          <a:pPr marL="0" marR="0" algn="ctr" rtl="1">
                            <a:lnSpc>
                              <a:spcPct val="107000"/>
                            </a:lnSpc>
                            <a:spcBef>
                              <a:spcPts val="1200"/>
                            </a:spcBef>
                            <a:spcAft>
                              <a:spcPts val="0"/>
                            </a:spcAft>
                          </a:pPr>
                          <a:r>
                            <a:rPr lang="fa-IR" sz="1400" b="1" dirty="0">
                              <a:effectLst/>
                            </a:rPr>
                            <a:t>معلم با یک سبد میوه(پرتقال­های هم­اندازه) وارد کلاس می­شود و ابتدا در مورد نعمات الهی به خصوص میوه­ها و فواید میوه­ها (و پرتقال) توضیحاتی می­دهد و از آن­ها می­خواهد که در برنامه روزانه خود از میوه­های گوناگون </a:t>
                          </a:r>
                          <a:r>
                            <a:rPr lang="fa-IR" sz="1400" b="1" dirty="0" smtClean="0">
                              <a:effectLst/>
                            </a:rPr>
                            <a:t>بخورند.</a:t>
                          </a:r>
                          <a:r>
                            <a:rPr lang="fa-IR" sz="1400" b="1" baseline="0" dirty="0" smtClean="0">
                              <a:effectLst/>
                            </a:rPr>
                            <a:t> </a:t>
                          </a:r>
                          <a:r>
                            <a:rPr lang="fa-IR" sz="1400" b="1" dirty="0" smtClean="0">
                              <a:effectLst/>
                            </a:rPr>
                            <a:t>معلم </a:t>
                          </a:r>
                          <a:r>
                            <a:rPr lang="fa-IR" sz="1400" b="1" dirty="0">
                              <a:effectLst/>
                            </a:rPr>
                            <a:t>به هریک از بچه­ها یک پرتقال می­دهد.</a:t>
                          </a:r>
                          <a:endParaRPr lang="en-US" sz="1400" b="1" dirty="0">
                            <a:effectLst/>
                            <a:latin typeface="Calibri"/>
                            <a:ea typeface="Calibri"/>
                            <a:cs typeface="Arial"/>
                          </a:endParaRPr>
                        </a:p>
                      </a:txBody>
                      <a:tcPr marL="37855" marR="37855" marT="0" marB="0" anchor="ctr"/>
                    </a:tc>
                  </a:tr>
                  <a:tr h="572516">
                    <a:tc>
                      <a:txBody>
                        <a:bodyPr/>
                        <a:lstStyle/>
                        <a:p>
                          <a:pPr marL="0" marR="0" algn="ctr" rtl="1">
                            <a:lnSpc>
                              <a:spcPct val="107000"/>
                            </a:lnSpc>
                            <a:spcBef>
                              <a:spcPts val="0"/>
                            </a:spcBef>
                            <a:spcAft>
                              <a:spcPts val="0"/>
                            </a:spcAft>
                          </a:pPr>
                          <a:r>
                            <a:rPr lang="fa-IR" sz="1100" b="1">
                              <a:effectLst/>
                            </a:rPr>
                            <a:t>گام دوم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dirty="0">
                              <a:effectLst/>
                            </a:rPr>
                            <a:t>آگاه ساختن خود دانش­آموزان از اهداف آموزشی</a:t>
                          </a:r>
                          <a:endParaRPr lang="en-US" sz="11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a:effectLst/>
                            </a:rPr>
                            <a:t>انجام آزمون به صورت گروهی</a:t>
                          </a:r>
                          <a:endParaRPr lang="en-US" sz="18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dirty="0">
                              <a:effectLst/>
                            </a:rPr>
                            <a:t>معلم پرتقالی را پوست کنده و با اشاره به اینکه جلسات گذشته با کسر آشنا شدیم امروز می­خواهیم با جمع و تفریق کسرها آشنا شویم.</a:t>
                          </a:r>
                          <a:endParaRPr lang="en-US" sz="1400" b="1" dirty="0">
                            <a:effectLst/>
                            <a:latin typeface="Calibri"/>
                            <a:ea typeface="Calibri"/>
                            <a:cs typeface="Arial"/>
                          </a:endParaRPr>
                        </a:p>
                      </a:txBody>
                      <a:tcPr marL="37855" marR="37855" marT="0" marB="0" anchor="ctr"/>
                    </a:tc>
                  </a:tr>
                  <a:tr h="901891">
                    <a:tc>
                      <a:txBody>
                        <a:bodyPr/>
                        <a:lstStyle/>
                        <a:p>
                          <a:pPr marL="0" marR="0" algn="ctr" rtl="1">
                            <a:lnSpc>
                              <a:spcPct val="107000"/>
                            </a:lnSpc>
                            <a:spcBef>
                              <a:spcPts val="0"/>
                            </a:spcBef>
                            <a:spcAft>
                              <a:spcPts val="0"/>
                            </a:spcAft>
                          </a:pPr>
                          <a:r>
                            <a:rPr lang="fa-IR" sz="1100" b="1">
                              <a:effectLst/>
                            </a:rPr>
                            <a:t>گام سوم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2000" b="1" dirty="0">
                              <a:effectLst/>
                            </a:rPr>
                            <a:t>یادآوری پیش­نیازها</a:t>
                          </a:r>
                          <a:endParaRPr lang="en-US" sz="20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a:effectLst/>
                            </a:rPr>
                            <a:t>انجام آزمون به صورت گروهی</a:t>
                          </a:r>
                          <a:endParaRPr lang="en-US" sz="18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dirty="0">
                              <a:effectLst/>
                            </a:rPr>
                            <a:t>معلم: در سال گذشته و جلسات قبلی با مفهوم کسر، ساده کردن کسرها و مقایسه آن­ها آشنا شدیم.</a:t>
                          </a:r>
                          <a:endParaRPr lang="en-US" sz="1400" b="1" dirty="0">
                            <a:effectLst/>
                          </a:endParaRPr>
                        </a:p>
                        <a:p>
                          <a:pPr marL="0" marR="0" algn="ctr" rtl="1">
                            <a:lnSpc>
                              <a:spcPct val="107000"/>
                            </a:lnSpc>
                            <a:spcBef>
                              <a:spcPts val="0"/>
                            </a:spcBef>
                            <a:spcAft>
                              <a:spcPts val="0"/>
                            </a:spcAft>
                          </a:pPr>
                          <a:r>
                            <a:rPr lang="fa-IR" sz="1400" b="1" dirty="0">
                              <a:effectLst/>
                            </a:rPr>
                            <a:t>هر یک از قاچ­های پرتقال کسری از کل پرتقال هستند. حالا شما با کمک دوستانتان چند تا کسر و سپس کسرهای مساوی درست کنید.</a:t>
                          </a:r>
                          <a:endParaRPr lang="en-US" sz="1400" b="1" dirty="0">
                            <a:effectLst/>
                            <a:latin typeface="Calibri"/>
                            <a:ea typeface="Calibri"/>
                            <a:cs typeface="Arial"/>
                          </a:endParaRPr>
                        </a:p>
                      </a:txBody>
                      <a:tcPr marL="37855" marR="37855" marT="0" marB="0" anchor="ctr"/>
                    </a:tc>
                  </a:tr>
                  <a:tr h="1132021">
                    <a:tc>
                      <a:txBody>
                        <a:bodyPr/>
                        <a:lstStyle/>
                        <a:p>
                          <a:pPr marL="0" marR="0" algn="ctr" rtl="1">
                            <a:lnSpc>
                              <a:spcPct val="107000"/>
                            </a:lnSpc>
                            <a:spcBef>
                              <a:spcPts val="0"/>
                            </a:spcBef>
                            <a:spcAft>
                              <a:spcPts val="0"/>
                            </a:spcAft>
                          </a:pPr>
                          <a:r>
                            <a:rPr lang="fa-IR" sz="1100" b="1">
                              <a:effectLst/>
                            </a:rPr>
                            <a:t>گام چهارم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dirty="0">
                              <a:effectLst/>
                            </a:rPr>
                            <a:t>ارئه مطالب تازه و محرک</a:t>
                          </a:r>
                          <a:endParaRPr lang="en-US" sz="18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dirty="0">
                              <a:effectLst/>
                            </a:rPr>
                            <a:t>انجام آزمون به صورت گروهی</a:t>
                          </a:r>
                          <a:endParaRPr lang="en-US" sz="1800" b="1" dirty="0">
                            <a:effectLst/>
                            <a:latin typeface="Calibri"/>
                            <a:ea typeface="Calibri"/>
                            <a:cs typeface="Arial"/>
                          </a:endParaRPr>
                        </a:p>
                      </a:txBody>
                      <a:tcPr marL="37855" marR="37855" marT="0" marB="0" anchor="ctr"/>
                    </a:tc>
                    <a:tc>
                      <a:txBody>
                        <a:bodyPr/>
                        <a:lstStyle/>
                        <a:p>
                          <a:endParaRPr lang="en-US"/>
                        </a:p>
                      </a:txBody>
                      <a:tcPr marL="37855" marR="37855" marT="0" marB="0" anchor="ctr">
                        <a:blipFill rotWithShape="1">
                          <a:blip r:embed="rId2"/>
                          <a:stretch>
                            <a:fillRect l="-65525" t="-242162" r="-114" b="-240000"/>
                          </a:stretch>
                        </a:blipFill>
                      </a:tcPr>
                    </a:tc>
                  </a:tr>
                  <a:tr h="388276">
                    <a:tc>
                      <a:txBody>
                        <a:bodyPr/>
                        <a:lstStyle/>
                        <a:p>
                          <a:pPr marL="0" marR="0" algn="ctr" rtl="1">
                            <a:lnSpc>
                              <a:spcPct val="107000"/>
                            </a:lnSpc>
                            <a:spcBef>
                              <a:spcPts val="0"/>
                            </a:spcBef>
                            <a:spcAft>
                              <a:spcPts val="0"/>
                            </a:spcAft>
                          </a:pPr>
                          <a:r>
                            <a:rPr lang="fa-IR" sz="1100" b="1">
                              <a:effectLst/>
                            </a:rPr>
                            <a:t>گام پنجم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200" b="1">
                              <a:effectLst/>
                            </a:rPr>
                            <a:t>تدارک راهنمایی یادگیری</a:t>
                          </a:r>
                          <a:endParaRPr lang="en-US" sz="12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a:effectLst/>
                            </a:rPr>
                            <a:t>انجام آزمون به صورت گروهی</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dirty="0">
                              <a:effectLst/>
                            </a:rPr>
                            <a:t>کل مباحث را جمع بندی کرده و تعدادی جمع و تفریق کسر را روی تخته نوشته و حل می­کند.</a:t>
                          </a:r>
                          <a:endParaRPr lang="en-US" sz="1400" b="1" dirty="0">
                            <a:effectLst/>
                            <a:latin typeface="Calibri"/>
                            <a:ea typeface="Calibri"/>
                            <a:cs typeface="Arial"/>
                          </a:endParaRPr>
                        </a:p>
                      </a:txBody>
                      <a:tcPr marL="37855" marR="37855" marT="0" marB="0" anchor="ctr"/>
                    </a:tc>
                  </a:tr>
                  <a:tr h="592608">
                    <a:tc>
                      <a:txBody>
                        <a:bodyPr/>
                        <a:lstStyle/>
                        <a:p>
                          <a:pPr marL="0" marR="0" algn="ctr" rtl="1">
                            <a:lnSpc>
                              <a:spcPct val="107000"/>
                            </a:lnSpc>
                            <a:spcBef>
                              <a:spcPts val="0"/>
                            </a:spcBef>
                            <a:spcAft>
                              <a:spcPts val="0"/>
                            </a:spcAft>
                          </a:pPr>
                          <a:r>
                            <a:rPr lang="fa-IR" sz="1100" b="1">
                              <a:effectLst/>
                            </a:rPr>
                            <a:t>گام ششم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dirty="0">
                              <a:effectLst/>
                            </a:rPr>
                            <a:t>آزمون عملکردی</a:t>
                          </a:r>
                          <a:endParaRPr lang="en-US" sz="18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a:effectLst/>
                            </a:rPr>
                            <a:t>معلم به هر گروه یه برگه سوال می­دهد و از آنها می­خواهد که با هم­فکری هم­گروهیهای خود به آنها جواب دهند.</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dirty="0">
                              <a:effectLst/>
                            </a:rPr>
                            <a:t>معلم یک نمونه بازی و تمرین را از طریق پروژکتور نشان می­دهد و از دانش­آموزان می­خواهد که تک تک آمده و به تمارین جواب دهند.</a:t>
                          </a:r>
                          <a:endParaRPr lang="en-US" sz="1400" b="1" dirty="0">
                            <a:effectLst/>
                            <a:latin typeface="Calibri"/>
                            <a:ea typeface="Calibri"/>
                            <a:cs typeface="Arial"/>
                          </a:endParaRPr>
                        </a:p>
                      </a:txBody>
                      <a:tcPr marL="37855" marR="37855" marT="0" marB="0" anchor="ctr"/>
                    </a:tc>
                  </a:tr>
                  <a:tr h="529336">
                    <a:tc>
                      <a:txBody>
                        <a:bodyPr/>
                        <a:lstStyle/>
                        <a:p>
                          <a:pPr marL="0" marR="0" algn="ctr" rtl="1">
                            <a:lnSpc>
                              <a:spcPct val="107000"/>
                            </a:lnSpc>
                            <a:spcBef>
                              <a:spcPts val="0"/>
                            </a:spcBef>
                            <a:spcAft>
                              <a:spcPts val="0"/>
                            </a:spcAft>
                          </a:pPr>
                          <a:r>
                            <a:rPr lang="fa-IR" sz="1100" b="1">
                              <a:effectLst/>
                            </a:rPr>
                            <a:t>گام هفتم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600" b="1" dirty="0">
                              <a:effectLst/>
                            </a:rPr>
                            <a:t>ارائه بازخورد</a:t>
                          </a:r>
                          <a:endParaRPr lang="en-US" sz="16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a:effectLst/>
                            </a:rPr>
                            <a:t>پس از پایان جواب دادن از آنها می­خواهد که هر گروه ورقه­ی گروه دیگری را اصلاح کند.</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a:effectLst/>
                            </a:rPr>
                            <a:t>معلم با توجه به سطح پاسخگویی و یادگیری می­فهمد که دانش­آموزان به اهداف موردنظر رسیده­اند یا نه.</a:t>
                          </a:r>
                          <a:endParaRPr lang="en-US" sz="1400" b="1" dirty="0">
                            <a:effectLst/>
                            <a:latin typeface="Calibri"/>
                            <a:ea typeface="Calibri"/>
                            <a:cs typeface="Arial"/>
                          </a:endParaRPr>
                        </a:p>
                      </a:txBody>
                      <a:tcPr marL="37855" marR="37855" marT="0" marB="0" anchor="ctr"/>
                    </a:tc>
                  </a:tr>
                  <a:tr h="572516">
                    <a:tc>
                      <a:txBody>
                        <a:bodyPr/>
                        <a:lstStyle/>
                        <a:p>
                          <a:pPr marL="0" marR="0" algn="ctr" rtl="1">
                            <a:lnSpc>
                              <a:spcPct val="107000"/>
                            </a:lnSpc>
                            <a:spcBef>
                              <a:spcPts val="0"/>
                            </a:spcBef>
                            <a:spcAft>
                              <a:spcPts val="0"/>
                            </a:spcAft>
                          </a:pPr>
                          <a:r>
                            <a:rPr lang="fa-IR" sz="1100" b="1">
                              <a:effectLst/>
                            </a:rPr>
                            <a:t>گام هشتم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800" b="1" dirty="0">
                              <a:effectLst/>
                            </a:rPr>
                            <a:t>ارزیابی عملکرد</a:t>
                          </a:r>
                          <a:endParaRPr lang="en-US" sz="18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dirty="0">
                              <a:effectLst/>
                            </a:rPr>
                            <a:t>دانش­آموزان ورقه­ی گروه خود را تحویل گرفته و دوباره با دوستانشان اشکلات خود را بررسی می­کنند.</a:t>
                          </a:r>
                          <a:endParaRPr lang="en-US" sz="11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a:effectLst/>
                            </a:rPr>
                            <a:t>دانش­آموزان با توجه به عکس­العمل بازی در مقابل پاسخ­های آنها سطح یادگیری خود را ارزیابی می­کنند.</a:t>
                          </a:r>
                          <a:endParaRPr lang="en-US" sz="1400" b="1">
                            <a:effectLst/>
                            <a:latin typeface="Calibri"/>
                            <a:ea typeface="Calibri"/>
                            <a:cs typeface="Arial"/>
                          </a:endParaRPr>
                        </a:p>
                      </a:txBody>
                      <a:tcPr marL="37855" marR="37855" marT="0" marB="0" anchor="ctr"/>
                    </a:tc>
                  </a:tr>
                  <a:tr h="529336">
                    <a:tc>
                      <a:txBody>
                        <a:bodyPr/>
                        <a:lstStyle/>
                        <a:p>
                          <a:pPr marL="0" marR="0" algn="ctr" rtl="1">
                            <a:lnSpc>
                              <a:spcPct val="107000"/>
                            </a:lnSpc>
                            <a:spcBef>
                              <a:spcPts val="0"/>
                            </a:spcBef>
                            <a:spcAft>
                              <a:spcPts val="0"/>
                            </a:spcAft>
                          </a:pPr>
                          <a:r>
                            <a:rPr lang="fa-IR" sz="1100" b="1">
                              <a:effectLst/>
                            </a:rPr>
                            <a:t>گام نهم</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a:effectLst/>
                            </a:rPr>
                            <a:t>ترتیب تمرین­های متنوع برای تسهیل و انتقال یادگیری</a:t>
                          </a:r>
                          <a:endParaRPr lang="en-US" sz="1100" b="1">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100" b="1" dirty="0">
                              <a:effectLst/>
                            </a:rPr>
                            <a:t>---------</a:t>
                          </a:r>
                          <a:endParaRPr lang="en-US" sz="1100" b="1" dirty="0">
                            <a:effectLst/>
                            <a:latin typeface="Calibri"/>
                            <a:ea typeface="Calibri"/>
                            <a:cs typeface="Arial"/>
                          </a:endParaRPr>
                        </a:p>
                      </a:txBody>
                      <a:tcPr marL="37855" marR="37855" marT="0" marB="0" anchor="ctr"/>
                    </a:tc>
                    <a:tc>
                      <a:txBody>
                        <a:bodyPr/>
                        <a:lstStyle/>
                        <a:p>
                          <a:pPr marL="0" marR="0" algn="ctr" rtl="1">
                            <a:lnSpc>
                              <a:spcPct val="107000"/>
                            </a:lnSpc>
                            <a:spcBef>
                              <a:spcPts val="0"/>
                            </a:spcBef>
                            <a:spcAft>
                              <a:spcPts val="0"/>
                            </a:spcAft>
                          </a:pPr>
                          <a:r>
                            <a:rPr lang="fa-IR" sz="1400" b="1" dirty="0">
                              <a:effectLst/>
                            </a:rPr>
                            <a:t>تعدادی تمرین در تخته نوشته و از آنها می­خواهیم که در دفتر یادداشت کرده و در منزل حل کنند.</a:t>
                          </a:r>
                          <a:endParaRPr lang="en-US" sz="1400" b="1" dirty="0">
                            <a:effectLst/>
                            <a:latin typeface="Calibri"/>
                            <a:ea typeface="Calibri"/>
                            <a:cs typeface="Arial"/>
                          </a:endParaRPr>
                        </a:p>
                      </a:txBody>
                      <a:tcPr marL="37855" marR="37855" marT="0" marB="0" anchor="ctr"/>
                    </a:tc>
                  </a:tr>
                </a:tbl>
              </a:graphicData>
            </a:graphic>
          </p:graphicFrame>
        </mc:Fallback>
      </mc:AlternateContent>
    </p:spTree>
    <p:extLst>
      <p:ext uri="{BB962C8B-B14F-4D97-AF65-F5344CB8AC3E}">
        <p14:creationId xmlns:p14="http://schemas.microsoft.com/office/powerpoint/2010/main" val="51286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752600"/>
            <a:ext cx="5257800" cy="1723549"/>
          </a:xfrm>
          <a:prstGeom prst="rect">
            <a:avLst/>
          </a:prstGeom>
        </p:spPr>
        <p:txBody>
          <a:bodyPr wrap="square">
            <a:spAutoFit/>
          </a:bodyPr>
          <a:lstStyle/>
          <a:p>
            <a:pPr algn="ctr" rtl="1"/>
            <a:r>
              <a:rPr lang="fa-IR" sz="6600" b="1" dirty="0">
                <a:solidFill>
                  <a:srgbClr val="0070C0"/>
                </a:solidFill>
                <a:cs typeface="B Zar" pitchFamily="2" charset="-78"/>
              </a:rPr>
              <a:t>الگوی  </a:t>
            </a:r>
            <a:r>
              <a:rPr lang="en-US" sz="6600" b="1" dirty="0" smtClean="0">
                <a:solidFill>
                  <a:srgbClr val="0070C0"/>
                </a:solidFill>
                <a:cs typeface="B Zar" pitchFamily="2" charset="-78"/>
              </a:rPr>
              <a:t>M.M.S</a:t>
            </a:r>
          </a:p>
          <a:p>
            <a:pPr algn="ctr" rtl="1"/>
            <a:r>
              <a:rPr lang="fa-IR" sz="4000" b="1" dirty="0" smtClean="0">
                <a:solidFill>
                  <a:srgbClr val="92D050"/>
                </a:solidFill>
                <a:cs typeface="B Zar" pitchFamily="2" charset="-78"/>
              </a:rPr>
              <a:t>مرحله به مرحله</a:t>
            </a:r>
            <a:endParaRPr lang="en-US" sz="4000" dirty="0">
              <a:solidFill>
                <a:srgbClr val="92D050"/>
              </a:solidFill>
              <a:cs typeface="B Zar" pitchFamily="2" charset="-78"/>
            </a:endParaRPr>
          </a:p>
        </p:txBody>
      </p:sp>
    </p:spTree>
    <p:extLst>
      <p:ext uri="{BB962C8B-B14F-4D97-AF65-F5344CB8AC3E}">
        <p14:creationId xmlns:p14="http://schemas.microsoft.com/office/powerpoint/2010/main" val="36424001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41209283"/>
              </p:ext>
            </p:extLst>
          </p:nvPr>
        </p:nvGraphicFramePr>
        <p:xfrm>
          <a:off x="76200" y="76200"/>
          <a:ext cx="8915400" cy="6690995"/>
        </p:xfrm>
        <a:graphic>
          <a:graphicData uri="http://schemas.openxmlformats.org/drawingml/2006/table">
            <a:tbl>
              <a:tblPr rtl="1" firstRow="1" firstCol="1" bandRow="1">
                <a:tableStyleId>{5C22544A-7EE6-4342-B048-85BDC9FD1C3A}</a:tableStyleId>
              </a:tblPr>
              <a:tblGrid>
                <a:gridCol w="796636"/>
                <a:gridCol w="6179128"/>
                <a:gridCol w="1939636"/>
              </a:tblGrid>
              <a:tr h="6553200">
                <a:tc>
                  <a:txBody>
                    <a:bodyPr/>
                    <a:lstStyle/>
                    <a:p>
                      <a:pPr marL="0" marR="0" algn="r" rtl="1">
                        <a:lnSpc>
                          <a:spcPct val="107000"/>
                        </a:lnSpc>
                        <a:spcBef>
                          <a:spcPts val="0"/>
                        </a:spcBef>
                        <a:spcAft>
                          <a:spcPts val="0"/>
                        </a:spcAft>
                      </a:pPr>
                      <a:r>
                        <a:rPr lang="fa-IR" sz="1600" dirty="0">
                          <a:solidFill>
                            <a:srgbClr val="7030A0"/>
                          </a:solidFill>
                          <a:effectLst/>
                        </a:rPr>
                        <a:t> </a:t>
                      </a:r>
                      <a:endParaRPr lang="en-US" sz="1600" dirty="0">
                        <a:solidFill>
                          <a:srgbClr val="7030A0"/>
                        </a:solidFill>
                        <a:effectLst/>
                      </a:endParaRPr>
                    </a:p>
                    <a:p>
                      <a:pPr marL="0" marR="0" algn="r" rtl="1">
                        <a:lnSpc>
                          <a:spcPct val="107000"/>
                        </a:lnSpc>
                        <a:spcBef>
                          <a:spcPts val="0"/>
                        </a:spcBef>
                        <a:spcAft>
                          <a:spcPts val="0"/>
                        </a:spcAft>
                      </a:pPr>
                      <a:r>
                        <a:rPr lang="fa-IR" sz="1600" dirty="0">
                          <a:solidFill>
                            <a:srgbClr val="7030A0"/>
                          </a:solidFill>
                          <a:effectLst/>
                        </a:rPr>
                        <a:t> </a:t>
                      </a:r>
                      <a:endParaRPr lang="en-US" sz="1600" dirty="0">
                        <a:solidFill>
                          <a:srgbClr val="7030A0"/>
                        </a:solidFill>
                        <a:effectLst/>
                      </a:endParaRPr>
                    </a:p>
                    <a:p>
                      <a:pPr marL="0" marR="0" algn="r" rtl="1">
                        <a:lnSpc>
                          <a:spcPct val="107000"/>
                        </a:lnSpc>
                        <a:spcBef>
                          <a:spcPts val="0"/>
                        </a:spcBef>
                        <a:spcAft>
                          <a:spcPts val="0"/>
                        </a:spcAft>
                      </a:pPr>
                      <a:r>
                        <a:rPr lang="en-US" sz="1600" dirty="0">
                          <a:solidFill>
                            <a:srgbClr val="7030A0"/>
                          </a:solidFill>
                          <a:effectLst/>
                        </a:rPr>
                        <a:t> </a:t>
                      </a:r>
                    </a:p>
                    <a:p>
                      <a:pPr marL="0" marR="0" algn="r" rtl="1">
                        <a:lnSpc>
                          <a:spcPct val="107000"/>
                        </a:lnSpc>
                        <a:spcBef>
                          <a:spcPts val="0"/>
                        </a:spcBef>
                        <a:spcAft>
                          <a:spcPts val="0"/>
                        </a:spcAft>
                      </a:pPr>
                      <a:r>
                        <a:rPr lang="en-US" sz="1600" dirty="0">
                          <a:solidFill>
                            <a:srgbClr val="7030A0"/>
                          </a:solidFill>
                          <a:effectLst/>
                        </a:rPr>
                        <a:t> </a:t>
                      </a:r>
                    </a:p>
                    <a:p>
                      <a:pPr marL="0" marR="0" algn="r" rtl="1">
                        <a:lnSpc>
                          <a:spcPct val="107000"/>
                        </a:lnSpc>
                        <a:spcBef>
                          <a:spcPts val="0"/>
                        </a:spcBef>
                        <a:spcAft>
                          <a:spcPts val="0"/>
                        </a:spcAft>
                      </a:pPr>
                      <a:r>
                        <a:rPr lang="en-US" sz="1600" dirty="0">
                          <a:solidFill>
                            <a:srgbClr val="7030A0"/>
                          </a:solidFill>
                          <a:effectLst/>
                        </a:rPr>
                        <a:t> </a:t>
                      </a:r>
                    </a:p>
                    <a:p>
                      <a:pPr marL="0" marR="0" algn="r" rtl="1">
                        <a:lnSpc>
                          <a:spcPct val="107000"/>
                        </a:lnSpc>
                        <a:spcBef>
                          <a:spcPts val="0"/>
                        </a:spcBef>
                        <a:spcAft>
                          <a:spcPts val="0"/>
                        </a:spcAft>
                      </a:pPr>
                      <a:r>
                        <a:rPr lang="fa-IR" sz="1600" dirty="0">
                          <a:solidFill>
                            <a:srgbClr val="7030A0"/>
                          </a:solidFill>
                          <a:effectLst/>
                        </a:rPr>
                        <a:t> </a:t>
                      </a:r>
                      <a:endParaRPr lang="en-US" sz="1600" dirty="0">
                        <a:solidFill>
                          <a:srgbClr val="7030A0"/>
                        </a:solidFill>
                        <a:effectLst/>
                      </a:endParaRPr>
                    </a:p>
                    <a:p>
                      <a:pPr marL="0" marR="0" algn="r" rtl="1">
                        <a:lnSpc>
                          <a:spcPct val="107000"/>
                        </a:lnSpc>
                        <a:spcBef>
                          <a:spcPts val="0"/>
                        </a:spcBef>
                        <a:spcAft>
                          <a:spcPts val="0"/>
                        </a:spcAft>
                      </a:pPr>
                      <a:r>
                        <a:rPr lang="fa-IR" sz="1600" dirty="0">
                          <a:solidFill>
                            <a:srgbClr val="7030A0"/>
                          </a:solidFill>
                          <a:effectLst/>
                        </a:rPr>
                        <a:t> </a:t>
                      </a:r>
                      <a:endParaRPr lang="en-US" sz="1600" dirty="0">
                        <a:solidFill>
                          <a:srgbClr val="7030A0"/>
                        </a:solidFill>
                        <a:effectLst/>
                      </a:endParaRPr>
                    </a:p>
                    <a:p>
                      <a:pPr marL="0" marR="0" algn="r" rtl="1">
                        <a:lnSpc>
                          <a:spcPct val="107000"/>
                        </a:lnSpc>
                        <a:spcBef>
                          <a:spcPts val="0"/>
                        </a:spcBef>
                        <a:spcAft>
                          <a:spcPts val="0"/>
                        </a:spcAft>
                      </a:pPr>
                      <a:r>
                        <a:rPr lang="fa-IR" sz="1600" dirty="0">
                          <a:solidFill>
                            <a:srgbClr val="7030A0"/>
                          </a:solidFill>
                          <a:effectLst/>
                        </a:rPr>
                        <a:t> </a:t>
                      </a:r>
                      <a:endParaRPr lang="en-US" sz="1600" dirty="0">
                        <a:solidFill>
                          <a:srgbClr val="7030A0"/>
                        </a:solidFill>
                        <a:effectLst/>
                      </a:endParaRPr>
                    </a:p>
                    <a:p>
                      <a:pPr marL="0" marR="0" algn="ctr" rtl="1">
                        <a:lnSpc>
                          <a:spcPct val="107000"/>
                        </a:lnSpc>
                        <a:spcBef>
                          <a:spcPts val="0"/>
                        </a:spcBef>
                        <a:spcAft>
                          <a:spcPts val="0"/>
                        </a:spcAft>
                      </a:pPr>
                      <a:r>
                        <a:rPr lang="fa-IR" sz="1600" dirty="0">
                          <a:solidFill>
                            <a:srgbClr val="7030A0"/>
                          </a:solidFill>
                          <a:effectLst/>
                        </a:rPr>
                        <a:t>تحلیل و تعیین اهداف</a:t>
                      </a:r>
                      <a:endParaRPr lang="en-US" sz="1600" dirty="0">
                        <a:solidFill>
                          <a:srgbClr val="7030A0"/>
                        </a:solidFill>
                        <a:effectLst/>
                      </a:endParaRPr>
                    </a:p>
                    <a:p>
                      <a:pPr marL="0" marR="0" algn="ctr" rtl="1">
                        <a:lnSpc>
                          <a:spcPct val="107000"/>
                        </a:lnSpc>
                        <a:spcBef>
                          <a:spcPts val="0"/>
                        </a:spcBef>
                        <a:spcAft>
                          <a:spcPts val="0"/>
                        </a:spcAft>
                      </a:pPr>
                      <a:r>
                        <a:rPr lang="fa-IR" sz="1600" dirty="0">
                          <a:solidFill>
                            <a:srgbClr val="7030A0"/>
                          </a:solidFill>
                          <a:effectLst/>
                        </a:rPr>
                        <a:t> و</a:t>
                      </a:r>
                      <a:endParaRPr lang="en-US" sz="1600" dirty="0">
                        <a:solidFill>
                          <a:srgbClr val="7030A0"/>
                        </a:solidFill>
                        <a:effectLst/>
                      </a:endParaRPr>
                    </a:p>
                    <a:p>
                      <a:pPr marL="0" marR="0" algn="ctr" rtl="1">
                        <a:lnSpc>
                          <a:spcPct val="107000"/>
                        </a:lnSpc>
                        <a:spcBef>
                          <a:spcPts val="0"/>
                        </a:spcBef>
                        <a:spcAft>
                          <a:spcPts val="0"/>
                        </a:spcAft>
                      </a:pPr>
                      <a:r>
                        <a:rPr lang="fa-IR" sz="1600" dirty="0">
                          <a:solidFill>
                            <a:srgbClr val="7030A0"/>
                          </a:solidFill>
                          <a:effectLst/>
                        </a:rPr>
                        <a:t> پیامد های  یادگیری</a:t>
                      </a:r>
                      <a:endParaRPr lang="en-US" sz="1600" dirty="0">
                        <a:solidFill>
                          <a:srgbClr val="7030A0"/>
                        </a:solidFill>
                        <a:effectLst/>
                      </a:endParaRPr>
                    </a:p>
                    <a:p>
                      <a:pPr marL="0" marR="0" algn="ctr" rtl="1">
                        <a:lnSpc>
                          <a:spcPct val="107000"/>
                        </a:lnSpc>
                        <a:spcBef>
                          <a:spcPts val="0"/>
                        </a:spcBef>
                        <a:spcAft>
                          <a:spcPts val="0"/>
                        </a:spcAft>
                      </a:pPr>
                      <a:r>
                        <a:rPr lang="en-US" sz="1600" dirty="0">
                          <a:solidFill>
                            <a:srgbClr val="7030A0"/>
                          </a:solidFill>
                          <a:effectLst/>
                        </a:rPr>
                        <a:t> </a:t>
                      </a:r>
                      <a:endParaRPr lang="en-US" sz="1600" dirty="0">
                        <a:solidFill>
                          <a:srgbClr val="7030A0"/>
                        </a:solidFill>
                        <a:effectLst/>
                        <a:latin typeface="Calibri"/>
                        <a:ea typeface="Calibri"/>
                        <a:cs typeface="Arial"/>
                      </a:endParaRPr>
                    </a:p>
                  </a:txBody>
                  <a:tcPr marL="34920" marR="34920" marT="0" marB="0"/>
                </a:tc>
                <a:tc>
                  <a:txBody>
                    <a:bodyPr/>
                    <a:lstStyle/>
                    <a:p>
                      <a:pPr marL="0" marR="0" algn="r" rtl="1">
                        <a:lnSpc>
                          <a:spcPct val="107000"/>
                        </a:lnSpc>
                        <a:spcBef>
                          <a:spcPts val="0"/>
                        </a:spcBef>
                        <a:spcAft>
                          <a:spcPts val="0"/>
                        </a:spcAft>
                      </a:pPr>
                      <a:r>
                        <a:rPr lang="en-US" sz="1600" dirty="0">
                          <a:solidFill>
                            <a:srgbClr val="7030A0"/>
                          </a:solidFill>
                          <a:effectLst/>
                        </a:rPr>
                        <a:t> </a:t>
                      </a:r>
                      <a:r>
                        <a:rPr lang="fa-IR" sz="1600" dirty="0" smtClean="0">
                          <a:solidFill>
                            <a:srgbClr val="7030A0"/>
                          </a:solidFill>
                          <a:effectLst/>
                        </a:rPr>
                        <a:t>جهت  </a:t>
                      </a:r>
                      <a:r>
                        <a:rPr lang="fa-IR" sz="1600" dirty="0">
                          <a:solidFill>
                            <a:srgbClr val="7030A0"/>
                          </a:solidFill>
                          <a:effectLst/>
                        </a:rPr>
                        <a:t>تحقق  هدف  غایی  و نزدیکی فراگیران  به  خود </a:t>
                      </a:r>
                      <a:r>
                        <a:rPr lang="fa-IR" sz="1600" dirty="0" smtClean="0">
                          <a:solidFill>
                            <a:srgbClr val="7030A0"/>
                          </a:solidFill>
                          <a:effectLst/>
                        </a:rPr>
                        <a:t>شکوفایی </a:t>
                      </a:r>
                      <a:r>
                        <a:rPr lang="fa-IR" sz="1600" dirty="0">
                          <a:solidFill>
                            <a:srgbClr val="7030A0"/>
                          </a:solidFill>
                          <a:effectLst/>
                        </a:rPr>
                        <a:t>فعالیتهای زیر </a:t>
                      </a:r>
                      <a:r>
                        <a:rPr lang="fa-IR" sz="1600" dirty="0" smtClean="0">
                          <a:solidFill>
                            <a:srgbClr val="7030A0"/>
                          </a:solidFill>
                          <a:effectLst/>
                        </a:rPr>
                        <a:t>طراحی</a:t>
                      </a:r>
                      <a:r>
                        <a:rPr lang="fa-IR" sz="1600" baseline="0" dirty="0" smtClean="0">
                          <a:solidFill>
                            <a:srgbClr val="7030A0"/>
                          </a:solidFill>
                          <a:effectLst/>
                        </a:rPr>
                        <a:t> </a:t>
                      </a:r>
                      <a:r>
                        <a:rPr lang="fa-IR" sz="1600" dirty="0" smtClean="0">
                          <a:solidFill>
                            <a:srgbClr val="7030A0"/>
                          </a:solidFill>
                          <a:effectLst/>
                        </a:rPr>
                        <a:t>شد:</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 آغاز کلاس  با  نام و یاد خداوند تبارک  تعالی</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 اتمام  کلاس با دعا و شکر و سپاسگزاری  از خدا</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 ذ کر نعمت های  خداوند در حین  تدریس</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  احترام وبیان مودبانه بین  هم </a:t>
                      </a:r>
                      <a:r>
                        <a:rPr lang="fa-IR" sz="1600" dirty="0" smtClean="0">
                          <a:solidFill>
                            <a:srgbClr val="7030A0"/>
                          </a:solidFill>
                          <a:effectLst/>
                        </a:rPr>
                        <a:t>گروهیها</a:t>
                      </a:r>
                      <a:endParaRPr lang="en-US" sz="1600" dirty="0">
                        <a:solidFill>
                          <a:srgbClr val="7030A0"/>
                        </a:solidFill>
                        <a:effectLst/>
                      </a:endParaRPr>
                    </a:p>
                    <a:p>
                      <a:pPr marL="0" marR="0" algn="r" rtl="1">
                        <a:lnSpc>
                          <a:spcPct val="115000"/>
                        </a:lnSpc>
                        <a:spcBef>
                          <a:spcPts val="0"/>
                        </a:spcBef>
                        <a:spcAft>
                          <a:spcPts val="0"/>
                        </a:spcAft>
                      </a:pPr>
                      <a:r>
                        <a:rPr lang="fa-IR" sz="1600" dirty="0">
                          <a:solidFill>
                            <a:srgbClr val="7030A0"/>
                          </a:solidFill>
                          <a:effectLst/>
                        </a:rPr>
                        <a:t> این  واحد درسی  در نظر دارد تحقق یادگیری ریاضی را ممکن نماید که  </a:t>
                      </a:r>
                      <a:endParaRPr lang="en-US" sz="1600" dirty="0">
                        <a:solidFill>
                          <a:srgbClr val="7030A0"/>
                        </a:solidFill>
                        <a:effectLst/>
                      </a:endParaRPr>
                    </a:p>
                    <a:p>
                      <a:pPr marL="0" marR="0" algn="r" rtl="1">
                        <a:lnSpc>
                          <a:spcPct val="115000"/>
                        </a:lnSpc>
                        <a:spcBef>
                          <a:spcPts val="0"/>
                        </a:spcBef>
                        <a:spcAft>
                          <a:spcPts val="0"/>
                        </a:spcAft>
                      </a:pPr>
                      <a:r>
                        <a:rPr lang="fa-IR" sz="1600" dirty="0">
                          <a:solidFill>
                            <a:srgbClr val="7030A0"/>
                          </a:solidFill>
                          <a:effectLst/>
                        </a:rPr>
                        <a:t>هدف  کلی  از آموزش است و فعالیتهای زیر در تحقق این  هدف  یاری می نماید</a:t>
                      </a:r>
                      <a:r>
                        <a:rPr lang="fa-IR" sz="1600" dirty="0" smtClean="0">
                          <a:solidFill>
                            <a:srgbClr val="7030A0"/>
                          </a:solidFill>
                          <a:effectLst/>
                        </a:rPr>
                        <a:t>:</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آموزش جمع وتفریق کسر با استفاده از کارت آموزشی ومیوه(پرتقال) پیامد  یادگیری آن  می تواند  باعث   </a:t>
                      </a:r>
                      <a:r>
                        <a:rPr lang="fa-IR" sz="1600" u="sng" dirty="0">
                          <a:solidFill>
                            <a:srgbClr val="7030A0"/>
                          </a:solidFill>
                          <a:effectLst/>
                        </a:rPr>
                        <a:t>ایجاد انگیزه</a:t>
                      </a:r>
                      <a:r>
                        <a:rPr lang="fa-IR" sz="1600" dirty="0">
                          <a:solidFill>
                            <a:srgbClr val="7030A0"/>
                          </a:solidFill>
                          <a:effectLst/>
                        </a:rPr>
                        <a:t>   در فراگیران شود.</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تشخیص کسرهای  واحد یا کسرهای هم مخرج ارائه  شده درکارت آموزشی  پیامد یادگیری آن  بالا بردن  </a:t>
                      </a:r>
                      <a:r>
                        <a:rPr lang="fa-IR" sz="1600" u="sng" dirty="0">
                          <a:solidFill>
                            <a:srgbClr val="7030A0"/>
                          </a:solidFill>
                          <a:effectLst/>
                        </a:rPr>
                        <a:t>قوه  تمیز و تشخیص </a:t>
                      </a:r>
                      <a:r>
                        <a:rPr lang="fa-IR" sz="1600" dirty="0">
                          <a:solidFill>
                            <a:srgbClr val="7030A0"/>
                          </a:solidFill>
                          <a:effectLst/>
                        </a:rPr>
                        <a:t> </a:t>
                      </a:r>
                      <a:r>
                        <a:rPr lang="fa-IR" sz="1600" dirty="0" smtClean="0">
                          <a:solidFill>
                            <a:srgbClr val="7030A0"/>
                          </a:solidFill>
                          <a:effectLst/>
                        </a:rPr>
                        <a:t> </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توانایی انجام جمع وتفریق کسرهای خواسته شده</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رعایت ادب و احترام هنگام سخن گفتن واحترام </a:t>
                      </a:r>
                      <a:r>
                        <a:rPr lang="fa-IR" sz="1600" dirty="0" smtClean="0">
                          <a:solidFill>
                            <a:srgbClr val="7030A0"/>
                          </a:solidFill>
                          <a:effectLst/>
                        </a:rPr>
                        <a:t>گروهی</a:t>
                      </a:r>
                      <a:endParaRPr lang="en-US" sz="1600" dirty="0">
                        <a:solidFill>
                          <a:srgbClr val="7030A0"/>
                        </a:solidFill>
                        <a:effectLst/>
                      </a:endParaRPr>
                    </a:p>
                    <a:p>
                      <a:pPr marL="0" marR="0" algn="l" rtl="1">
                        <a:lnSpc>
                          <a:spcPct val="107000"/>
                        </a:lnSpc>
                        <a:spcBef>
                          <a:spcPts val="0"/>
                        </a:spcBef>
                        <a:spcAft>
                          <a:spcPts val="0"/>
                        </a:spcAft>
                      </a:pPr>
                      <a:r>
                        <a:rPr lang="fa-IR" sz="1600" dirty="0">
                          <a:solidFill>
                            <a:srgbClr val="7030A0"/>
                          </a:solidFill>
                          <a:effectLst/>
                        </a:rPr>
                        <a:t>  نشانه  تحقق اهداف می تواند بروز انتظارات  عمکردی زیر </a:t>
                      </a:r>
                      <a:r>
                        <a:rPr lang="fa-IR" sz="1600" dirty="0" smtClean="0">
                          <a:solidFill>
                            <a:srgbClr val="7030A0"/>
                          </a:solidFill>
                          <a:effectLst/>
                        </a:rPr>
                        <a:t>باشد</a:t>
                      </a:r>
                      <a:r>
                        <a:rPr lang="fa-IR" sz="1600" dirty="0">
                          <a:solidFill>
                            <a:srgbClr val="7030A0"/>
                          </a:solidFill>
                          <a:effectLst/>
                        </a:rPr>
                        <a:t> </a:t>
                      </a:r>
                      <a:endParaRPr lang="en-US" sz="1600" dirty="0">
                        <a:solidFill>
                          <a:srgbClr val="7030A0"/>
                        </a:solidFill>
                        <a:effectLst/>
                      </a:endParaRPr>
                    </a:p>
                    <a:p>
                      <a:pPr marL="342900" marR="0" lvl="0" indent="-342900" algn="r" rtl="1">
                        <a:lnSpc>
                          <a:spcPct val="115000"/>
                        </a:lnSpc>
                        <a:spcBef>
                          <a:spcPts val="0"/>
                        </a:spcBef>
                        <a:spcAft>
                          <a:spcPts val="0"/>
                        </a:spcAft>
                        <a:buClr>
                          <a:srgbClr val="000000"/>
                        </a:buClr>
                        <a:buFont typeface="Symbol"/>
                        <a:buChar char=""/>
                      </a:pPr>
                      <a:r>
                        <a:rPr lang="fa-IR" sz="1600" dirty="0">
                          <a:solidFill>
                            <a:srgbClr val="7030A0"/>
                          </a:solidFill>
                          <a:effectLst/>
                        </a:rPr>
                        <a:t>پیدا کردن حاصل جمع وتفریق کسرها با مخرج مساوی(دانشی)</a:t>
                      </a:r>
                      <a:endParaRPr lang="en-US" sz="1600" dirty="0">
                        <a:solidFill>
                          <a:srgbClr val="7030A0"/>
                        </a:solidFill>
                        <a:effectLst/>
                      </a:endParaRPr>
                    </a:p>
                    <a:p>
                      <a:pPr marL="342900" marR="0" lvl="0" indent="-342900" algn="r" rtl="1">
                        <a:lnSpc>
                          <a:spcPct val="115000"/>
                        </a:lnSpc>
                        <a:spcBef>
                          <a:spcPts val="0"/>
                        </a:spcBef>
                        <a:spcAft>
                          <a:spcPts val="0"/>
                        </a:spcAft>
                        <a:buClr>
                          <a:srgbClr val="000000"/>
                        </a:buClr>
                        <a:buFont typeface="Symbol"/>
                        <a:buChar char=""/>
                      </a:pPr>
                      <a:r>
                        <a:rPr lang="fa-IR" sz="1600" dirty="0">
                          <a:solidFill>
                            <a:srgbClr val="7030A0"/>
                          </a:solidFill>
                          <a:effectLst/>
                        </a:rPr>
                        <a:t>حل مسئله ها جمع وتفریق کسرها(دانشی)</a:t>
                      </a:r>
                      <a:endParaRPr lang="en-US" sz="1600" dirty="0">
                        <a:solidFill>
                          <a:srgbClr val="7030A0"/>
                        </a:solidFill>
                        <a:effectLst/>
                      </a:endParaRPr>
                    </a:p>
                    <a:p>
                      <a:pPr marL="342900" marR="0" lvl="0" indent="-342900" algn="r" rtl="1">
                        <a:lnSpc>
                          <a:spcPct val="115000"/>
                        </a:lnSpc>
                        <a:spcBef>
                          <a:spcPts val="0"/>
                        </a:spcBef>
                        <a:spcAft>
                          <a:spcPts val="0"/>
                        </a:spcAft>
                        <a:buClr>
                          <a:srgbClr val="000000"/>
                        </a:buClr>
                        <a:buFont typeface="Symbol"/>
                        <a:buChar char=""/>
                      </a:pPr>
                      <a:r>
                        <a:rPr lang="fa-IR" sz="1600" dirty="0">
                          <a:solidFill>
                            <a:srgbClr val="7030A0"/>
                          </a:solidFill>
                          <a:effectLst/>
                        </a:rPr>
                        <a:t>طرح مسئله برای یک عبارت جمع یا تفریق کسرها با مخرج مساوی(دانشی)</a:t>
                      </a:r>
                      <a:endParaRPr lang="en-US" sz="1600" dirty="0">
                        <a:solidFill>
                          <a:srgbClr val="7030A0"/>
                        </a:solidFill>
                        <a:effectLst/>
                      </a:endParaRPr>
                    </a:p>
                    <a:p>
                      <a:pPr marL="342900" marR="0" lvl="0" indent="-342900" algn="r" rtl="1">
                        <a:lnSpc>
                          <a:spcPct val="115000"/>
                        </a:lnSpc>
                        <a:spcBef>
                          <a:spcPts val="0"/>
                        </a:spcBef>
                        <a:spcAft>
                          <a:spcPts val="0"/>
                        </a:spcAft>
                        <a:buClr>
                          <a:srgbClr val="000000"/>
                        </a:buClr>
                        <a:buFont typeface="Symbol"/>
                        <a:buChar char=""/>
                      </a:pPr>
                      <a:r>
                        <a:rPr lang="fa-IR" sz="1600" dirty="0">
                          <a:solidFill>
                            <a:srgbClr val="7030A0"/>
                          </a:solidFill>
                          <a:effectLst/>
                        </a:rPr>
                        <a:t>درک کسرهای برابر واحد به کمک جمع کسرها ونوشتن پاسخ های مختلف برای آن(دانشی)</a:t>
                      </a:r>
                      <a:endParaRPr lang="en-US" sz="1600" dirty="0">
                        <a:solidFill>
                          <a:srgbClr val="7030A0"/>
                        </a:solidFill>
                        <a:effectLst/>
                      </a:endParaRPr>
                    </a:p>
                    <a:p>
                      <a:pPr marL="342900" marR="0" lvl="0" indent="-342900" algn="r" rtl="1">
                        <a:lnSpc>
                          <a:spcPct val="115000"/>
                        </a:lnSpc>
                        <a:spcBef>
                          <a:spcPts val="0"/>
                        </a:spcBef>
                        <a:spcAft>
                          <a:spcPts val="0"/>
                        </a:spcAft>
                        <a:buClr>
                          <a:srgbClr val="000000"/>
                        </a:buClr>
                        <a:buFont typeface="Symbol"/>
                        <a:buChar char=""/>
                      </a:pPr>
                      <a:r>
                        <a:rPr lang="fa-IR" sz="1600" dirty="0">
                          <a:solidFill>
                            <a:srgbClr val="7030A0"/>
                          </a:solidFill>
                          <a:effectLst/>
                        </a:rPr>
                        <a:t>درک کسرهای برابر صفر با کمک تفریق کسرها ونوشتن تفریق مختلف برای آن(دانشی)</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با دوستانش در گروه همکاری و علاقه برای کار گروهی می کند . ( عاطفی )</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تمرین های کتاب را به خوبی حل می­کند . ( روانی – حرکتی )</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فعالانه در حل </a:t>
                      </a:r>
                      <a:r>
                        <a:rPr lang="fa-IR" sz="1600" dirty="0" smtClean="0">
                          <a:solidFill>
                            <a:srgbClr val="7030A0"/>
                          </a:solidFill>
                          <a:effectLst/>
                        </a:rPr>
                        <a:t>تمرینهای </a:t>
                      </a:r>
                      <a:r>
                        <a:rPr lang="fa-IR" sz="1600" dirty="0">
                          <a:solidFill>
                            <a:srgbClr val="7030A0"/>
                          </a:solidFill>
                          <a:effectLst/>
                        </a:rPr>
                        <a:t>خواسته شده با دوستانش همکاری می کند . ( روانی – حرکتی ) </a:t>
                      </a:r>
                      <a:endParaRPr lang="en-US" sz="1600" dirty="0">
                        <a:solidFill>
                          <a:srgbClr val="7030A0"/>
                        </a:solidFill>
                        <a:effectLst/>
                      </a:endParaRPr>
                    </a:p>
                    <a:p>
                      <a:pPr marL="342900" marR="0" lvl="0" indent="-342900" algn="r" rtl="1">
                        <a:lnSpc>
                          <a:spcPct val="115000"/>
                        </a:lnSpc>
                        <a:spcBef>
                          <a:spcPts val="0"/>
                        </a:spcBef>
                        <a:spcAft>
                          <a:spcPts val="0"/>
                        </a:spcAft>
                        <a:buFont typeface="Symbol"/>
                        <a:buChar char=""/>
                      </a:pPr>
                      <a:r>
                        <a:rPr lang="fa-IR" sz="1600" dirty="0">
                          <a:solidFill>
                            <a:srgbClr val="7030A0"/>
                          </a:solidFill>
                          <a:effectLst/>
                        </a:rPr>
                        <a:t>علاقه  خود را  برای نوشتن تمرین ها خواسته شده نشان می­دهد </a:t>
                      </a:r>
                      <a:r>
                        <a:rPr lang="fa-IR" sz="1600" dirty="0" smtClean="0">
                          <a:solidFill>
                            <a:srgbClr val="7030A0"/>
                          </a:solidFill>
                          <a:effectLst/>
                        </a:rPr>
                        <a:t>.</a:t>
                      </a:r>
                      <a:endParaRPr lang="en-US" sz="1600" dirty="0">
                        <a:solidFill>
                          <a:srgbClr val="7030A0"/>
                        </a:solidFill>
                        <a:effectLst/>
                      </a:endParaRPr>
                    </a:p>
                  </a:txBody>
                  <a:tcPr marL="34920" marR="34920" marT="0" marB="0"/>
                </a:tc>
                <a:tc>
                  <a:txBody>
                    <a:bodyPr/>
                    <a:lstStyle/>
                    <a:p>
                      <a:pPr marL="0" marR="0" algn="justLow" rtl="1">
                        <a:lnSpc>
                          <a:spcPct val="107000"/>
                        </a:lnSpc>
                        <a:spcBef>
                          <a:spcPts val="0"/>
                        </a:spcBef>
                        <a:spcAft>
                          <a:spcPts val="0"/>
                        </a:spcAft>
                      </a:pPr>
                      <a:r>
                        <a:rPr lang="fa-IR" sz="1600" dirty="0">
                          <a:solidFill>
                            <a:srgbClr val="7030A0"/>
                          </a:solidFill>
                          <a:effectLst/>
                        </a:rPr>
                        <a:t> </a:t>
                      </a:r>
                      <a:endParaRPr lang="en-US" sz="1600" dirty="0">
                        <a:solidFill>
                          <a:srgbClr val="7030A0"/>
                        </a:solidFill>
                        <a:effectLst/>
                      </a:endParaRPr>
                    </a:p>
                    <a:p>
                      <a:pPr marL="342900" marR="0" lvl="0" indent="-342900" algn="justLow" rtl="1">
                        <a:lnSpc>
                          <a:spcPct val="115000"/>
                        </a:lnSpc>
                        <a:spcBef>
                          <a:spcPts val="0"/>
                        </a:spcBef>
                        <a:spcAft>
                          <a:spcPts val="0"/>
                        </a:spcAft>
                        <a:buFont typeface="Wingdings"/>
                        <a:buChar char=""/>
                      </a:pPr>
                      <a:r>
                        <a:rPr lang="ar-SA" sz="1600" dirty="0">
                          <a:solidFill>
                            <a:srgbClr val="7030A0"/>
                          </a:solidFill>
                          <a:effectLst/>
                        </a:rPr>
                        <a:t>چگونه  می  توانم در این درس جمع وتفریق کسرها به  هدف  غایی  دست  یابم</a:t>
                      </a:r>
                      <a:r>
                        <a:rPr lang="ar-SA" sz="1600" dirty="0" smtClean="0">
                          <a:solidFill>
                            <a:srgbClr val="7030A0"/>
                          </a:solidFill>
                          <a:effectLst/>
                        </a:rPr>
                        <a:t>؟</a:t>
                      </a:r>
                      <a:r>
                        <a:rPr lang="en-US" sz="1600" dirty="0">
                          <a:solidFill>
                            <a:srgbClr val="7030A0"/>
                          </a:solidFill>
                          <a:effectLst/>
                        </a:rPr>
                        <a:t> </a:t>
                      </a:r>
                      <a:r>
                        <a:rPr lang="ar-SA" sz="1600" dirty="0">
                          <a:solidFill>
                            <a:srgbClr val="7030A0"/>
                          </a:solidFill>
                          <a:effectLst/>
                        </a:rPr>
                        <a:t> </a:t>
                      </a:r>
                      <a:endParaRPr lang="en-US" sz="1600" dirty="0">
                        <a:solidFill>
                          <a:srgbClr val="7030A0"/>
                        </a:solidFill>
                        <a:effectLst/>
                      </a:endParaRPr>
                    </a:p>
                    <a:p>
                      <a:pPr marL="0" marR="0" algn="justLow" rtl="1">
                        <a:lnSpc>
                          <a:spcPct val="115000"/>
                        </a:lnSpc>
                        <a:spcBef>
                          <a:spcPts val="0"/>
                        </a:spcBef>
                        <a:spcAft>
                          <a:spcPts val="0"/>
                        </a:spcAft>
                      </a:pPr>
                      <a:r>
                        <a:rPr lang="fa-IR" sz="1600" dirty="0">
                          <a:solidFill>
                            <a:srgbClr val="7030A0"/>
                          </a:solidFill>
                          <a:effectLst/>
                        </a:rPr>
                        <a:t> </a:t>
                      </a:r>
                      <a:endParaRPr lang="en-US" sz="1600" dirty="0">
                        <a:solidFill>
                          <a:srgbClr val="7030A0"/>
                        </a:solidFill>
                        <a:effectLst/>
                      </a:endParaRPr>
                    </a:p>
                    <a:p>
                      <a:pPr marL="342900" marR="0" lvl="0" indent="-342900" algn="justLow" rtl="1">
                        <a:lnSpc>
                          <a:spcPct val="115000"/>
                        </a:lnSpc>
                        <a:spcBef>
                          <a:spcPts val="0"/>
                        </a:spcBef>
                        <a:spcAft>
                          <a:spcPts val="0"/>
                        </a:spcAft>
                        <a:buFont typeface="Wingdings"/>
                        <a:buChar char=""/>
                      </a:pPr>
                      <a:r>
                        <a:rPr lang="ar-SA" sz="1600" dirty="0">
                          <a:solidFill>
                            <a:srgbClr val="7030A0"/>
                          </a:solidFill>
                          <a:effectLst/>
                        </a:rPr>
                        <a:t>چگونه  می  توانم هدف کلی در این  واحد درسی را   بدست  آورم؟ </a:t>
                      </a:r>
                      <a:endParaRPr lang="en-US" sz="1600" dirty="0">
                        <a:solidFill>
                          <a:srgbClr val="7030A0"/>
                        </a:solidFill>
                        <a:effectLst/>
                      </a:endParaRPr>
                    </a:p>
                    <a:p>
                      <a:pPr marL="0" marR="0" algn="justLow" rtl="1">
                        <a:lnSpc>
                          <a:spcPct val="115000"/>
                        </a:lnSpc>
                        <a:spcBef>
                          <a:spcPts val="0"/>
                        </a:spcBef>
                        <a:spcAft>
                          <a:spcPts val="0"/>
                        </a:spcAft>
                      </a:pPr>
                      <a:endParaRPr lang="en-US" sz="1600" dirty="0">
                        <a:solidFill>
                          <a:srgbClr val="7030A0"/>
                        </a:solidFill>
                        <a:effectLst/>
                      </a:endParaRPr>
                    </a:p>
                    <a:p>
                      <a:pPr marL="342900" marR="0" lvl="0" indent="-342900" algn="justLow" rtl="1">
                        <a:lnSpc>
                          <a:spcPct val="115000"/>
                        </a:lnSpc>
                        <a:spcBef>
                          <a:spcPts val="0"/>
                        </a:spcBef>
                        <a:spcAft>
                          <a:spcPts val="0"/>
                        </a:spcAft>
                        <a:buFont typeface="Wingdings"/>
                        <a:buChar char=""/>
                      </a:pPr>
                      <a:r>
                        <a:rPr lang="fa-IR" sz="1600" dirty="0">
                          <a:solidFill>
                            <a:srgbClr val="7030A0"/>
                          </a:solidFill>
                          <a:effectLst/>
                        </a:rPr>
                        <a:t> </a:t>
                      </a:r>
                      <a:r>
                        <a:rPr lang="ar-SA" sz="1600" dirty="0">
                          <a:solidFill>
                            <a:srgbClr val="7030A0"/>
                          </a:solidFill>
                          <a:effectLst/>
                        </a:rPr>
                        <a:t> در اهداف تعیین  شده این درس  آیا استفاده از میوه وکارت های تشخیص کسر باعث پیامدهای یادگیری (ایجاد انگیزه، قوه تشخیص و...) می شود؟ </a:t>
                      </a:r>
                      <a:endParaRPr lang="en-US" sz="1600" dirty="0">
                        <a:solidFill>
                          <a:srgbClr val="7030A0"/>
                        </a:solidFill>
                        <a:effectLst/>
                      </a:endParaRPr>
                    </a:p>
                    <a:p>
                      <a:pPr marL="0" marR="0" algn="justLow" rtl="1">
                        <a:lnSpc>
                          <a:spcPct val="115000"/>
                        </a:lnSpc>
                        <a:spcBef>
                          <a:spcPts val="0"/>
                        </a:spcBef>
                        <a:spcAft>
                          <a:spcPts val="0"/>
                        </a:spcAft>
                      </a:pPr>
                      <a:r>
                        <a:rPr lang="fa-IR" sz="1600" dirty="0">
                          <a:solidFill>
                            <a:srgbClr val="7030A0"/>
                          </a:solidFill>
                          <a:effectLst/>
                        </a:rPr>
                        <a:t>چه  انتظارات  عملکردی  در تحقق اهداف می تواند  نشان  دهنده  ی  پیامدهای یادگیری فراگیران  باشد؟</a:t>
                      </a:r>
                      <a:endParaRPr lang="en-US" sz="1600" dirty="0">
                        <a:solidFill>
                          <a:srgbClr val="7030A0"/>
                        </a:solidFill>
                        <a:effectLst/>
                        <a:latin typeface="Calibri"/>
                        <a:ea typeface="Calibri"/>
                        <a:cs typeface="Arial"/>
                      </a:endParaRPr>
                    </a:p>
                  </a:txBody>
                  <a:tcPr marL="34920" marR="34920" marT="0" marB="0"/>
                </a:tc>
              </a:tr>
            </a:tbl>
          </a:graphicData>
        </a:graphic>
      </p:graphicFrame>
    </p:spTree>
    <p:extLst>
      <p:ext uri="{BB962C8B-B14F-4D97-AF65-F5344CB8AC3E}">
        <p14:creationId xmlns:p14="http://schemas.microsoft.com/office/powerpoint/2010/main" val="35865591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243552"/>
              </p:ext>
            </p:extLst>
          </p:nvPr>
        </p:nvGraphicFramePr>
        <p:xfrm>
          <a:off x="76200" y="152400"/>
          <a:ext cx="8915399" cy="6553200"/>
        </p:xfrm>
        <a:graphic>
          <a:graphicData uri="http://schemas.openxmlformats.org/drawingml/2006/table">
            <a:tbl>
              <a:tblPr rtl="1" firstRow="1" firstCol="1" bandRow="1">
                <a:tableStyleId>{5C22544A-7EE6-4342-B048-85BDC9FD1C3A}</a:tableStyleId>
              </a:tblPr>
              <a:tblGrid>
                <a:gridCol w="949035"/>
                <a:gridCol w="5370293"/>
                <a:gridCol w="2596071"/>
              </a:tblGrid>
              <a:tr h="6553200">
                <a:tc>
                  <a:txBody>
                    <a:bodyPr/>
                    <a:lstStyle/>
                    <a:p>
                      <a:pPr marL="0" marR="0" algn="r" rtl="1">
                        <a:lnSpc>
                          <a:spcPct val="107000"/>
                        </a:lnSpc>
                        <a:spcBef>
                          <a:spcPts val="0"/>
                        </a:spcBef>
                        <a:spcAft>
                          <a:spcPts val="0"/>
                        </a:spcAft>
                      </a:pPr>
                      <a:r>
                        <a:rPr lang="fa-IR" sz="1600" dirty="0">
                          <a:solidFill>
                            <a:srgbClr val="0070C0"/>
                          </a:solidFill>
                          <a:effectLst/>
                          <a:cs typeface="2  Badr" pitchFamily="2" charset="-78"/>
                        </a:rPr>
                        <a:t> </a:t>
                      </a:r>
                      <a:endParaRPr lang="en-US" sz="1600" dirty="0">
                        <a:solidFill>
                          <a:srgbClr val="0070C0"/>
                        </a:solidFill>
                        <a:effectLst/>
                        <a:cs typeface="2  Badr" pitchFamily="2" charset="-78"/>
                      </a:endParaRPr>
                    </a:p>
                    <a:p>
                      <a:pPr marL="0" marR="0" algn="ctr" rtl="1">
                        <a:lnSpc>
                          <a:spcPct val="107000"/>
                        </a:lnSpc>
                        <a:spcBef>
                          <a:spcPts val="0"/>
                        </a:spcBef>
                        <a:spcAft>
                          <a:spcPts val="0"/>
                        </a:spcAft>
                      </a:pPr>
                      <a:r>
                        <a:rPr lang="fa-IR" sz="1600" dirty="0" smtClean="0">
                          <a:solidFill>
                            <a:srgbClr val="0070C0"/>
                          </a:solidFill>
                          <a:effectLst/>
                          <a:cs typeface="2  Badr" pitchFamily="2" charset="-78"/>
                        </a:rPr>
                        <a:t>تحلیل</a:t>
                      </a:r>
                    </a:p>
                    <a:p>
                      <a:pPr marL="0" marR="0" algn="ctr" rtl="1">
                        <a:lnSpc>
                          <a:spcPct val="107000"/>
                        </a:lnSpc>
                        <a:spcBef>
                          <a:spcPts val="0"/>
                        </a:spcBef>
                        <a:spcAft>
                          <a:spcPts val="0"/>
                        </a:spcAft>
                      </a:pPr>
                      <a:r>
                        <a:rPr lang="fa-IR" sz="1600" dirty="0" smtClean="0">
                          <a:solidFill>
                            <a:srgbClr val="0070C0"/>
                          </a:solidFill>
                          <a:effectLst/>
                          <a:cs typeface="2  Badr" pitchFamily="2" charset="-78"/>
                        </a:rPr>
                        <a:t> </a:t>
                      </a:r>
                      <a:r>
                        <a:rPr lang="fa-IR" sz="1600" dirty="0">
                          <a:solidFill>
                            <a:srgbClr val="0070C0"/>
                          </a:solidFill>
                          <a:effectLst/>
                          <a:cs typeface="2  Badr" pitchFamily="2" charset="-78"/>
                        </a:rPr>
                        <a:t>یادگیر </a:t>
                      </a:r>
                      <a:r>
                        <a:rPr lang="fa-IR" sz="1600" dirty="0" smtClean="0">
                          <a:solidFill>
                            <a:srgbClr val="0070C0"/>
                          </a:solidFill>
                          <a:effectLst/>
                          <a:cs typeface="2  Badr" pitchFamily="2" charset="-78"/>
                        </a:rPr>
                        <a:t>نده</a:t>
                      </a:r>
                    </a:p>
                    <a:p>
                      <a:pPr marL="0" marR="0" algn="ctr" rtl="1">
                        <a:lnSpc>
                          <a:spcPct val="107000"/>
                        </a:lnSpc>
                        <a:spcBef>
                          <a:spcPts val="0"/>
                        </a:spcBef>
                        <a:spcAft>
                          <a:spcPts val="0"/>
                        </a:spcAft>
                      </a:pPr>
                      <a:r>
                        <a:rPr lang="fa-IR" sz="1600" dirty="0" smtClean="0">
                          <a:solidFill>
                            <a:srgbClr val="0070C0"/>
                          </a:solidFill>
                          <a:effectLst/>
                          <a:cs typeface="2  Badr" pitchFamily="2" charset="-78"/>
                        </a:rPr>
                        <a:t> و</a:t>
                      </a:r>
                    </a:p>
                    <a:p>
                      <a:pPr marL="0" marR="0" algn="ctr" rtl="1">
                        <a:lnSpc>
                          <a:spcPct val="107000"/>
                        </a:lnSpc>
                        <a:spcBef>
                          <a:spcPts val="0"/>
                        </a:spcBef>
                        <a:spcAft>
                          <a:spcPts val="0"/>
                        </a:spcAft>
                      </a:pPr>
                      <a:r>
                        <a:rPr lang="fa-IR" sz="1600" dirty="0" smtClean="0">
                          <a:solidFill>
                            <a:srgbClr val="0070C0"/>
                          </a:solidFill>
                          <a:effectLst/>
                          <a:cs typeface="2  Badr" pitchFamily="2" charset="-78"/>
                        </a:rPr>
                        <a:t> </a:t>
                      </a:r>
                      <a:r>
                        <a:rPr lang="fa-IR" sz="1600" dirty="0">
                          <a:solidFill>
                            <a:srgbClr val="0070C0"/>
                          </a:solidFill>
                          <a:effectLst/>
                          <a:cs typeface="2  Badr" pitchFamily="2" charset="-78"/>
                        </a:rPr>
                        <a:t>محیط</a:t>
                      </a:r>
                      <a:endParaRPr lang="en-US" sz="1600" dirty="0">
                        <a:solidFill>
                          <a:srgbClr val="0070C0"/>
                        </a:solidFill>
                        <a:effectLst/>
                        <a:latin typeface="Calibri"/>
                        <a:ea typeface="Calibri"/>
                        <a:cs typeface="2  Badr" pitchFamily="2" charset="-78"/>
                      </a:endParaRPr>
                    </a:p>
                  </a:txBody>
                  <a:tcPr marL="45842" marR="45842" marT="0" marB="0"/>
                </a:tc>
                <a:tc>
                  <a:txBody>
                    <a:bodyPr/>
                    <a:lstStyle/>
                    <a:p>
                      <a:pPr marL="342900" marR="0" lvl="0" indent="-342900" algn="justLow" rtl="1">
                        <a:lnSpc>
                          <a:spcPct val="115000"/>
                        </a:lnSpc>
                        <a:spcBef>
                          <a:spcPts val="0"/>
                        </a:spcBef>
                        <a:spcAft>
                          <a:spcPts val="0"/>
                        </a:spcAft>
                        <a:buFont typeface="Symbol"/>
                        <a:buChar char=""/>
                      </a:pPr>
                      <a:r>
                        <a:rPr lang="ar-SA" sz="1600" dirty="0">
                          <a:solidFill>
                            <a:srgbClr val="0070C0"/>
                          </a:solidFill>
                          <a:effectLst/>
                          <a:cs typeface="2  Badr" pitchFamily="2" charset="-78"/>
                        </a:rPr>
                        <a:t>با  بررسی  پرونده  پزشکی </a:t>
                      </a:r>
                      <a:r>
                        <a:rPr lang="ar-SA" sz="1600" dirty="0" smtClean="0">
                          <a:solidFill>
                            <a:srgbClr val="0070C0"/>
                          </a:solidFill>
                          <a:effectLst/>
                          <a:cs typeface="2  Badr" pitchFamily="2" charset="-78"/>
                        </a:rPr>
                        <a:t>بررسی </a:t>
                      </a:r>
                      <a:r>
                        <a:rPr lang="ar-SA" sz="1600" dirty="0">
                          <a:solidFill>
                            <a:srgbClr val="0070C0"/>
                          </a:solidFill>
                          <a:effectLst/>
                          <a:cs typeface="2  Badr" pitchFamily="2" charset="-78"/>
                        </a:rPr>
                        <a:t>سوابق آموزشی  قبل  </a:t>
                      </a:r>
                      <a:r>
                        <a:rPr lang="fa-IR" sz="1600" dirty="0" smtClean="0">
                          <a:solidFill>
                            <a:srgbClr val="0070C0"/>
                          </a:solidFill>
                          <a:effectLst/>
                          <a:cs typeface="2  Badr" pitchFamily="2" charset="-78"/>
                        </a:rPr>
                        <a:t>می </a:t>
                      </a:r>
                      <a:r>
                        <a:rPr lang="fa-IR" sz="1600" dirty="0">
                          <a:solidFill>
                            <a:srgbClr val="0070C0"/>
                          </a:solidFill>
                          <a:effectLst/>
                          <a:cs typeface="2  Badr" pitchFamily="2" charset="-78"/>
                        </a:rPr>
                        <a:t>توانم فراگیران را اینطور تحلیل  نمایم که: </a:t>
                      </a:r>
                      <a:endParaRPr lang="en-US" sz="1600" dirty="0">
                        <a:solidFill>
                          <a:srgbClr val="0070C0"/>
                        </a:solidFill>
                        <a:effectLst/>
                        <a:cs typeface="2  Badr" pitchFamily="2" charset="-78"/>
                      </a:endParaRPr>
                    </a:p>
                    <a:p>
                      <a:pPr marL="427355" marR="0" algn="justLow" rtl="1">
                        <a:lnSpc>
                          <a:spcPct val="150000"/>
                        </a:lnSpc>
                        <a:spcBef>
                          <a:spcPts val="0"/>
                        </a:spcBef>
                        <a:spcAft>
                          <a:spcPts val="0"/>
                        </a:spcAft>
                      </a:pPr>
                      <a:r>
                        <a:rPr lang="fa-IR" sz="1600" dirty="0">
                          <a:solidFill>
                            <a:srgbClr val="0070C0"/>
                          </a:solidFill>
                          <a:effectLst/>
                          <a:cs typeface="2  Badr" pitchFamily="2" charset="-78"/>
                        </a:rPr>
                        <a:t>مخاطبان من دراین درس دانش آموزان دختر هستند که درسن 10 سالگی و درکلاس چهارم  می باشند</a:t>
                      </a:r>
                      <a:r>
                        <a:rPr lang="en-US" sz="1600" dirty="0">
                          <a:solidFill>
                            <a:srgbClr val="0070C0"/>
                          </a:solidFill>
                          <a:effectLst/>
                          <a:cs typeface="2  Badr" pitchFamily="2" charset="-78"/>
                        </a:rPr>
                        <a:t> . </a:t>
                      </a:r>
                      <a:r>
                        <a:rPr lang="fa-IR" sz="1600" dirty="0">
                          <a:solidFill>
                            <a:srgbClr val="0070C0"/>
                          </a:solidFill>
                          <a:effectLst/>
                          <a:cs typeface="2  Badr" pitchFamily="2" charset="-78"/>
                        </a:rPr>
                        <a:t>در ارومیه زندگی می کنند</a:t>
                      </a:r>
                      <a:r>
                        <a:rPr lang="en-US" sz="1600" dirty="0">
                          <a:solidFill>
                            <a:srgbClr val="0070C0"/>
                          </a:solidFill>
                          <a:effectLst/>
                          <a:cs typeface="2  Badr" pitchFamily="2" charset="-78"/>
                        </a:rPr>
                        <a:t>. </a:t>
                      </a:r>
                      <a:r>
                        <a:rPr lang="fa-IR" sz="1600" dirty="0">
                          <a:solidFill>
                            <a:srgbClr val="0070C0"/>
                          </a:solidFill>
                          <a:effectLst/>
                          <a:cs typeface="2  Badr" pitchFamily="2" charset="-78"/>
                        </a:rPr>
                        <a:t> از لحاظ اقتصادی در حد متوسط می باشند . از نظر جسمی سالم می باشند .درصد بالایی از والدین دانش آموزان دارای تحصیلات دیپلم و پائین ترند و بقیه دارای والدینی با تحصیلات بالاتر هستند </a:t>
                      </a:r>
                      <a:r>
                        <a:rPr lang="en-US" sz="1600" dirty="0">
                          <a:solidFill>
                            <a:srgbClr val="0070C0"/>
                          </a:solidFill>
                          <a:effectLst/>
                          <a:cs typeface="2  Badr" pitchFamily="2" charset="-78"/>
                        </a:rPr>
                        <a:t> .</a:t>
                      </a:r>
                      <a:r>
                        <a:rPr lang="fa-IR" sz="1600" dirty="0">
                          <a:solidFill>
                            <a:srgbClr val="0070C0"/>
                          </a:solidFill>
                          <a:effectLst/>
                          <a:cs typeface="2  Badr" pitchFamily="2" charset="-78"/>
                        </a:rPr>
                        <a:t>از نظر سطح رسیدگی به فرزند خود در </a:t>
                      </a:r>
                      <a:r>
                        <a:rPr lang="fa-IR" sz="1600" u="sng" dirty="0">
                          <a:solidFill>
                            <a:srgbClr val="0070C0"/>
                          </a:solidFill>
                          <a:effectLst/>
                          <a:cs typeface="2  Badr" pitchFamily="2" charset="-78"/>
                        </a:rPr>
                        <a:t>حد متوسط</a:t>
                      </a:r>
                      <a:r>
                        <a:rPr lang="fa-IR" sz="1600" dirty="0">
                          <a:solidFill>
                            <a:srgbClr val="0070C0"/>
                          </a:solidFill>
                          <a:effectLst/>
                          <a:cs typeface="2  Badr" pitchFamily="2" charset="-78"/>
                        </a:rPr>
                        <a:t> هستند </a:t>
                      </a:r>
                      <a:r>
                        <a:rPr lang="en-US" sz="1600" dirty="0">
                          <a:solidFill>
                            <a:srgbClr val="0070C0"/>
                          </a:solidFill>
                          <a:effectLst/>
                          <a:cs typeface="2  Badr" pitchFamily="2" charset="-78"/>
                        </a:rPr>
                        <a:t> .</a:t>
                      </a:r>
                      <a:r>
                        <a:rPr lang="fa-IR" sz="1600" dirty="0">
                          <a:solidFill>
                            <a:srgbClr val="0070C0"/>
                          </a:solidFill>
                          <a:effectLst/>
                          <a:cs typeface="2  Badr" pitchFamily="2" charset="-78"/>
                        </a:rPr>
                        <a:t> بنابراین  فراگیرانم  از لحاظ جسمی  روحی فیزیکی و  ذهنی آمادگی کافی برای یادگیری این  واحد درسی  را دارند.</a:t>
                      </a:r>
                      <a:endParaRPr lang="en-US" sz="1600" dirty="0">
                        <a:solidFill>
                          <a:srgbClr val="0070C0"/>
                        </a:solidFill>
                        <a:effectLst/>
                        <a:cs typeface="2  Badr" pitchFamily="2" charset="-78"/>
                      </a:endParaRPr>
                    </a:p>
                    <a:p>
                      <a:pPr marL="0" marR="0" algn="justLow" rtl="1">
                        <a:lnSpc>
                          <a:spcPct val="107000"/>
                        </a:lnSpc>
                        <a:spcBef>
                          <a:spcPts val="0"/>
                        </a:spcBef>
                        <a:spcAft>
                          <a:spcPts val="0"/>
                        </a:spcAft>
                      </a:pPr>
                      <a:r>
                        <a:rPr lang="fa-IR" sz="1600" dirty="0">
                          <a:solidFill>
                            <a:srgbClr val="0070C0"/>
                          </a:solidFill>
                          <a:effectLst/>
                          <a:cs typeface="2  Badr" pitchFamily="2" charset="-78"/>
                        </a:rPr>
                        <a:t> </a:t>
                      </a:r>
                      <a:endParaRPr lang="en-US" sz="1600" dirty="0">
                        <a:solidFill>
                          <a:srgbClr val="0070C0"/>
                        </a:solidFill>
                        <a:effectLst/>
                        <a:cs typeface="2  Badr" pitchFamily="2" charset="-78"/>
                      </a:endParaRPr>
                    </a:p>
                    <a:p>
                      <a:pPr marL="0" marR="0" algn="justLow" rtl="1">
                        <a:lnSpc>
                          <a:spcPct val="107000"/>
                        </a:lnSpc>
                        <a:spcBef>
                          <a:spcPts val="0"/>
                        </a:spcBef>
                        <a:spcAft>
                          <a:spcPts val="0"/>
                        </a:spcAft>
                      </a:pPr>
                      <a:r>
                        <a:rPr lang="fa-IR" sz="1600" u="sng" dirty="0">
                          <a:solidFill>
                            <a:srgbClr val="0070C0"/>
                          </a:solidFill>
                          <a:effectLst/>
                          <a:cs typeface="2  Badr" pitchFamily="2" charset="-78"/>
                        </a:rPr>
                        <a:t>محیط یادگیری</a:t>
                      </a:r>
                      <a:r>
                        <a:rPr lang="fa-IR" sz="1600" dirty="0">
                          <a:solidFill>
                            <a:srgbClr val="0070C0"/>
                          </a:solidFill>
                          <a:effectLst/>
                          <a:cs typeface="2  Badr" pitchFamily="2" charset="-78"/>
                        </a:rPr>
                        <a:t> کلاس درس  می باشد که از نظر نور , گرما,  رنگ آمیزی با ویژگیهای روحی و رشدی دانش آموزان دختر10 ساله بسیار مناسب است.</a:t>
                      </a:r>
                      <a:endParaRPr lang="en-US" sz="1600" dirty="0">
                        <a:solidFill>
                          <a:srgbClr val="0070C0"/>
                        </a:solidFill>
                        <a:effectLst/>
                        <a:cs typeface="2  Badr" pitchFamily="2" charset="-78"/>
                      </a:endParaRPr>
                    </a:p>
                    <a:p>
                      <a:pPr marL="0" marR="0" algn="justLow" rtl="1">
                        <a:lnSpc>
                          <a:spcPct val="107000"/>
                        </a:lnSpc>
                        <a:spcBef>
                          <a:spcPts val="0"/>
                        </a:spcBef>
                        <a:spcAft>
                          <a:spcPts val="0"/>
                        </a:spcAft>
                      </a:pPr>
                      <a:r>
                        <a:rPr lang="fa-IR" sz="1600" dirty="0">
                          <a:solidFill>
                            <a:srgbClr val="0070C0"/>
                          </a:solidFill>
                          <a:effectLst/>
                          <a:cs typeface="2  Badr" pitchFamily="2" charset="-78"/>
                        </a:rPr>
                        <a:t> </a:t>
                      </a:r>
                      <a:endParaRPr lang="en-US" sz="1600" dirty="0">
                        <a:solidFill>
                          <a:srgbClr val="0070C0"/>
                        </a:solidFill>
                        <a:effectLst/>
                        <a:cs typeface="2  Badr" pitchFamily="2" charset="-78"/>
                      </a:endParaRPr>
                    </a:p>
                    <a:p>
                      <a:pPr marL="0" marR="0" algn="justLow" rtl="1">
                        <a:lnSpc>
                          <a:spcPct val="150000"/>
                        </a:lnSpc>
                        <a:spcBef>
                          <a:spcPts val="0"/>
                        </a:spcBef>
                        <a:spcAft>
                          <a:spcPts val="0"/>
                        </a:spcAft>
                      </a:pPr>
                      <a:r>
                        <a:rPr lang="fa-IR" sz="1600" dirty="0">
                          <a:solidFill>
                            <a:srgbClr val="0070C0"/>
                          </a:solidFill>
                          <a:effectLst/>
                          <a:cs typeface="2  Badr" pitchFamily="2" charset="-78"/>
                        </a:rPr>
                        <a:t>برای</a:t>
                      </a:r>
                      <a:r>
                        <a:rPr lang="fa-IR" sz="1600" u="sng" dirty="0">
                          <a:solidFill>
                            <a:srgbClr val="0070C0"/>
                          </a:solidFill>
                          <a:effectLst/>
                          <a:cs typeface="2  Badr" pitchFamily="2" charset="-78"/>
                        </a:rPr>
                        <a:t> پویایی</a:t>
                      </a:r>
                      <a:r>
                        <a:rPr lang="fa-IR" sz="1600" dirty="0">
                          <a:solidFill>
                            <a:srgbClr val="0070C0"/>
                          </a:solidFill>
                          <a:effectLst/>
                          <a:cs typeface="2  Badr" pitchFamily="2" charset="-78"/>
                        </a:rPr>
                        <a:t> و شادابی کلاس درس  با آوردن میوه(پرتقال)  وطرح یک داستان  مسئله دار موجبات  ایجاد حس مسئله محوری را در فراگیران بالا برده  وبه توسعه ی محیط یادگیری  می توان کمک کرد.</a:t>
                      </a:r>
                      <a:endParaRPr lang="en-US" sz="1600" dirty="0">
                        <a:solidFill>
                          <a:srgbClr val="0070C0"/>
                        </a:solidFill>
                        <a:effectLst/>
                        <a:cs typeface="2  Badr" pitchFamily="2" charset="-78"/>
                      </a:endParaRPr>
                    </a:p>
                    <a:p>
                      <a:pPr marL="0" marR="0" algn="justLow" rtl="1">
                        <a:lnSpc>
                          <a:spcPct val="150000"/>
                        </a:lnSpc>
                        <a:spcBef>
                          <a:spcPts val="0"/>
                        </a:spcBef>
                        <a:spcAft>
                          <a:spcPts val="0"/>
                        </a:spcAft>
                      </a:pPr>
                      <a:r>
                        <a:rPr lang="fa-IR" sz="1600" dirty="0">
                          <a:solidFill>
                            <a:srgbClr val="0070C0"/>
                          </a:solidFill>
                          <a:effectLst/>
                          <a:cs typeface="2  Badr" pitchFamily="2" charset="-78"/>
                        </a:rPr>
                        <a:t>با در نظر گرفتن  ویژگیهای جسمی روحی  شرایط خوب محیط توسعه ی محیط یادگیری  انتظار میرود  در فرایند یاد دهی و یادگیری </a:t>
                      </a:r>
                      <a:r>
                        <a:rPr lang="fa-IR" sz="1600" u="sng" dirty="0">
                          <a:solidFill>
                            <a:srgbClr val="0070C0"/>
                          </a:solidFill>
                          <a:effectLst/>
                          <a:cs typeface="2  Badr" pitchFamily="2" charset="-78"/>
                        </a:rPr>
                        <a:t>تحقق اهداف</a:t>
                      </a:r>
                      <a:r>
                        <a:rPr lang="fa-IR" sz="1600" dirty="0">
                          <a:solidFill>
                            <a:srgbClr val="0070C0"/>
                          </a:solidFill>
                          <a:effectLst/>
                          <a:cs typeface="2  Badr" pitchFamily="2" charset="-78"/>
                        </a:rPr>
                        <a:t> آموزشی , تربیتی, انتظارات عملکردی قابل تحقق باشد </a:t>
                      </a:r>
                      <a:endParaRPr lang="en-US" sz="1600" dirty="0">
                        <a:solidFill>
                          <a:srgbClr val="0070C0"/>
                        </a:solidFill>
                        <a:effectLst/>
                        <a:latin typeface="Calibri"/>
                        <a:ea typeface="Calibri"/>
                        <a:cs typeface="2  Badr" pitchFamily="2" charset="-78"/>
                      </a:endParaRPr>
                    </a:p>
                  </a:txBody>
                  <a:tcPr marL="45842" marR="45842" marT="0" marB="0"/>
                </a:tc>
                <a:tc>
                  <a:txBody>
                    <a:bodyPr/>
                    <a:lstStyle/>
                    <a:p>
                      <a:pPr marL="342900" marR="0" lvl="0" indent="-342900" algn="justLow" rtl="1">
                        <a:lnSpc>
                          <a:spcPct val="115000"/>
                        </a:lnSpc>
                        <a:spcBef>
                          <a:spcPts val="0"/>
                        </a:spcBef>
                        <a:spcAft>
                          <a:spcPts val="0"/>
                        </a:spcAft>
                        <a:buClr>
                          <a:srgbClr val="C45911"/>
                        </a:buClr>
                        <a:buFont typeface="Wingdings"/>
                        <a:buChar char=""/>
                      </a:pPr>
                      <a:r>
                        <a:rPr lang="ar-SA" sz="1600" dirty="0">
                          <a:solidFill>
                            <a:srgbClr val="0070C0"/>
                          </a:solidFill>
                          <a:effectLst/>
                          <a:cs typeface="2  Badr" pitchFamily="2" charset="-78"/>
                        </a:rPr>
                        <a:t>آیا به وسیله پرونده پزشکی وبررسی سوابق آموزشی سال های قبل می توانم  دانش­آموزانم  را به  درستی تحلیل نماینم؟ </a:t>
                      </a:r>
                      <a:endParaRPr lang="en-US" sz="1600" dirty="0">
                        <a:solidFill>
                          <a:srgbClr val="0070C0"/>
                        </a:solidFill>
                        <a:effectLst/>
                        <a:cs typeface="2  Badr" pitchFamily="2" charset="-78"/>
                      </a:endParaRPr>
                    </a:p>
                    <a:p>
                      <a:pPr marL="342900" marR="0" lvl="0" indent="-342900" algn="justLow" rtl="1">
                        <a:lnSpc>
                          <a:spcPct val="115000"/>
                        </a:lnSpc>
                        <a:spcBef>
                          <a:spcPts val="0"/>
                        </a:spcBef>
                        <a:spcAft>
                          <a:spcPts val="0"/>
                        </a:spcAft>
                        <a:buClr>
                          <a:srgbClr val="C45911"/>
                        </a:buClr>
                        <a:buFont typeface="Wingdings"/>
                        <a:buChar char=""/>
                      </a:pPr>
                      <a:r>
                        <a:rPr lang="ar-SA" sz="1600" dirty="0">
                          <a:solidFill>
                            <a:srgbClr val="0070C0"/>
                          </a:solidFill>
                          <a:effectLst/>
                          <a:cs typeface="2  Badr" pitchFamily="2" charset="-78"/>
                        </a:rPr>
                        <a:t>آیاخصوصیات جسمی وذهنی فراگیران  برای یادگیری این واحد درسی مناسب است</a:t>
                      </a:r>
                      <a:r>
                        <a:rPr lang="ar-SA" sz="1600" dirty="0" smtClean="0">
                          <a:solidFill>
                            <a:srgbClr val="0070C0"/>
                          </a:solidFill>
                          <a:effectLst/>
                          <a:cs typeface="2  Badr" pitchFamily="2" charset="-78"/>
                        </a:rPr>
                        <a:t>؟</a:t>
                      </a:r>
                      <a:endParaRPr lang="en-US" sz="1600" dirty="0">
                        <a:solidFill>
                          <a:srgbClr val="0070C0"/>
                        </a:solidFill>
                        <a:effectLst/>
                        <a:cs typeface="2  Badr" pitchFamily="2" charset="-78"/>
                      </a:endParaRPr>
                    </a:p>
                    <a:p>
                      <a:pPr marL="0" marR="0" algn="justLow" rtl="1">
                        <a:lnSpc>
                          <a:spcPct val="107000"/>
                        </a:lnSpc>
                        <a:spcBef>
                          <a:spcPts val="0"/>
                        </a:spcBef>
                        <a:spcAft>
                          <a:spcPts val="0"/>
                        </a:spcAft>
                      </a:pPr>
                      <a:r>
                        <a:rPr lang="fa-IR" sz="1600" dirty="0">
                          <a:solidFill>
                            <a:srgbClr val="0070C0"/>
                          </a:solidFill>
                          <a:effectLst/>
                          <a:cs typeface="2  Badr" pitchFamily="2" charset="-78"/>
                        </a:rPr>
                        <a:t> </a:t>
                      </a:r>
                      <a:endParaRPr lang="en-US" sz="1600" dirty="0">
                        <a:solidFill>
                          <a:srgbClr val="0070C0"/>
                        </a:solidFill>
                        <a:effectLst/>
                        <a:cs typeface="2  Badr" pitchFamily="2" charset="-78"/>
                      </a:endParaRPr>
                    </a:p>
                    <a:p>
                      <a:pPr marL="0" marR="0" algn="justLow" rtl="1">
                        <a:lnSpc>
                          <a:spcPct val="107000"/>
                        </a:lnSpc>
                        <a:spcBef>
                          <a:spcPts val="0"/>
                        </a:spcBef>
                        <a:spcAft>
                          <a:spcPts val="0"/>
                        </a:spcAft>
                      </a:pPr>
                      <a:r>
                        <a:rPr lang="fa-IR" sz="1600" dirty="0">
                          <a:solidFill>
                            <a:srgbClr val="0070C0"/>
                          </a:solidFill>
                          <a:effectLst/>
                          <a:cs typeface="2  Badr" pitchFamily="2" charset="-78"/>
                        </a:rPr>
                        <a:t> </a:t>
                      </a:r>
                      <a:endParaRPr lang="en-US" sz="1600" dirty="0">
                        <a:solidFill>
                          <a:srgbClr val="0070C0"/>
                        </a:solidFill>
                        <a:effectLst/>
                        <a:cs typeface="2  Badr" pitchFamily="2" charset="-78"/>
                      </a:endParaRPr>
                    </a:p>
                    <a:p>
                      <a:pPr marL="342900" marR="0" lvl="0" indent="-342900" algn="justLow" rtl="1">
                        <a:lnSpc>
                          <a:spcPct val="115000"/>
                        </a:lnSpc>
                        <a:spcBef>
                          <a:spcPts val="0"/>
                        </a:spcBef>
                        <a:spcAft>
                          <a:spcPts val="0"/>
                        </a:spcAft>
                        <a:buClr>
                          <a:srgbClr val="C45911"/>
                        </a:buClr>
                        <a:buFont typeface="Wingdings"/>
                        <a:buChar char=""/>
                      </a:pPr>
                      <a:r>
                        <a:rPr lang="ar-SA" sz="1600" dirty="0">
                          <a:solidFill>
                            <a:srgbClr val="0070C0"/>
                          </a:solidFill>
                          <a:effectLst/>
                          <a:cs typeface="2  Badr" pitchFamily="2" charset="-78"/>
                        </a:rPr>
                        <a:t>آیا </a:t>
                      </a:r>
                      <a:r>
                        <a:rPr lang="ar-SA" sz="1600" u="sng" dirty="0">
                          <a:solidFill>
                            <a:srgbClr val="0070C0"/>
                          </a:solidFill>
                          <a:effectLst/>
                          <a:cs typeface="2  Badr" pitchFamily="2" charset="-78"/>
                        </a:rPr>
                        <a:t>محیط کلاس</a:t>
                      </a:r>
                      <a:r>
                        <a:rPr lang="ar-SA" sz="1600" dirty="0">
                          <a:solidFill>
                            <a:srgbClr val="0070C0"/>
                          </a:solidFill>
                          <a:effectLst/>
                          <a:cs typeface="2  Badr" pitchFamily="2" charset="-78"/>
                        </a:rPr>
                        <a:t> مناسب تدریس این  واحد درسی است؟</a:t>
                      </a:r>
                      <a:endParaRPr lang="en-US" sz="1600" dirty="0">
                        <a:solidFill>
                          <a:srgbClr val="0070C0"/>
                        </a:solidFill>
                        <a:effectLst/>
                        <a:cs typeface="2  Badr" pitchFamily="2" charset="-78"/>
                      </a:endParaRPr>
                    </a:p>
                    <a:p>
                      <a:pPr marL="457200" marR="0" algn="r" rtl="0">
                        <a:lnSpc>
                          <a:spcPct val="115000"/>
                        </a:lnSpc>
                        <a:spcBef>
                          <a:spcPts val="0"/>
                        </a:spcBef>
                        <a:spcAft>
                          <a:spcPts val="1000"/>
                        </a:spcAft>
                      </a:pPr>
                      <a:r>
                        <a:rPr lang="en-US" sz="1600" dirty="0">
                          <a:solidFill>
                            <a:srgbClr val="0070C0"/>
                          </a:solidFill>
                          <a:effectLst/>
                          <a:cs typeface="2  Badr" pitchFamily="2" charset="-78"/>
                        </a:rPr>
                        <a:t> </a:t>
                      </a:r>
                    </a:p>
                    <a:p>
                      <a:pPr marL="342900" marR="0" lvl="0" indent="-342900" algn="justLow" rtl="1">
                        <a:lnSpc>
                          <a:spcPct val="115000"/>
                        </a:lnSpc>
                        <a:spcBef>
                          <a:spcPts val="0"/>
                        </a:spcBef>
                        <a:spcAft>
                          <a:spcPts val="0"/>
                        </a:spcAft>
                        <a:buClr>
                          <a:srgbClr val="C45911"/>
                        </a:buClr>
                        <a:buFont typeface="Wingdings"/>
                        <a:buChar char=""/>
                      </a:pPr>
                      <a:r>
                        <a:rPr lang="ar-SA" sz="1600" dirty="0">
                          <a:solidFill>
                            <a:srgbClr val="0070C0"/>
                          </a:solidFill>
                          <a:effectLst/>
                          <a:cs typeface="2  Badr" pitchFamily="2" charset="-78"/>
                        </a:rPr>
                        <a:t>چگونه می توانم محیط کلاس را برای یادگیری این درس کسر </a:t>
                      </a:r>
                      <a:r>
                        <a:rPr lang="ar-SA" sz="1600" u="sng" dirty="0">
                          <a:solidFill>
                            <a:srgbClr val="0070C0"/>
                          </a:solidFill>
                          <a:effectLst/>
                          <a:cs typeface="2  Badr" pitchFamily="2" charset="-78"/>
                        </a:rPr>
                        <a:t>پویا تر</a:t>
                      </a:r>
                      <a:r>
                        <a:rPr lang="ar-SA" sz="1600" dirty="0">
                          <a:solidFill>
                            <a:srgbClr val="0070C0"/>
                          </a:solidFill>
                          <a:effectLst/>
                          <a:cs typeface="2  Badr" pitchFamily="2" charset="-78"/>
                        </a:rPr>
                        <a:t> نمایم؟</a:t>
                      </a:r>
                      <a:endParaRPr lang="en-US" sz="1600" dirty="0">
                        <a:solidFill>
                          <a:srgbClr val="0070C0"/>
                        </a:solidFill>
                        <a:effectLst/>
                        <a:cs typeface="2  Badr" pitchFamily="2" charset="-78"/>
                      </a:endParaRPr>
                    </a:p>
                    <a:p>
                      <a:pPr marL="0" marR="0" algn="justLow" rtl="1">
                        <a:lnSpc>
                          <a:spcPct val="107000"/>
                        </a:lnSpc>
                        <a:spcBef>
                          <a:spcPts val="0"/>
                        </a:spcBef>
                        <a:spcAft>
                          <a:spcPts val="0"/>
                        </a:spcAft>
                      </a:pPr>
                      <a:r>
                        <a:rPr lang="en-US" sz="1600" dirty="0">
                          <a:solidFill>
                            <a:srgbClr val="0070C0"/>
                          </a:solidFill>
                          <a:effectLst/>
                          <a:cs typeface="2  Badr" pitchFamily="2" charset="-78"/>
                        </a:rPr>
                        <a:t> </a:t>
                      </a:r>
                    </a:p>
                    <a:p>
                      <a:pPr marL="0" marR="0" algn="justLow" rtl="1">
                        <a:lnSpc>
                          <a:spcPct val="107000"/>
                        </a:lnSpc>
                        <a:spcBef>
                          <a:spcPts val="0"/>
                        </a:spcBef>
                        <a:spcAft>
                          <a:spcPts val="0"/>
                        </a:spcAft>
                      </a:pPr>
                      <a:r>
                        <a:rPr lang="fa-IR" sz="1600" dirty="0">
                          <a:solidFill>
                            <a:srgbClr val="0070C0"/>
                          </a:solidFill>
                          <a:effectLst/>
                          <a:cs typeface="2  Badr" pitchFamily="2" charset="-78"/>
                        </a:rPr>
                        <a:t> </a:t>
                      </a:r>
                      <a:endParaRPr lang="en-US" sz="1600" dirty="0">
                        <a:solidFill>
                          <a:srgbClr val="0070C0"/>
                        </a:solidFill>
                        <a:effectLst/>
                        <a:cs typeface="2  Badr" pitchFamily="2" charset="-78"/>
                      </a:endParaRPr>
                    </a:p>
                    <a:p>
                      <a:pPr marL="0" marR="0" algn="justLow" rtl="1">
                        <a:lnSpc>
                          <a:spcPct val="107000"/>
                        </a:lnSpc>
                        <a:spcBef>
                          <a:spcPts val="0"/>
                        </a:spcBef>
                        <a:spcAft>
                          <a:spcPts val="0"/>
                        </a:spcAft>
                      </a:pPr>
                      <a:r>
                        <a:rPr lang="fa-IR" sz="1600" dirty="0">
                          <a:solidFill>
                            <a:srgbClr val="0070C0"/>
                          </a:solidFill>
                          <a:effectLst/>
                          <a:cs typeface="2  Badr" pitchFamily="2" charset="-78"/>
                        </a:rPr>
                        <a:t> </a:t>
                      </a:r>
                      <a:endParaRPr lang="en-US" sz="1600" dirty="0">
                        <a:solidFill>
                          <a:srgbClr val="0070C0"/>
                        </a:solidFill>
                        <a:effectLst/>
                        <a:cs typeface="2  Badr" pitchFamily="2" charset="-78"/>
                      </a:endParaRPr>
                    </a:p>
                    <a:p>
                      <a:pPr marL="342900" marR="0" lvl="0" indent="-342900" algn="justLow" rtl="1">
                        <a:lnSpc>
                          <a:spcPct val="115000"/>
                        </a:lnSpc>
                        <a:spcBef>
                          <a:spcPts val="0"/>
                        </a:spcBef>
                        <a:spcAft>
                          <a:spcPts val="0"/>
                        </a:spcAft>
                        <a:buClr>
                          <a:srgbClr val="C45911"/>
                        </a:buClr>
                        <a:buFont typeface="Wingdings"/>
                        <a:buChar char=""/>
                      </a:pPr>
                      <a:r>
                        <a:rPr lang="ar-SA" sz="1600" dirty="0">
                          <a:solidFill>
                            <a:srgbClr val="0070C0"/>
                          </a:solidFill>
                          <a:effectLst/>
                          <a:cs typeface="2  Badr" pitchFamily="2" charset="-78"/>
                        </a:rPr>
                        <a:t>آیا </a:t>
                      </a:r>
                      <a:r>
                        <a:rPr lang="ar-SA" sz="1600" u="sng" dirty="0">
                          <a:solidFill>
                            <a:srgbClr val="0070C0"/>
                          </a:solidFill>
                          <a:effectLst/>
                          <a:cs typeface="2  Badr" pitchFamily="2" charset="-78"/>
                        </a:rPr>
                        <a:t>تحقق اهداف</a:t>
                      </a:r>
                      <a:r>
                        <a:rPr lang="ar-SA" sz="1600" dirty="0">
                          <a:solidFill>
                            <a:srgbClr val="0070C0"/>
                          </a:solidFill>
                          <a:effectLst/>
                          <a:cs typeface="2  Badr" pitchFamily="2" charset="-78"/>
                        </a:rPr>
                        <a:t> با ویژگیهای فراگیرانم قابل دست یابی می باشد؟</a:t>
                      </a:r>
                      <a:endParaRPr lang="en-US" sz="1600" dirty="0">
                        <a:solidFill>
                          <a:srgbClr val="0070C0"/>
                        </a:solidFill>
                        <a:effectLst/>
                        <a:cs typeface="2  Badr" pitchFamily="2" charset="-78"/>
                      </a:endParaRPr>
                    </a:p>
                    <a:p>
                      <a:pPr marL="0" marR="0" algn="justLow" rtl="1">
                        <a:lnSpc>
                          <a:spcPct val="107000"/>
                        </a:lnSpc>
                        <a:spcBef>
                          <a:spcPts val="0"/>
                        </a:spcBef>
                        <a:spcAft>
                          <a:spcPts val="0"/>
                        </a:spcAft>
                      </a:pPr>
                      <a:r>
                        <a:rPr lang="en-US" sz="1600" dirty="0">
                          <a:solidFill>
                            <a:srgbClr val="0070C0"/>
                          </a:solidFill>
                          <a:effectLst/>
                          <a:cs typeface="2  Badr" pitchFamily="2" charset="-78"/>
                        </a:rPr>
                        <a:t> </a:t>
                      </a:r>
                    </a:p>
                    <a:p>
                      <a:pPr marL="0" marR="0" algn="justLow" rtl="1">
                        <a:lnSpc>
                          <a:spcPct val="107000"/>
                        </a:lnSpc>
                        <a:spcBef>
                          <a:spcPts val="0"/>
                        </a:spcBef>
                        <a:spcAft>
                          <a:spcPts val="0"/>
                        </a:spcAft>
                      </a:pPr>
                      <a:r>
                        <a:rPr lang="en-US" sz="1600" dirty="0">
                          <a:solidFill>
                            <a:srgbClr val="0070C0"/>
                          </a:solidFill>
                          <a:effectLst/>
                          <a:cs typeface="2  Badr" pitchFamily="2" charset="-78"/>
                        </a:rPr>
                        <a:t> </a:t>
                      </a:r>
                      <a:endParaRPr lang="en-US" sz="1600" dirty="0">
                        <a:solidFill>
                          <a:srgbClr val="0070C0"/>
                        </a:solidFill>
                        <a:effectLst/>
                        <a:latin typeface="Calibri"/>
                        <a:ea typeface="Calibri"/>
                        <a:cs typeface="2  Badr" pitchFamily="2" charset="-78"/>
                      </a:endParaRPr>
                    </a:p>
                  </a:txBody>
                  <a:tcPr marL="45842" marR="45842" marT="0" marB="0"/>
                </a:tc>
              </a:tr>
            </a:tbl>
          </a:graphicData>
        </a:graphic>
      </p:graphicFrame>
    </p:spTree>
    <p:extLst>
      <p:ext uri="{BB962C8B-B14F-4D97-AF65-F5344CB8AC3E}">
        <p14:creationId xmlns:p14="http://schemas.microsoft.com/office/powerpoint/2010/main" val="28047433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94348727"/>
              </p:ext>
            </p:extLst>
          </p:nvPr>
        </p:nvGraphicFramePr>
        <p:xfrm>
          <a:off x="152400" y="152400"/>
          <a:ext cx="8763000" cy="6477000"/>
        </p:xfrm>
        <a:graphic>
          <a:graphicData uri="http://schemas.openxmlformats.org/drawingml/2006/table">
            <a:tbl>
              <a:tblPr rtl="1" firstRow="1" firstCol="1" bandRow="1">
                <a:tableStyleId>{5C22544A-7EE6-4342-B048-85BDC9FD1C3A}</a:tableStyleId>
              </a:tblPr>
              <a:tblGrid>
                <a:gridCol w="831272"/>
                <a:gridCol w="5380033"/>
                <a:gridCol w="2551695"/>
              </a:tblGrid>
              <a:tr h="6477000">
                <a:tc>
                  <a:txBody>
                    <a:bodyPr/>
                    <a:lstStyle/>
                    <a:p>
                      <a:pPr marL="0" marR="0" algn="ctr" rtl="1">
                        <a:lnSpc>
                          <a:spcPct val="107000"/>
                        </a:lnSpc>
                        <a:spcBef>
                          <a:spcPts val="0"/>
                        </a:spcBef>
                        <a:spcAft>
                          <a:spcPts val="0"/>
                        </a:spcAft>
                      </a:pPr>
                      <a:r>
                        <a:rPr lang="fa-IR" sz="2000" dirty="0">
                          <a:solidFill>
                            <a:srgbClr val="0070C0"/>
                          </a:solidFill>
                          <a:effectLst/>
                          <a:cs typeface="2  Badr" pitchFamily="2" charset="-78"/>
                        </a:rPr>
                        <a:t> </a:t>
                      </a:r>
                      <a:endParaRPr lang="en-US" sz="2000" dirty="0">
                        <a:solidFill>
                          <a:srgbClr val="0070C0"/>
                        </a:solidFill>
                        <a:effectLst/>
                        <a:cs typeface="2  Badr" pitchFamily="2" charset="-78"/>
                      </a:endParaRPr>
                    </a:p>
                    <a:p>
                      <a:pPr marL="0" marR="0" algn="ctr" rtl="1">
                        <a:lnSpc>
                          <a:spcPct val="107000"/>
                        </a:lnSpc>
                        <a:spcBef>
                          <a:spcPts val="0"/>
                        </a:spcBef>
                        <a:spcAft>
                          <a:spcPts val="0"/>
                        </a:spcAft>
                      </a:pPr>
                      <a:r>
                        <a:rPr lang="fa-IR" sz="2000" dirty="0">
                          <a:solidFill>
                            <a:srgbClr val="0070C0"/>
                          </a:solidFill>
                          <a:effectLst/>
                          <a:cs typeface="2  Badr" pitchFamily="2" charset="-78"/>
                        </a:rPr>
                        <a:t> </a:t>
                      </a:r>
                      <a:endParaRPr lang="en-US" sz="2000" dirty="0">
                        <a:solidFill>
                          <a:srgbClr val="0070C0"/>
                        </a:solidFill>
                        <a:effectLst/>
                        <a:cs typeface="2  Badr" pitchFamily="2" charset="-78"/>
                      </a:endParaRPr>
                    </a:p>
                    <a:p>
                      <a:pPr marL="0" marR="0" algn="r" rtl="1">
                        <a:lnSpc>
                          <a:spcPct val="107000"/>
                        </a:lnSpc>
                        <a:spcBef>
                          <a:spcPts val="0"/>
                        </a:spcBef>
                        <a:spcAft>
                          <a:spcPts val="0"/>
                        </a:spcAft>
                      </a:pPr>
                      <a:r>
                        <a:rPr lang="fa-IR" sz="2000" dirty="0">
                          <a:solidFill>
                            <a:srgbClr val="0070C0"/>
                          </a:solidFill>
                          <a:effectLst/>
                          <a:cs typeface="2  Badr" pitchFamily="2" charset="-78"/>
                        </a:rPr>
                        <a:t> </a:t>
                      </a:r>
                      <a:endParaRPr lang="en-US" sz="2000" dirty="0">
                        <a:solidFill>
                          <a:srgbClr val="0070C0"/>
                        </a:solidFill>
                        <a:effectLst/>
                        <a:cs typeface="2  Badr" pitchFamily="2" charset="-78"/>
                      </a:endParaRPr>
                    </a:p>
                    <a:p>
                      <a:pPr marL="0" marR="0" algn="r" rtl="1">
                        <a:lnSpc>
                          <a:spcPct val="107000"/>
                        </a:lnSpc>
                        <a:spcBef>
                          <a:spcPts val="0"/>
                        </a:spcBef>
                        <a:spcAft>
                          <a:spcPts val="0"/>
                        </a:spcAft>
                      </a:pPr>
                      <a:r>
                        <a:rPr lang="en-US" sz="2000" dirty="0">
                          <a:solidFill>
                            <a:srgbClr val="0070C0"/>
                          </a:solidFill>
                          <a:effectLst/>
                          <a:cs typeface="2  Badr" pitchFamily="2" charset="-78"/>
                        </a:rPr>
                        <a:t> </a:t>
                      </a:r>
                    </a:p>
                    <a:p>
                      <a:pPr marL="0" marR="0" algn="r" rtl="1">
                        <a:lnSpc>
                          <a:spcPct val="107000"/>
                        </a:lnSpc>
                        <a:spcBef>
                          <a:spcPts val="0"/>
                        </a:spcBef>
                        <a:spcAft>
                          <a:spcPts val="0"/>
                        </a:spcAft>
                      </a:pPr>
                      <a:r>
                        <a:rPr lang="en-US" sz="2000" dirty="0">
                          <a:solidFill>
                            <a:srgbClr val="0070C0"/>
                          </a:solidFill>
                          <a:effectLst/>
                          <a:cs typeface="2  Badr" pitchFamily="2" charset="-78"/>
                        </a:rPr>
                        <a:t> </a:t>
                      </a:r>
                    </a:p>
                    <a:p>
                      <a:pPr marL="0" marR="0" algn="r" rtl="1">
                        <a:lnSpc>
                          <a:spcPct val="107000"/>
                        </a:lnSpc>
                        <a:spcBef>
                          <a:spcPts val="0"/>
                        </a:spcBef>
                        <a:spcAft>
                          <a:spcPts val="0"/>
                        </a:spcAft>
                      </a:pPr>
                      <a:r>
                        <a:rPr lang="en-US" sz="2000" dirty="0">
                          <a:solidFill>
                            <a:srgbClr val="0070C0"/>
                          </a:solidFill>
                          <a:effectLst/>
                          <a:cs typeface="2  Badr" pitchFamily="2" charset="-78"/>
                        </a:rPr>
                        <a:t> </a:t>
                      </a:r>
                    </a:p>
                    <a:p>
                      <a:pPr marL="0" marR="0" algn="r" rtl="1">
                        <a:lnSpc>
                          <a:spcPct val="107000"/>
                        </a:lnSpc>
                        <a:spcBef>
                          <a:spcPts val="0"/>
                        </a:spcBef>
                        <a:spcAft>
                          <a:spcPts val="0"/>
                        </a:spcAft>
                      </a:pPr>
                      <a:r>
                        <a:rPr lang="en-US" sz="2000" dirty="0">
                          <a:solidFill>
                            <a:srgbClr val="0070C0"/>
                          </a:solidFill>
                          <a:effectLst/>
                          <a:cs typeface="2  Badr" pitchFamily="2" charset="-78"/>
                        </a:rPr>
                        <a:t> </a:t>
                      </a:r>
                    </a:p>
                    <a:p>
                      <a:pPr marL="0" marR="0" algn="ctr" rtl="1">
                        <a:lnSpc>
                          <a:spcPct val="107000"/>
                        </a:lnSpc>
                        <a:spcBef>
                          <a:spcPts val="0"/>
                        </a:spcBef>
                        <a:spcAft>
                          <a:spcPts val="0"/>
                        </a:spcAft>
                      </a:pPr>
                      <a:r>
                        <a:rPr lang="fa-IR" sz="2000" dirty="0">
                          <a:solidFill>
                            <a:srgbClr val="0070C0"/>
                          </a:solidFill>
                          <a:effectLst/>
                          <a:cs typeface="2  Badr" pitchFamily="2" charset="-78"/>
                        </a:rPr>
                        <a:t> </a:t>
                      </a:r>
                      <a:endParaRPr lang="en-US" sz="2000" dirty="0">
                        <a:solidFill>
                          <a:srgbClr val="0070C0"/>
                        </a:solidFill>
                        <a:effectLst/>
                        <a:cs typeface="2  Badr" pitchFamily="2" charset="-78"/>
                      </a:endParaRPr>
                    </a:p>
                    <a:p>
                      <a:pPr marL="0" marR="0" algn="ctr" rtl="1">
                        <a:lnSpc>
                          <a:spcPct val="107000"/>
                        </a:lnSpc>
                        <a:spcBef>
                          <a:spcPts val="0"/>
                        </a:spcBef>
                        <a:spcAft>
                          <a:spcPts val="0"/>
                        </a:spcAft>
                      </a:pPr>
                      <a:r>
                        <a:rPr lang="fa-IR" sz="2000" dirty="0" smtClean="0">
                          <a:solidFill>
                            <a:srgbClr val="0070C0"/>
                          </a:solidFill>
                          <a:effectLst/>
                          <a:cs typeface="2  Badr" pitchFamily="2" charset="-78"/>
                        </a:rPr>
                        <a:t>تعیین</a:t>
                      </a:r>
                    </a:p>
                    <a:p>
                      <a:pPr marL="0" marR="0" algn="ctr" rtl="1">
                        <a:lnSpc>
                          <a:spcPct val="107000"/>
                        </a:lnSpc>
                        <a:spcBef>
                          <a:spcPts val="0"/>
                        </a:spcBef>
                        <a:spcAft>
                          <a:spcPts val="0"/>
                        </a:spcAft>
                      </a:pPr>
                      <a:r>
                        <a:rPr lang="fa-IR" sz="2000" dirty="0" smtClean="0">
                          <a:solidFill>
                            <a:srgbClr val="0070C0"/>
                          </a:solidFill>
                          <a:effectLst/>
                          <a:cs typeface="2  Badr" pitchFamily="2" charset="-78"/>
                        </a:rPr>
                        <a:t> </a:t>
                      </a:r>
                      <a:r>
                        <a:rPr lang="fa-IR" sz="2000" dirty="0">
                          <a:solidFill>
                            <a:srgbClr val="0070C0"/>
                          </a:solidFill>
                          <a:effectLst/>
                          <a:cs typeface="2  Badr" pitchFamily="2" charset="-78"/>
                        </a:rPr>
                        <a:t>راهبرد آموزشی</a:t>
                      </a:r>
                      <a:endParaRPr lang="en-US" sz="2000" dirty="0">
                        <a:solidFill>
                          <a:srgbClr val="0070C0"/>
                        </a:solidFill>
                        <a:effectLst/>
                        <a:latin typeface="Calibri"/>
                        <a:ea typeface="Calibri"/>
                        <a:cs typeface="2  Badr" pitchFamily="2" charset="-78"/>
                      </a:endParaRPr>
                    </a:p>
                  </a:txBody>
                  <a:tcPr marL="55301" marR="55301" marT="0" marB="0"/>
                </a:tc>
                <a:tc>
                  <a:txBody>
                    <a:bodyPr/>
                    <a:lstStyle/>
                    <a:p>
                      <a:pPr marL="0" marR="0" algn="justLow" rtl="1">
                        <a:lnSpc>
                          <a:spcPct val="115000"/>
                        </a:lnSpc>
                        <a:spcBef>
                          <a:spcPts val="0"/>
                        </a:spcBef>
                        <a:spcAft>
                          <a:spcPts val="0"/>
                        </a:spcAft>
                      </a:pPr>
                      <a:r>
                        <a:rPr lang="en-US" sz="2000" dirty="0">
                          <a:solidFill>
                            <a:srgbClr val="0070C0"/>
                          </a:solidFill>
                          <a:effectLst/>
                          <a:cs typeface="2  Badr" pitchFamily="2" charset="-78"/>
                        </a:rPr>
                        <a:t> </a:t>
                      </a:r>
                    </a:p>
                    <a:p>
                      <a:pPr marL="0" marR="0" algn="justLow" rtl="1">
                        <a:lnSpc>
                          <a:spcPct val="150000"/>
                        </a:lnSpc>
                        <a:spcBef>
                          <a:spcPts val="0"/>
                        </a:spcBef>
                        <a:spcAft>
                          <a:spcPts val="0"/>
                        </a:spcAft>
                      </a:pPr>
                      <a:r>
                        <a:rPr lang="fa-IR" sz="2000" dirty="0">
                          <a:solidFill>
                            <a:srgbClr val="0070C0"/>
                          </a:solidFill>
                          <a:effectLst/>
                          <a:cs typeface="2  Badr" pitchFamily="2" charset="-78"/>
                        </a:rPr>
                        <a:t>جهت تحقق اهداف با در نظر گرفتن رویکرد سازنده گرایی در آموزش و رساندن دانش آموزان به  مرحله ی  فراشناختی را مد نظر دارد . باید توجه به درس ریاضی و ویژگی سنی دانش­آموزان از روش حل مسئله ، پرسش وپاسخ وکار گروهی استفاده می گردد.</a:t>
                      </a:r>
                      <a:endParaRPr lang="en-US" sz="2000" dirty="0">
                        <a:solidFill>
                          <a:srgbClr val="0070C0"/>
                        </a:solidFill>
                        <a:effectLst/>
                        <a:cs typeface="2  Badr" pitchFamily="2" charset="-78"/>
                      </a:endParaRPr>
                    </a:p>
                    <a:p>
                      <a:pPr marL="0" marR="0" algn="justLow" rtl="1">
                        <a:lnSpc>
                          <a:spcPct val="150000"/>
                        </a:lnSpc>
                        <a:spcBef>
                          <a:spcPts val="0"/>
                        </a:spcBef>
                        <a:spcAft>
                          <a:spcPts val="0"/>
                        </a:spcAft>
                      </a:pPr>
                      <a:r>
                        <a:rPr lang="fa-IR" sz="2000" dirty="0">
                          <a:solidFill>
                            <a:srgbClr val="0070C0"/>
                          </a:solidFill>
                          <a:effectLst/>
                          <a:cs typeface="2  Badr" pitchFamily="2" charset="-78"/>
                        </a:rPr>
                        <a:t>1.استفاده از شکل کسرها(کارت های کسر یا قطعات کسر) </a:t>
                      </a:r>
                      <a:endParaRPr lang="en-US" sz="2000" dirty="0">
                        <a:solidFill>
                          <a:srgbClr val="0070C0"/>
                        </a:solidFill>
                        <a:effectLst/>
                        <a:cs typeface="2  Badr" pitchFamily="2" charset="-78"/>
                      </a:endParaRPr>
                    </a:p>
                    <a:p>
                      <a:pPr marL="0" marR="0" algn="justLow" rtl="1">
                        <a:lnSpc>
                          <a:spcPct val="150000"/>
                        </a:lnSpc>
                        <a:spcBef>
                          <a:spcPts val="0"/>
                        </a:spcBef>
                        <a:spcAft>
                          <a:spcPts val="0"/>
                        </a:spcAft>
                      </a:pPr>
                      <a:r>
                        <a:rPr lang="fa-IR" sz="2000" dirty="0">
                          <a:solidFill>
                            <a:srgbClr val="0070C0"/>
                          </a:solidFill>
                          <a:effectLst/>
                          <a:cs typeface="2  Badr" pitchFamily="2" charset="-78"/>
                        </a:rPr>
                        <a:t>2.استفاده از محور وشکل برای دانش­آموزان تصویری ونوشتن عبارت کسرها وانجام عمل جمع یا تفریق برای دانش­آموزان</a:t>
                      </a:r>
                      <a:endParaRPr lang="en-US" sz="2000" dirty="0">
                        <a:solidFill>
                          <a:srgbClr val="0070C0"/>
                        </a:solidFill>
                        <a:effectLst/>
                        <a:cs typeface="2  Badr" pitchFamily="2" charset="-78"/>
                      </a:endParaRPr>
                    </a:p>
                    <a:p>
                      <a:pPr marL="0" marR="0" algn="justLow" rtl="1">
                        <a:lnSpc>
                          <a:spcPct val="150000"/>
                        </a:lnSpc>
                        <a:spcBef>
                          <a:spcPts val="0"/>
                        </a:spcBef>
                        <a:spcAft>
                          <a:spcPts val="0"/>
                        </a:spcAft>
                      </a:pPr>
                      <a:r>
                        <a:rPr lang="fa-IR" sz="2000" dirty="0">
                          <a:solidFill>
                            <a:srgbClr val="0070C0"/>
                          </a:solidFill>
                          <a:effectLst/>
                          <a:cs typeface="2  Badr" pitchFamily="2" charset="-78"/>
                        </a:rPr>
                        <a:t>3. استفاده از خوارکی مثل میوه پرتقال برای ملموس شدن بیشتر درس</a:t>
                      </a:r>
                      <a:endParaRPr lang="en-US" sz="2000" dirty="0">
                        <a:solidFill>
                          <a:srgbClr val="0070C0"/>
                        </a:solidFill>
                        <a:effectLst/>
                        <a:cs typeface="2  Badr" pitchFamily="2" charset="-78"/>
                      </a:endParaRPr>
                    </a:p>
                    <a:p>
                      <a:pPr marL="0" marR="0" algn="justLow" rtl="1">
                        <a:lnSpc>
                          <a:spcPct val="150000"/>
                        </a:lnSpc>
                        <a:spcBef>
                          <a:spcPts val="0"/>
                        </a:spcBef>
                        <a:spcAft>
                          <a:spcPts val="0"/>
                        </a:spcAft>
                      </a:pPr>
                      <a:r>
                        <a:rPr lang="fa-IR" sz="2000" dirty="0">
                          <a:solidFill>
                            <a:srgbClr val="0070C0"/>
                          </a:solidFill>
                          <a:effectLst/>
                          <a:cs typeface="2  Badr" pitchFamily="2" charset="-78"/>
                        </a:rPr>
                        <a:t>4. حل تمرین های از قبل آماده شده به صورت گروهی</a:t>
                      </a:r>
                      <a:endParaRPr lang="en-US" sz="2000" dirty="0">
                        <a:solidFill>
                          <a:srgbClr val="0070C0"/>
                        </a:solidFill>
                        <a:effectLst/>
                        <a:latin typeface="Calibri"/>
                        <a:ea typeface="Calibri"/>
                        <a:cs typeface="2  Badr" pitchFamily="2" charset="-78"/>
                      </a:endParaRPr>
                    </a:p>
                  </a:txBody>
                  <a:tcPr marL="55301" marR="55301" marT="0" marB="0"/>
                </a:tc>
                <a:tc>
                  <a:txBody>
                    <a:bodyPr/>
                    <a:lstStyle/>
                    <a:p>
                      <a:pPr marL="278130" marR="0" algn="justLow" rtl="1">
                        <a:lnSpc>
                          <a:spcPct val="107000"/>
                        </a:lnSpc>
                        <a:spcBef>
                          <a:spcPts val="0"/>
                        </a:spcBef>
                        <a:spcAft>
                          <a:spcPts val="0"/>
                        </a:spcAft>
                      </a:pPr>
                      <a:r>
                        <a:rPr lang="fa-IR" sz="2000" dirty="0">
                          <a:solidFill>
                            <a:srgbClr val="0070C0"/>
                          </a:solidFill>
                          <a:effectLst/>
                          <a:cs typeface="2  Badr" pitchFamily="2" charset="-78"/>
                        </a:rPr>
                        <a:t> </a:t>
                      </a:r>
                      <a:endParaRPr lang="en-US" sz="2000" dirty="0">
                        <a:solidFill>
                          <a:srgbClr val="0070C0"/>
                        </a:solidFill>
                        <a:effectLst/>
                        <a:cs typeface="2  Badr" pitchFamily="2" charset="-78"/>
                      </a:endParaRPr>
                    </a:p>
                    <a:p>
                      <a:pPr marL="278130" marR="0" algn="justLow" rtl="1">
                        <a:lnSpc>
                          <a:spcPct val="107000"/>
                        </a:lnSpc>
                        <a:spcBef>
                          <a:spcPts val="0"/>
                        </a:spcBef>
                        <a:spcAft>
                          <a:spcPts val="0"/>
                        </a:spcAft>
                      </a:pPr>
                      <a:r>
                        <a:rPr lang="fa-IR" sz="2000" dirty="0">
                          <a:solidFill>
                            <a:srgbClr val="0070C0"/>
                          </a:solidFill>
                          <a:effectLst/>
                          <a:cs typeface="2  Badr" pitchFamily="2" charset="-78"/>
                        </a:rPr>
                        <a:t> </a:t>
                      </a:r>
                      <a:endParaRPr lang="en-US" sz="2000" dirty="0">
                        <a:solidFill>
                          <a:srgbClr val="0070C0"/>
                        </a:solidFill>
                        <a:effectLst/>
                        <a:cs typeface="2  Badr" pitchFamily="2" charset="-78"/>
                      </a:endParaRPr>
                    </a:p>
                    <a:p>
                      <a:pPr marL="342900" marR="0" lvl="0" indent="-342900" algn="justLow" rtl="1">
                        <a:lnSpc>
                          <a:spcPct val="115000"/>
                        </a:lnSpc>
                        <a:spcBef>
                          <a:spcPts val="0"/>
                        </a:spcBef>
                        <a:spcAft>
                          <a:spcPts val="0"/>
                        </a:spcAft>
                        <a:buFont typeface="Wingdings"/>
                        <a:buChar char=""/>
                      </a:pPr>
                      <a:r>
                        <a:rPr lang="ar-SA" sz="2000" dirty="0">
                          <a:solidFill>
                            <a:srgbClr val="0070C0"/>
                          </a:solidFill>
                          <a:effectLst/>
                          <a:cs typeface="2  Badr" pitchFamily="2" charset="-78"/>
                        </a:rPr>
                        <a:t>آیا راهبرد حل مسئله ، پرسش و پاسخ وکار گروهی  در تحقق اهداف  می تواند مناسب این درس باشد؟</a:t>
                      </a:r>
                      <a:endParaRPr lang="en-US" sz="2000" dirty="0">
                        <a:solidFill>
                          <a:srgbClr val="0070C0"/>
                        </a:solidFill>
                        <a:effectLst/>
                        <a:cs typeface="2  Badr" pitchFamily="2" charset="-78"/>
                      </a:endParaRPr>
                    </a:p>
                    <a:p>
                      <a:pPr marL="0" marR="0" algn="justLow" rtl="1">
                        <a:lnSpc>
                          <a:spcPct val="107000"/>
                        </a:lnSpc>
                        <a:spcBef>
                          <a:spcPts val="0"/>
                        </a:spcBef>
                        <a:spcAft>
                          <a:spcPts val="0"/>
                        </a:spcAft>
                      </a:pPr>
                      <a:r>
                        <a:rPr lang="en-US" sz="2000" dirty="0">
                          <a:solidFill>
                            <a:srgbClr val="0070C0"/>
                          </a:solidFill>
                          <a:effectLst/>
                          <a:cs typeface="2  Badr" pitchFamily="2" charset="-78"/>
                        </a:rPr>
                        <a:t> </a:t>
                      </a:r>
                    </a:p>
                    <a:p>
                      <a:pPr marL="457200" marR="0" algn="r" rtl="0">
                        <a:lnSpc>
                          <a:spcPct val="115000"/>
                        </a:lnSpc>
                        <a:spcBef>
                          <a:spcPts val="0"/>
                        </a:spcBef>
                        <a:spcAft>
                          <a:spcPts val="1000"/>
                        </a:spcAft>
                      </a:pPr>
                      <a:r>
                        <a:rPr lang="en-US" sz="2000" dirty="0">
                          <a:solidFill>
                            <a:srgbClr val="0070C0"/>
                          </a:solidFill>
                          <a:effectLst/>
                          <a:cs typeface="2  Badr" pitchFamily="2" charset="-78"/>
                        </a:rPr>
                        <a:t>  </a:t>
                      </a:r>
                    </a:p>
                    <a:p>
                      <a:pPr marL="0" marR="0" algn="justLow" rtl="1">
                        <a:lnSpc>
                          <a:spcPct val="107000"/>
                        </a:lnSpc>
                        <a:spcBef>
                          <a:spcPts val="0"/>
                        </a:spcBef>
                        <a:spcAft>
                          <a:spcPts val="0"/>
                        </a:spcAft>
                      </a:pPr>
                      <a:r>
                        <a:rPr lang="en-US" sz="2000" dirty="0">
                          <a:solidFill>
                            <a:srgbClr val="0070C0"/>
                          </a:solidFill>
                          <a:effectLst/>
                          <a:cs typeface="2  Badr" pitchFamily="2" charset="-78"/>
                        </a:rPr>
                        <a:t> </a:t>
                      </a:r>
                    </a:p>
                    <a:p>
                      <a:pPr marL="342900" marR="0" lvl="0" indent="-342900" algn="justLow" rtl="1">
                        <a:lnSpc>
                          <a:spcPct val="115000"/>
                        </a:lnSpc>
                        <a:spcBef>
                          <a:spcPts val="0"/>
                        </a:spcBef>
                        <a:spcAft>
                          <a:spcPts val="0"/>
                        </a:spcAft>
                        <a:buFont typeface="Wingdings"/>
                        <a:buChar char=""/>
                      </a:pPr>
                      <a:r>
                        <a:rPr lang="ar-SA" sz="2000" dirty="0">
                          <a:solidFill>
                            <a:srgbClr val="0070C0"/>
                          </a:solidFill>
                          <a:effectLst/>
                          <a:cs typeface="2  Badr" pitchFamily="2" charset="-78"/>
                        </a:rPr>
                        <a:t>آیا راهبرد حل مسئله ، پرسش و پاسخ وکار گروهی   در محل کلاس قابل اجرا و ارزشیابی است؟</a:t>
                      </a:r>
                      <a:endParaRPr lang="en-US" sz="2000" dirty="0">
                        <a:solidFill>
                          <a:srgbClr val="0070C0"/>
                        </a:solidFill>
                        <a:effectLst/>
                        <a:latin typeface="Calibri"/>
                        <a:ea typeface="Times New Roman"/>
                        <a:cs typeface="2  Badr" pitchFamily="2" charset="-78"/>
                      </a:endParaRPr>
                    </a:p>
                  </a:txBody>
                  <a:tcPr marL="55301" marR="55301" marT="0" marB="0"/>
                </a:tc>
              </a:tr>
            </a:tbl>
          </a:graphicData>
        </a:graphic>
      </p:graphicFrame>
    </p:spTree>
    <p:extLst>
      <p:ext uri="{BB962C8B-B14F-4D97-AF65-F5344CB8AC3E}">
        <p14:creationId xmlns:p14="http://schemas.microsoft.com/office/powerpoint/2010/main" val="7174520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39779316"/>
              </p:ext>
            </p:extLst>
          </p:nvPr>
        </p:nvGraphicFramePr>
        <p:xfrm>
          <a:off x="152400" y="27708"/>
          <a:ext cx="8839200" cy="6652007"/>
        </p:xfrm>
        <a:graphic>
          <a:graphicData uri="http://schemas.openxmlformats.org/drawingml/2006/table">
            <a:tbl>
              <a:tblPr rtl="1" firstRow="1" firstCol="1" bandRow="1">
                <a:tableStyleId>{5C22544A-7EE6-4342-B048-85BDC9FD1C3A}</a:tableStyleId>
              </a:tblPr>
              <a:tblGrid>
                <a:gridCol w="1011382"/>
                <a:gridCol w="4987636"/>
                <a:gridCol w="2840182"/>
              </a:tblGrid>
              <a:tr h="2563092">
                <a:tc>
                  <a:txBody>
                    <a:bodyPr/>
                    <a:lstStyle/>
                    <a:p>
                      <a:pPr marL="0" marR="0" algn="r" rtl="1">
                        <a:lnSpc>
                          <a:spcPct val="107000"/>
                        </a:lnSpc>
                        <a:spcBef>
                          <a:spcPts val="0"/>
                        </a:spcBef>
                        <a:spcAft>
                          <a:spcPts val="0"/>
                        </a:spcAft>
                      </a:pPr>
                      <a:r>
                        <a:rPr lang="fa-IR" sz="1600" b="1">
                          <a:solidFill>
                            <a:srgbClr val="0070C0"/>
                          </a:solidFill>
                          <a:effectLst/>
                        </a:rPr>
                        <a:t> </a:t>
                      </a:r>
                      <a:endParaRPr lang="en-US" sz="1100" b="1">
                        <a:solidFill>
                          <a:srgbClr val="0070C0"/>
                        </a:solidFill>
                        <a:effectLst/>
                      </a:endParaRPr>
                    </a:p>
                    <a:p>
                      <a:pPr marL="0" marR="0" algn="r" rtl="1">
                        <a:lnSpc>
                          <a:spcPct val="107000"/>
                        </a:lnSpc>
                        <a:spcBef>
                          <a:spcPts val="0"/>
                        </a:spcBef>
                        <a:spcAft>
                          <a:spcPts val="0"/>
                        </a:spcAft>
                      </a:pPr>
                      <a:r>
                        <a:rPr lang="fa-IR" sz="1600" b="1">
                          <a:solidFill>
                            <a:srgbClr val="0070C0"/>
                          </a:solidFill>
                          <a:effectLst/>
                        </a:rPr>
                        <a:t> </a:t>
                      </a:r>
                      <a:endParaRPr lang="en-US" sz="1100" b="1">
                        <a:solidFill>
                          <a:srgbClr val="0070C0"/>
                        </a:solidFill>
                        <a:effectLst/>
                      </a:endParaRPr>
                    </a:p>
                    <a:p>
                      <a:pPr marL="0" marR="0" algn="r" rtl="1">
                        <a:lnSpc>
                          <a:spcPct val="107000"/>
                        </a:lnSpc>
                        <a:spcBef>
                          <a:spcPts val="0"/>
                        </a:spcBef>
                        <a:spcAft>
                          <a:spcPts val="0"/>
                        </a:spcAft>
                      </a:pPr>
                      <a:r>
                        <a:rPr lang="en-US" sz="1600" b="1">
                          <a:solidFill>
                            <a:srgbClr val="0070C0"/>
                          </a:solidFill>
                          <a:effectLst/>
                        </a:rPr>
                        <a:t> </a:t>
                      </a:r>
                      <a:endParaRPr lang="en-US" sz="1100" b="1">
                        <a:solidFill>
                          <a:srgbClr val="0070C0"/>
                        </a:solidFill>
                        <a:effectLst/>
                      </a:endParaRPr>
                    </a:p>
                    <a:p>
                      <a:pPr marL="0" marR="0" algn="r" rtl="1">
                        <a:lnSpc>
                          <a:spcPct val="107000"/>
                        </a:lnSpc>
                        <a:spcBef>
                          <a:spcPts val="0"/>
                        </a:spcBef>
                        <a:spcAft>
                          <a:spcPts val="0"/>
                        </a:spcAft>
                      </a:pPr>
                      <a:r>
                        <a:rPr lang="en-US" sz="1600" b="1">
                          <a:solidFill>
                            <a:srgbClr val="0070C0"/>
                          </a:solidFill>
                          <a:effectLst/>
                        </a:rPr>
                        <a:t> </a:t>
                      </a:r>
                      <a:endParaRPr lang="en-US" sz="1100" b="1">
                        <a:solidFill>
                          <a:srgbClr val="0070C0"/>
                        </a:solidFill>
                        <a:effectLst/>
                      </a:endParaRPr>
                    </a:p>
                    <a:p>
                      <a:pPr marL="0" marR="0" algn="r" rtl="1">
                        <a:lnSpc>
                          <a:spcPct val="107000"/>
                        </a:lnSpc>
                        <a:spcBef>
                          <a:spcPts val="0"/>
                        </a:spcBef>
                        <a:spcAft>
                          <a:spcPts val="0"/>
                        </a:spcAft>
                      </a:pPr>
                      <a:r>
                        <a:rPr lang="fa-IR" sz="1600" b="1">
                          <a:solidFill>
                            <a:srgbClr val="0070C0"/>
                          </a:solidFill>
                          <a:effectLst/>
                        </a:rPr>
                        <a:t> </a:t>
                      </a:r>
                      <a:endParaRPr lang="en-US" sz="1100" b="1">
                        <a:solidFill>
                          <a:srgbClr val="0070C0"/>
                        </a:solidFill>
                        <a:effectLst/>
                      </a:endParaRPr>
                    </a:p>
                    <a:p>
                      <a:pPr marL="0" marR="0" algn="r" rtl="1">
                        <a:lnSpc>
                          <a:spcPct val="107000"/>
                        </a:lnSpc>
                        <a:spcBef>
                          <a:spcPts val="0"/>
                        </a:spcBef>
                        <a:spcAft>
                          <a:spcPts val="0"/>
                        </a:spcAft>
                      </a:pPr>
                      <a:r>
                        <a:rPr lang="fa-IR" sz="1600" b="1">
                          <a:solidFill>
                            <a:srgbClr val="0070C0"/>
                          </a:solidFill>
                          <a:effectLst/>
                        </a:rPr>
                        <a:t> </a:t>
                      </a:r>
                      <a:endParaRPr lang="en-US" sz="1100" b="1">
                        <a:solidFill>
                          <a:srgbClr val="0070C0"/>
                        </a:solidFill>
                        <a:effectLst/>
                      </a:endParaRPr>
                    </a:p>
                    <a:p>
                      <a:pPr marL="0" marR="0" algn="ctr" rtl="1">
                        <a:lnSpc>
                          <a:spcPct val="107000"/>
                        </a:lnSpc>
                        <a:spcBef>
                          <a:spcPts val="0"/>
                        </a:spcBef>
                        <a:spcAft>
                          <a:spcPts val="0"/>
                        </a:spcAft>
                      </a:pPr>
                      <a:r>
                        <a:rPr lang="fa-IR" sz="1600" b="1">
                          <a:solidFill>
                            <a:srgbClr val="0070C0"/>
                          </a:solidFill>
                          <a:effectLst/>
                        </a:rPr>
                        <a:t> </a:t>
                      </a:r>
                      <a:endParaRPr lang="en-US" sz="1100" b="1">
                        <a:solidFill>
                          <a:srgbClr val="0070C0"/>
                        </a:solidFill>
                        <a:effectLst/>
                      </a:endParaRPr>
                    </a:p>
                    <a:p>
                      <a:pPr marL="0" marR="0" algn="ctr" rtl="1">
                        <a:lnSpc>
                          <a:spcPct val="107000"/>
                        </a:lnSpc>
                        <a:spcBef>
                          <a:spcPts val="0"/>
                        </a:spcBef>
                        <a:spcAft>
                          <a:spcPts val="0"/>
                        </a:spcAft>
                      </a:pPr>
                      <a:r>
                        <a:rPr lang="fa-IR" sz="1600" b="1">
                          <a:solidFill>
                            <a:srgbClr val="0070C0"/>
                          </a:solidFill>
                          <a:effectLst/>
                        </a:rPr>
                        <a:t>انتخاب ابزار آموزشی</a:t>
                      </a:r>
                      <a:endParaRPr lang="en-US" sz="1100" b="1">
                        <a:solidFill>
                          <a:srgbClr val="0070C0"/>
                        </a:solidFill>
                        <a:effectLst/>
                        <a:latin typeface="Calibri"/>
                        <a:ea typeface="Calibri"/>
                        <a:cs typeface="Arial"/>
                      </a:endParaRPr>
                    </a:p>
                  </a:txBody>
                  <a:tcPr marL="55301" marR="55301" marT="0" marB="0"/>
                </a:tc>
                <a:tc>
                  <a:txBody>
                    <a:bodyPr/>
                    <a:lstStyle/>
                    <a:p>
                      <a:pPr marL="0" marR="0" algn="justLow" rtl="1">
                        <a:lnSpc>
                          <a:spcPct val="107000"/>
                        </a:lnSpc>
                        <a:spcBef>
                          <a:spcPts val="0"/>
                        </a:spcBef>
                        <a:spcAft>
                          <a:spcPts val="0"/>
                        </a:spcAft>
                      </a:pPr>
                      <a:r>
                        <a:rPr lang="fa-IR" sz="1600" b="1" dirty="0">
                          <a:solidFill>
                            <a:srgbClr val="0070C0"/>
                          </a:solidFill>
                          <a:effectLst/>
                        </a:rPr>
                        <a:t> </a:t>
                      </a:r>
                      <a:r>
                        <a:rPr lang="fa-IR" sz="1600" b="1" dirty="0" smtClean="0">
                          <a:solidFill>
                            <a:srgbClr val="0070C0"/>
                          </a:solidFill>
                          <a:effectLst/>
                        </a:rPr>
                        <a:t>جهت </a:t>
                      </a:r>
                      <a:r>
                        <a:rPr lang="fa-IR" sz="1600" b="1" dirty="0">
                          <a:solidFill>
                            <a:srgbClr val="0070C0"/>
                          </a:solidFill>
                          <a:effectLst/>
                        </a:rPr>
                        <a:t>تحقق اهداف آموزشی و تربیتی  دو دسته اهداف تسهیل کننده و معیاری را مورد  استفاده قرار میدهیم</a:t>
                      </a:r>
                      <a:endParaRPr lang="en-US" sz="1100" b="1" dirty="0">
                        <a:solidFill>
                          <a:srgbClr val="0070C0"/>
                        </a:solidFill>
                        <a:effectLst/>
                      </a:endParaRPr>
                    </a:p>
                    <a:p>
                      <a:pPr marL="0" marR="0" algn="justLow" rtl="1">
                        <a:lnSpc>
                          <a:spcPct val="150000"/>
                        </a:lnSpc>
                        <a:spcBef>
                          <a:spcPts val="0"/>
                        </a:spcBef>
                        <a:spcAft>
                          <a:spcPts val="0"/>
                        </a:spcAft>
                      </a:pPr>
                      <a:r>
                        <a:rPr lang="fa-IR" sz="1600" b="1" u="sng" dirty="0">
                          <a:solidFill>
                            <a:srgbClr val="0070C0"/>
                          </a:solidFill>
                          <a:effectLst/>
                        </a:rPr>
                        <a:t>ابزار تسهیل کننده شامل</a:t>
                      </a:r>
                      <a:r>
                        <a:rPr lang="fa-IR" sz="1600" b="1" dirty="0">
                          <a:solidFill>
                            <a:srgbClr val="0070C0"/>
                          </a:solidFill>
                          <a:effectLst/>
                        </a:rPr>
                        <a:t>( ماژیک وایت  برد, تخته وایت  برد, ,  کارتهای گروه  بندی, میوه، کارت های کسر، انواع محورها) این ابزار مناسب  گروه  سنی فراگیران می باشد و در تحقق اهداف میتواند تسهیل کننده باشد.</a:t>
                      </a:r>
                      <a:endParaRPr lang="en-US" sz="1100" b="1" dirty="0">
                        <a:solidFill>
                          <a:srgbClr val="0070C0"/>
                        </a:solidFill>
                        <a:effectLst/>
                      </a:endParaRPr>
                    </a:p>
                    <a:p>
                      <a:pPr marL="0" marR="0" algn="justLow" rtl="1">
                        <a:lnSpc>
                          <a:spcPct val="150000"/>
                        </a:lnSpc>
                        <a:spcBef>
                          <a:spcPts val="0"/>
                        </a:spcBef>
                        <a:spcAft>
                          <a:spcPts val="0"/>
                        </a:spcAft>
                      </a:pPr>
                      <a:r>
                        <a:rPr lang="fa-IR" sz="1600" b="1" dirty="0">
                          <a:solidFill>
                            <a:srgbClr val="0070C0"/>
                          </a:solidFill>
                          <a:effectLst/>
                        </a:rPr>
                        <a:t> </a:t>
                      </a:r>
                      <a:r>
                        <a:rPr lang="fa-IR" sz="1600" b="1" u="sng" dirty="0">
                          <a:solidFill>
                            <a:srgbClr val="0070C0"/>
                          </a:solidFill>
                          <a:effectLst/>
                        </a:rPr>
                        <a:t>ابزار دیگری معیاری شامل</a:t>
                      </a:r>
                      <a:r>
                        <a:rPr lang="fa-IR" sz="1600" b="1" dirty="0">
                          <a:solidFill>
                            <a:srgbClr val="0070C0"/>
                          </a:solidFill>
                          <a:effectLst/>
                        </a:rPr>
                        <a:t>(  برگه های سوال عمکردی شامل سوالهای مختلف,  کتاب درسی)</a:t>
                      </a:r>
                      <a:endParaRPr lang="en-US" sz="1100" b="1" dirty="0">
                        <a:solidFill>
                          <a:srgbClr val="0070C0"/>
                        </a:solidFill>
                        <a:effectLst/>
                        <a:latin typeface="Calibri"/>
                        <a:ea typeface="Calibri"/>
                        <a:cs typeface="Arial"/>
                      </a:endParaRPr>
                    </a:p>
                  </a:txBody>
                  <a:tcPr marL="55301" marR="55301" marT="0" marB="0"/>
                </a:tc>
                <a:tc>
                  <a:txBody>
                    <a:bodyPr/>
                    <a:lstStyle/>
                    <a:p>
                      <a:pPr marL="0" marR="0" algn="justLow" rtl="1">
                        <a:lnSpc>
                          <a:spcPct val="107000"/>
                        </a:lnSpc>
                        <a:spcBef>
                          <a:spcPts val="0"/>
                        </a:spcBef>
                        <a:spcAft>
                          <a:spcPts val="0"/>
                        </a:spcAft>
                      </a:pPr>
                      <a:r>
                        <a:rPr lang="fa-IR" sz="1600" b="1" dirty="0">
                          <a:solidFill>
                            <a:srgbClr val="0070C0"/>
                          </a:solidFill>
                          <a:effectLst/>
                        </a:rPr>
                        <a:t> </a:t>
                      </a:r>
                      <a:endParaRPr lang="en-US" sz="1100" b="1" dirty="0">
                        <a:solidFill>
                          <a:srgbClr val="0070C0"/>
                        </a:solidFill>
                        <a:effectLst/>
                      </a:endParaRPr>
                    </a:p>
                    <a:p>
                      <a:pPr marL="0" marR="0" algn="justLow" rtl="1">
                        <a:lnSpc>
                          <a:spcPct val="107000"/>
                        </a:lnSpc>
                        <a:spcBef>
                          <a:spcPts val="0"/>
                        </a:spcBef>
                        <a:spcAft>
                          <a:spcPts val="0"/>
                        </a:spcAft>
                      </a:pPr>
                      <a:r>
                        <a:rPr lang="fa-IR" sz="1600" b="1" dirty="0">
                          <a:solidFill>
                            <a:srgbClr val="0070C0"/>
                          </a:solidFill>
                          <a:effectLst/>
                        </a:rPr>
                        <a:t> </a:t>
                      </a:r>
                      <a:endParaRPr lang="en-US" sz="1100" b="1" dirty="0">
                        <a:solidFill>
                          <a:srgbClr val="0070C0"/>
                        </a:solidFill>
                        <a:effectLst/>
                      </a:endParaRPr>
                    </a:p>
                    <a:p>
                      <a:pPr marL="342900" marR="0" lvl="0" indent="-342900" algn="r" rtl="1">
                        <a:lnSpc>
                          <a:spcPct val="115000"/>
                        </a:lnSpc>
                        <a:spcBef>
                          <a:spcPts val="0"/>
                        </a:spcBef>
                        <a:spcAft>
                          <a:spcPts val="0"/>
                        </a:spcAft>
                        <a:buFont typeface="Wingdings"/>
                        <a:buChar char=""/>
                      </a:pPr>
                      <a:r>
                        <a:rPr lang="ar-SA" sz="1600" b="1" dirty="0">
                          <a:solidFill>
                            <a:srgbClr val="0070C0"/>
                          </a:solidFill>
                          <a:effectLst/>
                        </a:rPr>
                        <a:t>آیا ابزارهای ( کارتهای گروه  بندی, میوه، کارت های کسر، انواع محورها) در فرایند یادگیری باعث تسهیل در یادگیری می شود؟</a:t>
                      </a:r>
                      <a:endParaRPr lang="en-US" sz="1100" b="1" dirty="0">
                        <a:solidFill>
                          <a:srgbClr val="0070C0"/>
                        </a:solidFill>
                        <a:effectLst/>
                      </a:endParaRPr>
                    </a:p>
                    <a:p>
                      <a:pPr marL="0" marR="0" algn="r" rtl="1">
                        <a:lnSpc>
                          <a:spcPct val="107000"/>
                        </a:lnSpc>
                        <a:spcBef>
                          <a:spcPts val="0"/>
                        </a:spcBef>
                        <a:spcAft>
                          <a:spcPts val="0"/>
                        </a:spcAft>
                      </a:pPr>
                      <a:r>
                        <a:rPr lang="en-US" sz="1600" b="1" dirty="0">
                          <a:solidFill>
                            <a:srgbClr val="0070C0"/>
                          </a:solidFill>
                          <a:effectLst/>
                        </a:rPr>
                        <a:t> </a:t>
                      </a:r>
                      <a:endParaRPr lang="en-US" sz="1100" b="1" dirty="0">
                        <a:solidFill>
                          <a:srgbClr val="0070C0"/>
                        </a:solidFill>
                        <a:effectLst/>
                      </a:endParaRPr>
                    </a:p>
                    <a:p>
                      <a:pPr marL="342900" marR="0" lvl="0" indent="-342900" algn="r" rtl="1">
                        <a:lnSpc>
                          <a:spcPct val="115000"/>
                        </a:lnSpc>
                        <a:spcBef>
                          <a:spcPts val="0"/>
                        </a:spcBef>
                        <a:spcAft>
                          <a:spcPts val="0"/>
                        </a:spcAft>
                        <a:buFont typeface="Wingdings"/>
                        <a:buChar char=""/>
                      </a:pPr>
                      <a:r>
                        <a:rPr lang="ar-SA" sz="1600" b="1" dirty="0">
                          <a:solidFill>
                            <a:srgbClr val="0070C0"/>
                          </a:solidFill>
                          <a:effectLst/>
                        </a:rPr>
                        <a:t>چه ابزاری معیار مناسبی در فرایند یادگیری می تواند باشد؟</a:t>
                      </a:r>
                      <a:endParaRPr lang="en-US" sz="1100" b="1" dirty="0">
                        <a:solidFill>
                          <a:srgbClr val="0070C0"/>
                        </a:solidFill>
                        <a:effectLst/>
                      </a:endParaRPr>
                    </a:p>
                    <a:p>
                      <a:pPr marL="228600" marR="0" algn="r" rtl="1">
                        <a:lnSpc>
                          <a:spcPct val="115000"/>
                        </a:lnSpc>
                        <a:spcBef>
                          <a:spcPts val="0"/>
                        </a:spcBef>
                        <a:spcAft>
                          <a:spcPts val="1000"/>
                        </a:spcAft>
                      </a:pPr>
                      <a:r>
                        <a:rPr lang="en-US" sz="1600" b="1" dirty="0">
                          <a:solidFill>
                            <a:srgbClr val="0070C0"/>
                          </a:solidFill>
                          <a:effectLst/>
                        </a:rPr>
                        <a:t> </a:t>
                      </a:r>
                      <a:endParaRPr lang="en-US" sz="1100" b="1" dirty="0">
                        <a:solidFill>
                          <a:srgbClr val="0070C0"/>
                        </a:solidFill>
                        <a:effectLst/>
                        <a:latin typeface="Calibri"/>
                        <a:ea typeface="Times New Roman"/>
                        <a:cs typeface="Arial"/>
                      </a:endParaRPr>
                    </a:p>
                  </a:txBody>
                  <a:tcPr marL="55301" marR="55301" marT="0" marB="0"/>
                </a:tc>
              </a:tr>
              <a:tr h="2760063">
                <a:tc>
                  <a:txBody>
                    <a:bodyPr/>
                    <a:lstStyle/>
                    <a:p>
                      <a:pPr marL="0" marR="0" algn="ctr" rtl="1">
                        <a:lnSpc>
                          <a:spcPct val="107000"/>
                        </a:lnSpc>
                        <a:spcBef>
                          <a:spcPts val="0"/>
                        </a:spcBef>
                        <a:spcAft>
                          <a:spcPts val="0"/>
                        </a:spcAft>
                      </a:pPr>
                      <a:r>
                        <a:rPr lang="fa-IR" sz="1600" b="1">
                          <a:solidFill>
                            <a:srgbClr val="0070C0"/>
                          </a:solidFill>
                          <a:effectLst/>
                        </a:rPr>
                        <a:t> </a:t>
                      </a:r>
                      <a:endParaRPr lang="en-US" sz="1100" b="1">
                        <a:solidFill>
                          <a:srgbClr val="0070C0"/>
                        </a:solidFill>
                        <a:effectLst/>
                      </a:endParaRPr>
                    </a:p>
                    <a:p>
                      <a:pPr marL="0" marR="0" algn="ctr" rtl="1">
                        <a:lnSpc>
                          <a:spcPct val="107000"/>
                        </a:lnSpc>
                        <a:spcBef>
                          <a:spcPts val="0"/>
                        </a:spcBef>
                        <a:spcAft>
                          <a:spcPts val="0"/>
                        </a:spcAft>
                      </a:pPr>
                      <a:r>
                        <a:rPr lang="fa-IR" sz="1600" b="1">
                          <a:solidFill>
                            <a:srgbClr val="0070C0"/>
                          </a:solidFill>
                          <a:effectLst/>
                        </a:rPr>
                        <a:t> </a:t>
                      </a:r>
                      <a:endParaRPr lang="en-US" sz="1100" b="1">
                        <a:solidFill>
                          <a:srgbClr val="0070C0"/>
                        </a:solidFill>
                        <a:effectLst/>
                      </a:endParaRPr>
                    </a:p>
                    <a:p>
                      <a:pPr marL="0" marR="0" algn="ctr" rtl="1">
                        <a:lnSpc>
                          <a:spcPct val="107000"/>
                        </a:lnSpc>
                        <a:spcBef>
                          <a:spcPts val="0"/>
                        </a:spcBef>
                        <a:spcAft>
                          <a:spcPts val="0"/>
                        </a:spcAft>
                      </a:pPr>
                      <a:r>
                        <a:rPr lang="fa-IR" sz="1600" b="1">
                          <a:solidFill>
                            <a:srgbClr val="0070C0"/>
                          </a:solidFill>
                          <a:effectLst/>
                        </a:rPr>
                        <a:t>طراحی و توسعه محیط های  یادگیری</a:t>
                      </a:r>
                      <a:endParaRPr lang="en-US" sz="1100" b="1">
                        <a:solidFill>
                          <a:srgbClr val="0070C0"/>
                        </a:solidFill>
                        <a:effectLst/>
                        <a:latin typeface="Calibri"/>
                        <a:ea typeface="Calibri"/>
                        <a:cs typeface="Arial"/>
                      </a:endParaRPr>
                    </a:p>
                  </a:txBody>
                  <a:tcPr marL="55301" marR="55301" marT="0" marB="0"/>
                </a:tc>
                <a:tc>
                  <a:txBody>
                    <a:bodyPr/>
                    <a:lstStyle/>
                    <a:p>
                      <a:pPr marL="0" marR="0" algn="justLow" rtl="1">
                        <a:lnSpc>
                          <a:spcPct val="107000"/>
                        </a:lnSpc>
                        <a:spcBef>
                          <a:spcPts val="0"/>
                        </a:spcBef>
                        <a:spcAft>
                          <a:spcPts val="0"/>
                        </a:spcAft>
                      </a:pPr>
                      <a:r>
                        <a:rPr lang="fa-IR" sz="1600" b="1">
                          <a:solidFill>
                            <a:srgbClr val="0070C0"/>
                          </a:solidFill>
                          <a:effectLst/>
                        </a:rPr>
                        <a:t> </a:t>
                      </a:r>
                      <a:endParaRPr lang="en-US" sz="1100" b="1">
                        <a:solidFill>
                          <a:srgbClr val="0070C0"/>
                        </a:solidFill>
                        <a:effectLst/>
                      </a:endParaRPr>
                    </a:p>
                    <a:p>
                      <a:pPr marL="0" marR="0" algn="justLow" rtl="1">
                        <a:lnSpc>
                          <a:spcPct val="115000"/>
                        </a:lnSpc>
                        <a:spcBef>
                          <a:spcPts val="0"/>
                        </a:spcBef>
                        <a:spcAft>
                          <a:spcPts val="0"/>
                        </a:spcAft>
                      </a:pPr>
                      <a:r>
                        <a:rPr lang="fa-IR" sz="1600" b="1">
                          <a:solidFill>
                            <a:srgbClr val="0070C0"/>
                          </a:solidFill>
                          <a:effectLst/>
                        </a:rPr>
                        <a:t>چینش کلاسی با توجه  به  محیط کلاس را به شکل نیم دایره انتخاب شد.در نتیجه می تواند در تحقق اهداف آموزشی مناسب باشد. </a:t>
                      </a:r>
                      <a:endParaRPr lang="en-US" sz="1100" b="1">
                        <a:solidFill>
                          <a:srgbClr val="0070C0"/>
                        </a:solidFill>
                        <a:effectLst/>
                      </a:endParaRPr>
                    </a:p>
                    <a:p>
                      <a:pPr marL="0" marR="0" algn="justLow" rtl="1">
                        <a:lnSpc>
                          <a:spcPct val="115000"/>
                        </a:lnSpc>
                        <a:spcBef>
                          <a:spcPts val="0"/>
                        </a:spcBef>
                        <a:spcAft>
                          <a:spcPts val="0"/>
                        </a:spcAft>
                      </a:pPr>
                      <a:r>
                        <a:rPr lang="fa-IR" sz="1600" b="1">
                          <a:solidFill>
                            <a:srgbClr val="0070C0"/>
                          </a:solidFill>
                          <a:effectLst/>
                        </a:rPr>
                        <a:t>شیوه گروه  بندی با کارتهای طراحی شده صورت می­گیرد و فراگیران در گروه 3 نفری و4 نفری در کنار هم  قرار خواهند گرفت . </a:t>
                      </a:r>
                      <a:endParaRPr lang="en-US" sz="1100" b="1">
                        <a:solidFill>
                          <a:srgbClr val="0070C0"/>
                        </a:solidFill>
                        <a:effectLst/>
                      </a:endParaRPr>
                    </a:p>
                    <a:p>
                      <a:pPr marL="0" marR="0" algn="justLow" rtl="1">
                        <a:lnSpc>
                          <a:spcPct val="115000"/>
                        </a:lnSpc>
                        <a:spcBef>
                          <a:spcPts val="0"/>
                        </a:spcBef>
                        <a:spcAft>
                          <a:spcPts val="0"/>
                        </a:spcAft>
                      </a:pPr>
                      <a:r>
                        <a:rPr lang="fa-IR" sz="1600" b="1">
                          <a:solidFill>
                            <a:srgbClr val="0070C0"/>
                          </a:solidFill>
                          <a:effectLst/>
                        </a:rPr>
                        <a:t>شیوه  گروهبندی تصادفی  غیر همگن می باشد تا تفاوت های فردی فراگیران  در هر گروه با هم  تلفیق شود و بروز خلاقیت در هر گروه را ممکن سازد. </a:t>
                      </a:r>
                      <a:endParaRPr lang="en-US" sz="1100" b="1">
                        <a:solidFill>
                          <a:srgbClr val="0070C0"/>
                        </a:solidFill>
                        <a:effectLst/>
                        <a:latin typeface="Calibri"/>
                        <a:ea typeface="Calibri"/>
                        <a:cs typeface="Arial"/>
                      </a:endParaRPr>
                    </a:p>
                  </a:txBody>
                  <a:tcPr marL="55301" marR="55301" marT="0" marB="0"/>
                </a:tc>
                <a:tc>
                  <a:txBody>
                    <a:bodyPr/>
                    <a:lstStyle/>
                    <a:p>
                      <a:pPr marL="0" marR="0" algn="justLow" rtl="1">
                        <a:lnSpc>
                          <a:spcPct val="107000"/>
                        </a:lnSpc>
                        <a:spcBef>
                          <a:spcPts val="0"/>
                        </a:spcBef>
                        <a:spcAft>
                          <a:spcPts val="0"/>
                        </a:spcAft>
                      </a:pPr>
                      <a:r>
                        <a:rPr lang="fa-IR" sz="1600" b="1" dirty="0">
                          <a:solidFill>
                            <a:srgbClr val="0070C0"/>
                          </a:solidFill>
                          <a:effectLst/>
                        </a:rPr>
                        <a:t> </a:t>
                      </a:r>
                      <a:endParaRPr lang="en-US" sz="1100" b="1" dirty="0">
                        <a:solidFill>
                          <a:srgbClr val="0070C0"/>
                        </a:solidFill>
                        <a:effectLst/>
                      </a:endParaRPr>
                    </a:p>
                    <a:p>
                      <a:pPr marL="342900" marR="0" lvl="0" indent="-342900" algn="justLow" rtl="1">
                        <a:lnSpc>
                          <a:spcPct val="115000"/>
                        </a:lnSpc>
                        <a:spcBef>
                          <a:spcPts val="0"/>
                        </a:spcBef>
                        <a:spcAft>
                          <a:spcPts val="0"/>
                        </a:spcAft>
                        <a:buFont typeface="Wingdings"/>
                        <a:buChar char=""/>
                      </a:pPr>
                      <a:r>
                        <a:rPr lang="ar-SA" sz="1600" b="1" dirty="0">
                          <a:solidFill>
                            <a:srgbClr val="0070C0"/>
                          </a:solidFill>
                          <a:effectLst/>
                        </a:rPr>
                        <a:t>آیا  نوع گروه  بندی(تصادفی) مناسب فراگیران این پایه  ی  تحصیلی میباشد؟</a:t>
                      </a:r>
                      <a:endParaRPr lang="en-US" sz="1100" b="1" dirty="0">
                        <a:solidFill>
                          <a:srgbClr val="0070C0"/>
                        </a:solidFill>
                        <a:effectLst/>
                      </a:endParaRPr>
                    </a:p>
                    <a:p>
                      <a:pPr marL="342900" marR="0" lvl="0" indent="-342900" algn="justLow" rtl="1">
                        <a:lnSpc>
                          <a:spcPct val="115000"/>
                        </a:lnSpc>
                        <a:spcBef>
                          <a:spcPts val="0"/>
                        </a:spcBef>
                        <a:spcAft>
                          <a:spcPts val="0"/>
                        </a:spcAft>
                        <a:buFont typeface="Wingdings"/>
                        <a:buChar char=""/>
                      </a:pPr>
                      <a:r>
                        <a:rPr lang="ar-SA" sz="1600" b="1" dirty="0">
                          <a:solidFill>
                            <a:srgbClr val="0070C0"/>
                          </a:solidFill>
                          <a:effectLst/>
                        </a:rPr>
                        <a:t> آیا  گروه  بندی انتخاب شده در اجرای راهبرد  می تواند مناسب باشد؟</a:t>
                      </a:r>
                      <a:endParaRPr lang="en-US" sz="1100" b="1" dirty="0">
                        <a:solidFill>
                          <a:srgbClr val="0070C0"/>
                        </a:solidFill>
                        <a:effectLst/>
                      </a:endParaRPr>
                    </a:p>
                    <a:p>
                      <a:pPr marL="342900" marR="0" lvl="0" indent="-342900" algn="justLow" rtl="1">
                        <a:lnSpc>
                          <a:spcPct val="115000"/>
                        </a:lnSpc>
                        <a:spcBef>
                          <a:spcPts val="0"/>
                        </a:spcBef>
                        <a:spcAft>
                          <a:spcPts val="0"/>
                        </a:spcAft>
                        <a:buFont typeface="Wingdings"/>
                        <a:buChar char=""/>
                      </a:pPr>
                      <a:r>
                        <a:rPr lang="ar-SA" sz="1600" b="1" dirty="0">
                          <a:solidFill>
                            <a:srgbClr val="0070C0"/>
                          </a:solidFill>
                          <a:effectLst/>
                        </a:rPr>
                        <a:t>آیا شیوه ی چینش کلاسی با گروه بندی انتخابی برای تسهیل یادگیری در فرایند یاد دهی و یادگیری مناسب  می باشد؟</a:t>
                      </a:r>
                      <a:endParaRPr lang="en-US" sz="1100" b="1" dirty="0">
                        <a:solidFill>
                          <a:srgbClr val="0070C0"/>
                        </a:solidFill>
                        <a:effectLst/>
                      </a:endParaRPr>
                    </a:p>
                    <a:p>
                      <a:pPr marL="342900" marR="0" lvl="0" indent="-342900" algn="justLow" rtl="1">
                        <a:lnSpc>
                          <a:spcPct val="115000"/>
                        </a:lnSpc>
                        <a:spcBef>
                          <a:spcPts val="0"/>
                        </a:spcBef>
                        <a:spcAft>
                          <a:spcPts val="0"/>
                        </a:spcAft>
                        <a:buFont typeface="Wingdings"/>
                        <a:buChar char=""/>
                      </a:pPr>
                      <a:r>
                        <a:rPr lang="ar-SA" sz="1600" b="1" dirty="0">
                          <a:solidFill>
                            <a:srgbClr val="0070C0"/>
                          </a:solidFill>
                          <a:effectLst/>
                        </a:rPr>
                        <a:t> آیا  تحقق اهداف با این  نوع  گروه بندی و چینش کلاسی قابل دسترسی می باشد؟</a:t>
                      </a:r>
                      <a:endParaRPr lang="en-US" sz="1100" b="1" dirty="0">
                        <a:solidFill>
                          <a:srgbClr val="0070C0"/>
                        </a:solidFill>
                        <a:effectLst/>
                        <a:latin typeface="Calibri"/>
                        <a:ea typeface="Times New Roman"/>
                        <a:cs typeface="Arial"/>
                      </a:endParaRPr>
                    </a:p>
                  </a:txBody>
                  <a:tcPr marL="55301" marR="55301" marT="0" marB="0"/>
                </a:tc>
              </a:tr>
            </a:tbl>
          </a:graphicData>
        </a:graphic>
      </p:graphicFrame>
    </p:spTree>
    <p:extLst>
      <p:ext uri="{BB962C8B-B14F-4D97-AF65-F5344CB8AC3E}">
        <p14:creationId xmlns:p14="http://schemas.microsoft.com/office/powerpoint/2010/main" val="2742453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2581918"/>
              </p:ext>
            </p:extLst>
          </p:nvPr>
        </p:nvGraphicFramePr>
        <p:xfrm>
          <a:off x="152400" y="457200"/>
          <a:ext cx="8763000" cy="5943600"/>
        </p:xfrm>
        <a:graphic>
          <a:graphicData uri="http://schemas.openxmlformats.org/drawingml/2006/table">
            <a:tbl>
              <a:tblPr rtl="1" firstRow="1" firstCol="1" bandRow="1">
                <a:tableStyleId>{5C22544A-7EE6-4342-B048-85BDC9FD1C3A}</a:tableStyleId>
              </a:tblPr>
              <a:tblGrid>
                <a:gridCol w="1087582"/>
                <a:gridCol w="4932218"/>
                <a:gridCol w="2743200"/>
              </a:tblGrid>
              <a:tr h="5943600">
                <a:tc>
                  <a:txBody>
                    <a:bodyPr/>
                    <a:lstStyle/>
                    <a:p>
                      <a:pPr marL="0" marR="0" algn="ctr" rtl="1">
                        <a:lnSpc>
                          <a:spcPct val="107000"/>
                        </a:lnSpc>
                        <a:spcBef>
                          <a:spcPts val="0"/>
                        </a:spcBef>
                        <a:spcAft>
                          <a:spcPts val="0"/>
                        </a:spcAft>
                      </a:pPr>
                      <a:r>
                        <a:rPr lang="fa-IR" sz="2000">
                          <a:solidFill>
                            <a:srgbClr val="0070C0"/>
                          </a:solidFill>
                          <a:effectLst/>
                        </a:rPr>
                        <a:t> </a:t>
                      </a:r>
                      <a:endParaRPr lang="en-US" sz="1400">
                        <a:solidFill>
                          <a:srgbClr val="0070C0"/>
                        </a:solidFill>
                        <a:effectLst/>
                      </a:endParaRPr>
                    </a:p>
                    <a:p>
                      <a:pPr marL="0" marR="0" algn="ctr" rtl="1">
                        <a:lnSpc>
                          <a:spcPct val="107000"/>
                        </a:lnSpc>
                        <a:spcBef>
                          <a:spcPts val="0"/>
                        </a:spcBef>
                        <a:spcAft>
                          <a:spcPts val="0"/>
                        </a:spcAft>
                      </a:pPr>
                      <a:r>
                        <a:rPr lang="fa-IR" sz="2000">
                          <a:solidFill>
                            <a:srgbClr val="0070C0"/>
                          </a:solidFill>
                          <a:effectLst/>
                        </a:rPr>
                        <a:t> </a:t>
                      </a:r>
                      <a:endParaRPr lang="en-US" sz="1400">
                        <a:solidFill>
                          <a:srgbClr val="0070C0"/>
                        </a:solidFill>
                        <a:effectLst/>
                      </a:endParaRPr>
                    </a:p>
                    <a:p>
                      <a:pPr marL="0" marR="0" algn="ctr" rtl="1">
                        <a:lnSpc>
                          <a:spcPct val="107000"/>
                        </a:lnSpc>
                        <a:spcBef>
                          <a:spcPts val="0"/>
                        </a:spcBef>
                        <a:spcAft>
                          <a:spcPts val="0"/>
                        </a:spcAft>
                      </a:pPr>
                      <a:r>
                        <a:rPr lang="fa-IR" sz="2000">
                          <a:solidFill>
                            <a:srgbClr val="0070C0"/>
                          </a:solidFill>
                          <a:effectLst/>
                        </a:rPr>
                        <a:t> </a:t>
                      </a:r>
                      <a:endParaRPr lang="en-US" sz="1400">
                        <a:solidFill>
                          <a:srgbClr val="0070C0"/>
                        </a:solidFill>
                        <a:effectLst/>
                      </a:endParaRPr>
                    </a:p>
                    <a:p>
                      <a:pPr marL="0" marR="0" algn="ctr" rtl="1">
                        <a:lnSpc>
                          <a:spcPct val="107000"/>
                        </a:lnSpc>
                        <a:spcBef>
                          <a:spcPts val="0"/>
                        </a:spcBef>
                        <a:spcAft>
                          <a:spcPts val="0"/>
                        </a:spcAft>
                      </a:pPr>
                      <a:r>
                        <a:rPr lang="fa-IR" sz="2000">
                          <a:solidFill>
                            <a:srgbClr val="0070C0"/>
                          </a:solidFill>
                          <a:effectLst/>
                        </a:rPr>
                        <a:t> </a:t>
                      </a:r>
                      <a:endParaRPr lang="en-US" sz="1400">
                        <a:solidFill>
                          <a:srgbClr val="0070C0"/>
                        </a:solidFill>
                        <a:effectLst/>
                      </a:endParaRPr>
                    </a:p>
                    <a:p>
                      <a:pPr marL="0" marR="0" algn="ctr" rtl="1">
                        <a:lnSpc>
                          <a:spcPct val="150000"/>
                        </a:lnSpc>
                        <a:spcBef>
                          <a:spcPts val="0"/>
                        </a:spcBef>
                        <a:spcAft>
                          <a:spcPts val="0"/>
                        </a:spcAft>
                      </a:pPr>
                      <a:r>
                        <a:rPr lang="fa-IR" sz="2000">
                          <a:solidFill>
                            <a:srgbClr val="0070C0"/>
                          </a:solidFill>
                          <a:effectLst/>
                        </a:rPr>
                        <a:t>تهیه طرح ارزیابی</a:t>
                      </a:r>
                      <a:endParaRPr lang="en-US" sz="1400">
                        <a:solidFill>
                          <a:srgbClr val="0070C0"/>
                        </a:solidFill>
                        <a:effectLst/>
                      </a:endParaRPr>
                    </a:p>
                    <a:p>
                      <a:pPr marL="0" marR="0" algn="ctr" rtl="1">
                        <a:lnSpc>
                          <a:spcPct val="150000"/>
                        </a:lnSpc>
                        <a:spcBef>
                          <a:spcPts val="0"/>
                        </a:spcBef>
                        <a:spcAft>
                          <a:spcPts val="0"/>
                        </a:spcAft>
                      </a:pPr>
                      <a:r>
                        <a:rPr lang="fa-IR" sz="2000">
                          <a:solidFill>
                            <a:srgbClr val="0070C0"/>
                          </a:solidFill>
                          <a:effectLst/>
                        </a:rPr>
                        <a:t>( سنجش آغازین </a:t>
                      </a:r>
                      <a:endParaRPr lang="en-US" sz="1400">
                        <a:solidFill>
                          <a:srgbClr val="0070C0"/>
                        </a:solidFill>
                        <a:effectLst/>
                      </a:endParaRPr>
                    </a:p>
                    <a:p>
                      <a:pPr marL="0" marR="0" algn="ctr" rtl="1">
                        <a:lnSpc>
                          <a:spcPct val="150000"/>
                        </a:lnSpc>
                        <a:spcBef>
                          <a:spcPts val="0"/>
                        </a:spcBef>
                        <a:spcAft>
                          <a:spcPts val="0"/>
                        </a:spcAft>
                      </a:pPr>
                      <a:r>
                        <a:rPr lang="fa-IR" sz="2000">
                          <a:solidFill>
                            <a:srgbClr val="0070C0"/>
                          </a:solidFill>
                          <a:effectLst/>
                        </a:rPr>
                        <a:t>–سنجش تکوینی –</a:t>
                      </a:r>
                      <a:endParaRPr lang="en-US" sz="1400">
                        <a:solidFill>
                          <a:srgbClr val="0070C0"/>
                        </a:solidFill>
                        <a:effectLst/>
                      </a:endParaRPr>
                    </a:p>
                    <a:p>
                      <a:pPr marL="0" marR="0" algn="ctr" rtl="1">
                        <a:lnSpc>
                          <a:spcPct val="150000"/>
                        </a:lnSpc>
                        <a:spcBef>
                          <a:spcPts val="0"/>
                        </a:spcBef>
                        <a:spcAft>
                          <a:spcPts val="0"/>
                        </a:spcAft>
                      </a:pPr>
                      <a:r>
                        <a:rPr lang="fa-IR" sz="2000">
                          <a:solidFill>
                            <a:srgbClr val="0070C0"/>
                          </a:solidFill>
                          <a:effectLst/>
                        </a:rPr>
                        <a:t>سنجش پایانی )</a:t>
                      </a:r>
                      <a:endParaRPr lang="en-US" sz="1400">
                        <a:solidFill>
                          <a:srgbClr val="0070C0"/>
                        </a:solidFill>
                        <a:effectLst/>
                      </a:endParaRPr>
                    </a:p>
                    <a:p>
                      <a:pPr marL="0" marR="0" algn="r" rtl="1">
                        <a:lnSpc>
                          <a:spcPct val="150000"/>
                        </a:lnSpc>
                        <a:spcBef>
                          <a:spcPts val="0"/>
                        </a:spcBef>
                        <a:spcAft>
                          <a:spcPts val="0"/>
                        </a:spcAft>
                      </a:pPr>
                      <a:r>
                        <a:rPr lang="fa-IR" sz="2000">
                          <a:solidFill>
                            <a:srgbClr val="0070C0"/>
                          </a:solidFill>
                          <a:effectLst/>
                        </a:rPr>
                        <a:t> </a:t>
                      </a:r>
                      <a:endParaRPr lang="en-US" sz="1400">
                        <a:solidFill>
                          <a:srgbClr val="0070C0"/>
                        </a:solidFill>
                        <a:effectLst/>
                      </a:endParaRPr>
                    </a:p>
                    <a:p>
                      <a:pPr marL="0" marR="0" algn="r" rtl="1">
                        <a:lnSpc>
                          <a:spcPct val="107000"/>
                        </a:lnSpc>
                        <a:spcBef>
                          <a:spcPts val="0"/>
                        </a:spcBef>
                        <a:spcAft>
                          <a:spcPts val="0"/>
                        </a:spcAft>
                      </a:pPr>
                      <a:r>
                        <a:rPr lang="en-US" sz="2000">
                          <a:solidFill>
                            <a:srgbClr val="0070C0"/>
                          </a:solidFill>
                          <a:effectLst/>
                        </a:rPr>
                        <a:t> </a:t>
                      </a:r>
                      <a:endParaRPr lang="en-US" sz="1400">
                        <a:solidFill>
                          <a:srgbClr val="0070C0"/>
                        </a:solidFill>
                        <a:effectLst/>
                        <a:latin typeface="Calibri"/>
                        <a:ea typeface="Calibri"/>
                        <a:cs typeface="Arial"/>
                      </a:endParaRPr>
                    </a:p>
                  </a:txBody>
                  <a:tcPr marL="55301" marR="55301" marT="0" marB="0"/>
                </a:tc>
                <a:tc>
                  <a:txBody>
                    <a:bodyPr/>
                    <a:lstStyle/>
                    <a:p>
                      <a:pPr marL="0" marR="0" algn="r" rtl="1">
                        <a:lnSpc>
                          <a:spcPct val="150000"/>
                        </a:lnSpc>
                        <a:spcBef>
                          <a:spcPts val="0"/>
                        </a:spcBef>
                        <a:spcAft>
                          <a:spcPts val="0"/>
                        </a:spcAft>
                      </a:pPr>
                      <a:r>
                        <a:rPr lang="fa-IR" sz="2000" dirty="0">
                          <a:solidFill>
                            <a:srgbClr val="0070C0"/>
                          </a:solidFill>
                          <a:effectLst/>
                        </a:rPr>
                        <a:t>  جهت  ارزشیابی آغازین غیز قابل ملموس و شاد و  پویا برای فراگیران  بازی طراحی نموده و  از فراگیران  میخواهیم در ارزشیابی از داخل جعبه  سوالاتی را  انتخاب کرده  وبه صورت گروهی پاسخ دهند. می توانند از گروه دیگرخود نیز بپرسند</a:t>
                      </a:r>
                      <a:r>
                        <a:rPr lang="fa-IR" sz="2000" dirty="0" smtClean="0">
                          <a:solidFill>
                            <a:srgbClr val="0070C0"/>
                          </a:solidFill>
                          <a:effectLst/>
                        </a:rPr>
                        <a:t>.</a:t>
                      </a:r>
                      <a:endParaRPr lang="en-US" sz="1400" dirty="0">
                        <a:solidFill>
                          <a:srgbClr val="0070C0"/>
                        </a:solidFill>
                        <a:effectLst/>
                      </a:endParaRPr>
                    </a:p>
                    <a:p>
                      <a:pPr marL="0" marR="0" algn="r" rtl="1">
                        <a:lnSpc>
                          <a:spcPct val="150000"/>
                        </a:lnSpc>
                        <a:spcBef>
                          <a:spcPts val="0"/>
                        </a:spcBef>
                        <a:spcAft>
                          <a:spcPts val="0"/>
                        </a:spcAft>
                      </a:pPr>
                      <a:r>
                        <a:rPr lang="fa-IR" sz="2000" dirty="0">
                          <a:solidFill>
                            <a:srgbClr val="0070C0"/>
                          </a:solidFill>
                          <a:effectLst/>
                        </a:rPr>
                        <a:t> جهت ارزشیابی تکوینی  در حین  تدریس با استفاده از میوه (پرتقال) میزان  یادگیری را  سنجش نموده و موجبات فعال تر شدن  و شادی فراگیران را  فراهم نمود</a:t>
                      </a:r>
                      <a:r>
                        <a:rPr lang="fa-IR" sz="2000" dirty="0" smtClean="0">
                          <a:solidFill>
                            <a:srgbClr val="0070C0"/>
                          </a:solidFill>
                          <a:effectLst/>
                        </a:rPr>
                        <a:t>.</a:t>
                      </a:r>
                      <a:endParaRPr lang="en-US" sz="1400" dirty="0">
                        <a:solidFill>
                          <a:srgbClr val="0070C0"/>
                        </a:solidFill>
                        <a:effectLst/>
                      </a:endParaRPr>
                    </a:p>
                    <a:p>
                      <a:pPr marL="0" marR="0" algn="r" rtl="1">
                        <a:lnSpc>
                          <a:spcPct val="150000"/>
                        </a:lnSpc>
                        <a:spcBef>
                          <a:spcPts val="0"/>
                        </a:spcBef>
                        <a:spcAft>
                          <a:spcPts val="0"/>
                        </a:spcAft>
                      </a:pPr>
                      <a:r>
                        <a:rPr lang="fa-IR" sz="2000" dirty="0">
                          <a:solidFill>
                            <a:srgbClr val="0070C0"/>
                          </a:solidFill>
                          <a:effectLst/>
                        </a:rPr>
                        <a:t>جهت ارزشیابی پایانی با  دادن تمرین های مختلف گروهی که از قبل به صورت کاغذی تهیه شده میزان تحقق اهداف آموزشی مورد بررسی قرار می­گردد</a:t>
                      </a:r>
                      <a:r>
                        <a:rPr lang="fa-IR" sz="2000" dirty="0" smtClean="0">
                          <a:solidFill>
                            <a:srgbClr val="0070C0"/>
                          </a:solidFill>
                          <a:effectLst/>
                        </a:rPr>
                        <a:t>.</a:t>
                      </a:r>
                      <a:endParaRPr lang="en-US" sz="1400" dirty="0">
                        <a:solidFill>
                          <a:srgbClr val="0070C0"/>
                        </a:solidFill>
                        <a:effectLst/>
                      </a:endParaRPr>
                    </a:p>
                  </a:txBody>
                  <a:tcPr marL="55301" marR="55301" marT="0" marB="0"/>
                </a:tc>
                <a:tc>
                  <a:txBody>
                    <a:bodyPr/>
                    <a:lstStyle/>
                    <a:p>
                      <a:pPr marL="0" marR="0" algn="justLow" rtl="1">
                        <a:lnSpc>
                          <a:spcPct val="107000"/>
                        </a:lnSpc>
                        <a:spcBef>
                          <a:spcPts val="0"/>
                        </a:spcBef>
                        <a:spcAft>
                          <a:spcPts val="0"/>
                        </a:spcAft>
                      </a:pPr>
                      <a:r>
                        <a:rPr lang="fa-IR" sz="2000" dirty="0">
                          <a:solidFill>
                            <a:srgbClr val="0070C0"/>
                          </a:solidFill>
                          <a:effectLst/>
                        </a:rPr>
                        <a:t> </a:t>
                      </a:r>
                      <a:endParaRPr lang="en-US" sz="1400" dirty="0">
                        <a:solidFill>
                          <a:srgbClr val="0070C0"/>
                        </a:solidFill>
                        <a:effectLst/>
                      </a:endParaRPr>
                    </a:p>
                    <a:p>
                      <a:pPr marL="342900" marR="0" lvl="0" indent="-342900" algn="justLow" rtl="1">
                        <a:lnSpc>
                          <a:spcPct val="115000"/>
                        </a:lnSpc>
                        <a:spcBef>
                          <a:spcPts val="0"/>
                        </a:spcBef>
                        <a:spcAft>
                          <a:spcPts val="0"/>
                        </a:spcAft>
                        <a:buFont typeface="Wingdings"/>
                        <a:buChar char=""/>
                      </a:pPr>
                      <a:r>
                        <a:rPr lang="ar-SA" sz="2000" dirty="0">
                          <a:solidFill>
                            <a:srgbClr val="0070C0"/>
                          </a:solidFill>
                          <a:effectLst/>
                        </a:rPr>
                        <a:t>آیا بازی مناسب ارزشیابی غیر ملموس می باشد</a:t>
                      </a:r>
                      <a:r>
                        <a:rPr lang="ar-SA" sz="2000" dirty="0" smtClean="0">
                          <a:solidFill>
                            <a:srgbClr val="0070C0"/>
                          </a:solidFill>
                          <a:effectLst/>
                        </a:rPr>
                        <a:t>؟</a:t>
                      </a:r>
                      <a:r>
                        <a:rPr lang="en-US" sz="2000" dirty="0">
                          <a:solidFill>
                            <a:srgbClr val="0070C0"/>
                          </a:solidFill>
                          <a:effectLst/>
                        </a:rPr>
                        <a:t> </a:t>
                      </a:r>
                      <a:endParaRPr lang="en-US" sz="1400" dirty="0">
                        <a:solidFill>
                          <a:srgbClr val="0070C0"/>
                        </a:solidFill>
                        <a:effectLst/>
                      </a:endParaRPr>
                    </a:p>
                    <a:p>
                      <a:pPr marL="342900" marR="0" lvl="0" indent="-342900" algn="justLow" rtl="1">
                        <a:lnSpc>
                          <a:spcPct val="115000"/>
                        </a:lnSpc>
                        <a:spcBef>
                          <a:spcPts val="0"/>
                        </a:spcBef>
                        <a:spcAft>
                          <a:spcPts val="0"/>
                        </a:spcAft>
                        <a:buFont typeface="Wingdings"/>
                        <a:buChar char=""/>
                      </a:pPr>
                      <a:r>
                        <a:rPr lang="ar-SA" sz="2000" dirty="0">
                          <a:solidFill>
                            <a:srgbClr val="0070C0"/>
                          </a:solidFill>
                          <a:effectLst/>
                        </a:rPr>
                        <a:t>چگونه می توانم بدون  ایجاد استرس با  توجه  به  تفاوتهای فردی فراگیران میزان یادگیری آموخته  های قبلی را  سنجش نمایم</a:t>
                      </a:r>
                      <a:r>
                        <a:rPr lang="ar-SA" sz="2000" dirty="0" smtClean="0">
                          <a:solidFill>
                            <a:srgbClr val="0070C0"/>
                          </a:solidFill>
                          <a:effectLst/>
                        </a:rPr>
                        <a:t>؟</a:t>
                      </a:r>
                      <a:r>
                        <a:rPr lang="en-US" sz="2000" dirty="0">
                          <a:solidFill>
                            <a:srgbClr val="0070C0"/>
                          </a:solidFill>
                          <a:effectLst/>
                        </a:rPr>
                        <a:t> </a:t>
                      </a:r>
                      <a:endParaRPr lang="en-US" sz="1400" dirty="0">
                        <a:solidFill>
                          <a:srgbClr val="0070C0"/>
                        </a:solidFill>
                        <a:effectLst/>
                      </a:endParaRPr>
                    </a:p>
                    <a:p>
                      <a:pPr marL="342900" marR="0" lvl="0" indent="-342900" algn="justLow" rtl="1">
                        <a:lnSpc>
                          <a:spcPct val="115000"/>
                        </a:lnSpc>
                        <a:spcBef>
                          <a:spcPts val="0"/>
                        </a:spcBef>
                        <a:spcAft>
                          <a:spcPts val="0"/>
                        </a:spcAft>
                        <a:buFont typeface="Wingdings"/>
                        <a:buChar char=""/>
                      </a:pPr>
                      <a:r>
                        <a:rPr lang="ar-SA" sz="2000" dirty="0">
                          <a:solidFill>
                            <a:srgbClr val="0070C0"/>
                          </a:solidFill>
                          <a:effectLst/>
                        </a:rPr>
                        <a:t>آیا سنجش های  صورت  گرفته  در تحقق اهداف مناسب می باشد</a:t>
                      </a:r>
                      <a:r>
                        <a:rPr lang="ar-SA" sz="2000" dirty="0" smtClean="0">
                          <a:solidFill>
                            <a:srgbClr val="0070C0"/>
                          </a:solidFill>
                          <a:effectLst/>
                        </a:rPr>
                        <a:t>؟</a:t>
                      </a:r>
                      <a:r>
                        <a:rPr lang="en-US" sz="2000" dirty="0">
                          <a:solidFill>
                            <a:srgbClr val="0070C0"/>
                          </a:solidFill>
                          <a:effectLst/>
                        </a:rPr>
                        <a:t> </a:t>
                      </a:r>
                      <a:endParaRPr lang="en-US" sz="1400" dirty="0">
                        <a:solidFill>
                          <a:srgbClr val="0070C0"/>
                        </a:solidFill>
                        <a:effectLst/>
                      </a:endParaRPr>
                    </a:p>
                    <a:p>
                      <a:pPr marL="342900" marR="0" lvl="0" indent="-342900" algn="justLow" rtl="1">
                        <a:lnSpc>
                          <a:spcPct val="115000"/>
                        </a:lnSpc>
                        <a:spcBef>
                          <a:spcPts val="0"/>
                        </a:spcBef>
                        <a:spcAft>
                          <a:spcPts val="0"/>
                        </a:spcAft>
                        <a:buFont typeface="Wingdings"/>
                        <a:buChar char=""/>
                      </a:pPr>
                      <a:r>
                        <a:rPr lang="ar-SA" sz="2000" dirty="0">
                          <a:solidFill>
                            <a:srgbClr val="0070C0"/>
                          </a:solidFill>
                          <a:effectLst/>
                        </a:rPr>
                        <a:t>آیا فعالتهای ارزشیابی مناسب  راهبرد انتخاب می باشد</a:t>
                      </a:r>
                      <a:r>
                        <a:rPr lang="ar-SA" sz="2000" dirty="0" smtClean="0">
                          <a:solidFill>
                            <a:srgbClr val="0070C0"/>
                          </a:solidFill>
                          <a:effectLst/>
                        </a:rPr>
                        <a:t>؟</a:t>
                      </a:r>
                      <a:endParaRPr lang="en-US" sz="1400" dirty="0">
                        <a:solidFill>
                          <a:srgbClr val="0070C0"/>
                        </a:solidFill>
                        <a:effectLst/>
                      </a:endParaRPr>
                    </a:p>
                  </a:txBody>
                  <a:tcPr marL="55301" marR="55301" marT="0" marB="0"/>
                </a:tc>
              </a:tr>
            </a:tbl>
          </a:graphicData>
        </a:graphic>
      </p:graphicFrame>
    </p:spTree>
    <p:extLst>
      <p:ext uri="{BB962C8B-B14F-4D97-AF65-F5344CB8AC3E}">
        <p14:creationId xmlns:p14="http://schemas.microsoft.com/office/powerpoint/2010/main" val="11612565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rges\Pictures\My Pictures\malaysia (E)\DSC00044.JPG"/>
          <p:cNvPicPr>
            <a:picLocks noChangeAspect="1" noChangeArrowheads="1"/>
          </p:cNvPicPr>
          <p:nvPr/>
        </p:nvPicPr>
        <p:blipFill>
          <a:blip r:embed="rId2" cstate="print"/>
          <a:srcRect/>
          <a:stretch>
            <a:fillRect/>
          </a:stretch>
        </p:blipFill>
        <p:spPr bwMode="auto">
          <a:xfrm>
            <a:off x="-1524000" y="-1143000"/>
            <a:ext cx="12192000" cy="9144000"/>
          </a:xfrm>
          <a:prstGeom prst="rect">
            <a:avLst/>
          </a:prstGeom>
          <a:noFill/>
        </p:spPr>
      </p:pic>
      <p:sp>
        <p:nvSpPr>
          <p:cNvPr id="5" name="TextBox 4"/>
          <p:cNvSpPr txBox="1"/>
          <p:nvPr/>
        </p:nvSpPr>
        <p:spPr>
          <a:xfrm>
            <a:off x="0" y="1720839"/>
            <a:ext cx="9525000" cy="4893647"/>
          </a:xfrm>
          <a:prstGeom prst="rect">
            <a:avLst/>
          </a:prstGeom>
          <a:noFill/>
        </p:spPr>
        <p:txBody>
          <a:bodyPr wrap="square" rtlCol="0">
            <a:spAutoFit/>
          </a:bodyPr>
          <a:lstStyle/>
          <a:p>
            <a:pPr algn="ctr"/>
            <a:r>
              <a:rPr lang="ar-SA" sz="8000" b="1" dirty="0" smtClean="0">
                <a:solidFill>
                  <a:srgbClr val="FFFF00"/>
                </a:solidFill>
                <a:cs typeface="B Zar" pitchFamily="2" charset="-78"/>
              </a:rPr>
              <a:t>برنامه</a:t>
            </a:r>
            <a:r>
              <a:rPr lang="fa-IR" sz="8000" b="1" dirty="0" smtClean="0">
                <a:solidFill>
                  <a:srgbClr val="FFFF00"/>
                </a:solidFill>
                <a:cs typeface="B Zar" pitchFamily="2" charset="-78"/>
              </a:rPr>
              <a:t> </a:t>
            </a:r>
            <a:r>
              <a:rPr lang="ar-SA" sz="8000" b="1" dirty="0" smtClean="0">
                <a:solidFill>
                  <a:srgbClr val="FFFF00"/>
                </a:solidFill>
                <a:cs typeface="B Zar" pitchFamily="2" charset="-78"/>
              </a:rPr>
              <a:t>ریزی درسی</a:t>
            </a:r>
            <a:endParaRPr lang="en-US" sz="8000" b="1" dirty="0" smtClean="0">
              <a:solidFill>
                <a:srgbClr val="FFFF00"/>
              </a:solidFill>
              <a:cs typeface="B Zar" pitchFamily="2" charset="-78"/>
            </a:endParaRPr>
          </a:p>
          <a:p>
            <a:pPr algn="ctr"/>
            <a:r>
              <a:rPr lang="ar-SA" sz="8000" b="1" dirty="0" smtClean="0">
                <a:solidFill>
                  <a:srgbClr val="FFFF00"/>
                </a:solidFill>
                <a:cs typeface="B Zar" pitchFamily="2" charset="-78"/>
              </a:rPr>
              <a:t> </a:t>
            </a:r>
            <a:r>
              <a:rPr lang="ar-SA" sz="8000" b="1" dirty="0">
                <a:solidFill>
                  <a:srgbClr val="FFFF00"/>
                </a:solidFill>
                <a:cs typeface="B Zar" pitchFamily="2" charset="-78"/>
              </a:rPr>
              <a:t>و آموزش کلاس های </a:t>
            </a:r>
            <a:r>
              <a:rPr lang="ar-SA" sz="8000" b="1" dirty="0" smtClean="0">
                <a:solidFill>
                  <a:srgbClr val="FFFF00"/>
                </a:solidFill>
                <a:cs typeface="B Zar" pitchFamily="2" charset="-78"/>
              </a:rPr>
              <a:t>چندپایه</a:t>
            </a:r>
            <a:endParaRPr lang="fa-IR" sz="8000" b="1" dirty="0" smtClean="0">
              <a:solidFill>
                <a:srgbClr val="FFFF00"/>
              </a:solidFill>
              <a:cs typeface="B Zar" pitchFamily="2" charset="-78"/>
            </a:endParaRPr>
          </a:p>
          <a:p>
            <a:pPr algn="ctr"/>
            <a:r>
              <a:rPr lang="fa-IR" sz="6600" b="1" dirty="0" smtClean="0">
                <a:solidFill>
                  <a:schemeClr val="accent6">
                    <a:lumMod val="20000"/>
                    <a:lumOff val="80000"/>
                  </a:schemeClr>
                </a:solidFill>
                <a:cs typeface="B Zar" pitchFamily="2" charset="-78"/>
              </a:rPr>
              <a:t>مدرس: دکتر زهره حمزه لو</a:t>
            </a:r>
            <a:endParaRPr lang="en-US" sz="6600" b="1" dirty="0">
              <a:solidFill>
                <a:schemeClr val="accent6">
                  <a:lumMod val="20000"/>
                  <a:lumOff val="80000"/>
                </a:schemeClr>
              </a:solidFill>
              <a:cs typeface="B Zar" pitchFamily="2" charset="-78"/>
            </a:endParaRPr>
          </a:p>
        </p:txBody>
      </p:sp>
    </p:spTree>
    <p:extLst>
      <p:ext uri="{BB962C8B-B14F-4D97-AF65-F5344CB8AC3E}">
        <p14:creationId xmlns:p14="http://schemas.microsoft.com/office/powerpoint/2010/main" val="14676463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79387735"/>
              </p:ext>
            </p:extLst>
          </p:nvPr>
        </p:nvGraphicFramePr>
        <p:xfrm>
          <a:off x="228601" y="228600"/>
          <a:ext cx="8686799" cy="4572000"/>
        </p:xfrm>
        <a:graphic>
          <a:graphicData uri="http://schemas.openxmlformats.org/drawingml/2006/table">
            <a:tbl>
              <a:tblPr rtl="1" firstRow="1" firstCol="1" bandRow="1">
                <a:tableStyleId>{5C22544A-7EE6-4342-B048-85BDC9FD1C3A}</a:tableStyleId>
              </a:tblPr>
              <a:tblGrid>
                <a:gridCol w="1108364"/>
                <a:gridCol w="5048929"/>
                <a:gridCol w="2529506"/>
              </a:tblGrid>
              <a:tr h="2667000">
                <a:tc>
                  <a:txBody>
                    <a:bodyPr/>
                    <a:lstStyle/>
                    <a:p>
                      <a:pPr marL="0" marR="0" algn="r" rtl="1">
                        <a:lnSpc>
                          <a:spcPct val="107000"/>
                        </a:lnSpc>
                        <a:spcBef>
                          <a:spcPts val="0"/>
                        </a:spcBef>
                        <a:spcAft>
                          <a:spcPts val="0"/>
                        </a:spcAft>
                      </a:pPr>
                      <a:r>
                        <a:rPr lang="fa-IR" sz="2000">
                          <a:solidFill>
                            <a:srgbClr val="0070C0"/>
                          </a:solidFill>
                          <a:effectLst/>
                        </a:rPr>
                        <a:t> </a:t>
                      </a:r>
                      <a:endParaRPr lang="en-US" sz="1400">
                        <a:solidFill>
                          <a:srgbClr val="0070C0"/>
                        </a:solidFill>
                        <a:effectLst/>
                      </a:endParaRPr>
                    </a:p>
                    <a:p>
                      <a:pPr marL="0" marR="0" algn="ctr" rtl="1">
                        <a:lnSpc>
                          <a:spcPct val="107000"/>
                        </a:lnSpc>
                        <a:spcBef>
                          <a:spcPts val="0"/>
                        </a:spcBef>
                        <a:spcAft>
                          <a:spcPts val="0"/>
                        </a:spcAft>
                      </a:pPr>
                      <a:r>
                        <a:rPr lang="fa-IR" sz="2000">
                          <a:solidFill>
                            <a:srgbClr val="0070C0"/>
                          </a:solidFill>
                          <a:effectLst/>
                        </a:rPr>
                        <a:t>تحلیل و تعیین فعالیت های تکمیلی</a:t>
                      </a:r>
                      <a:endParaRPr lang="en-US" sz="1400">
                        <a:solidFill>
                          <a:srgbClr val="0070C0"/>
                        </a:solidFill>
                        <a:effectLst/>
                      </a:endParaRPr>
                    </a:p>
                    <a:p>
                      <a:pPr marL="0" marR="0" algn="ctr" rtl="1">
                        <a:lnSpc>
                          <a:spcPct val="107000"/>
                        </a:lnSpc>
                        <a:spcBef>
                          <a:spcPts val="0"/>
                        </a:spcBef>
                        <a:spcAft>
                          <a:spcPts val="0"/>
                        </a:spcAft>
                      </a:pPr>
                      <a:r>
                        <a:rPr lang="fa-IR" sz="2000">
                          <a:solidFill>
                            <a:srgbClr val="0070C0"/>
                          </a:solidFill>
                          <a:effectLst/>
                        </a:rPr>
                        <a:t> </a:t>
                      </a:r>
                      <a:endParaRPr lang="en-US" sz="1400">
                        <a:solidFill>
                          <a:srgbClr val="0070C0"/>
                        </a:solidFill>
                        <a:effectLst/>
                      </a:endParaRPr>
                    </a:p>
                    <a:p>
                      <a:pPr marL="0" marR="0" algn="ctr" rtl="1">
                        <a:lnSpc>
                          <a:spcPct val="107000"/>
                        </a:lnSpc>
                        <a:spcBef>
                          <a:spcPts val="0"/>
                        </a:spcBef>
                        <a:spcAft>
                          <a:spcPts val="0"/>
                        </a:spcAft>
                      </a:pPr>
                      <a:r>
                        <a:rPr lang="en-US" sz="2000">
                          <a:solidFill>
                            <a:srgbClr val="0070C0"/>
                          </a:solidFill>
                          <a:effectLst/>
                        </a:rPr>
                        <a:t> </a:t>
                      </a:r>
                      <a:endParaRPr lang="en-US" sz="1400">
                        <a:solidFill>
                          <a:srgbClr val="0070C0"/>
                        </a:solidFill>
                        <a:effectLst/>
                        <a:latin typeface="Calibri"/>
                        <a:ea typeface="Calibri"/>
                        <a:cs typeface="Arial"/>
                      </a:endParaRPr>
                    </a:p>
                  </a:txBody>
                  <a:tcPr marL="55301" marR="55301" marT="0" marB="0"/>
                </a:tc>
                <a:tc>
                  <a:txBody>
                    <a:bodyPr/>
                    <a:lstStyle/>
                    <a:p>
                      <a:pPr marL="0" marR="0" algn="justLow" rtl="1">
                        <a:lnSpc>
                          <a:spcPct val="107000"/>
                        </a:lnSpc>
                        <a:spcBef>
                          <a:spcPts val="0"/>
                        </a:spcBef>
                        <a:spcAft>
                          <a:spcPts val="0"/>
                        </a:spcAft>
                      </a:pPr>
                      <a:r>
                        <a:rPr lang="fa-IR" sz="2000">
                          <a:solidFill>
                            <a:srgbClr val="0070C0"/>
                          </a:solidFill>
                          <a:effectLst/>
                        </a:rPr>
                        <a:t>با ارائه ی تکالیف :</a:t>
                      </a:r>
                      <a:endParaRPr lang="en-US" sz="1400">
                        <a:solidFill>
                          <a:srgbClr val="0070C0"/>
                        </a:solidFill>
                        <a:effectLst/>
                      </a:endParaRPr>
                    </a:p>
                    <a:p>
                      <a:pPr marL="342900" marR="0" lvl="0" indent="-342900" algn="justLow" rtl="1">
                        <a:lnSpc>
                          <a:spcPct val="115000"/>
                        </a:lnSpc>
                        <a:spcBef>
                          <a:spcPts val="0"/>
                        </a:spcBef>
                        <a:spcAft>
                          <a:spcPts val="0"/>
                        </a:spcAft>
                        <a:buFont typeface="+mj-lt"/>
                        <a:buAutoNum type="arabicPeriod"/>
                      </a:pPr>
                      <a:r>
                        <a:rPr lang="ar-SA" sz="2000">
                          <a:solidFill>
                            <a:srgbClr val="0070C0"/>
                          </a:solidFill>
                          <a:effectLst/>
                        </a:rPr>
                        <a:t>انفردای: چند کسر که در اطراف خود می بینید را نوشته وسپس عمل جمع وتفریق برای آن کسرها بنویسید.</a:t>
                      </a:r>
                      <a:endParaRPr lang="en-US" sz="1400">
                        <a:solidFill>
                          <a:srgbClr val="0070C0"/>
                        </a:solidFill>
                        <a:effectLst/>
                      </a:endParaRPr>
                    </a:p>
                    <a:p>
                      <a:pPr marL="342900" marR="0" lvl="0" indent="-342900" algn="justLow" rtl="1">
                        <a:lnSpc>
                          <a:spcPct val="115000"/>
                        </a:lnSpc>
                        <a:spcBef>
                          <a:spcPts val="0"/>
                        </a:spcBef>
                        <a:spcAft>
                          <a:spcPts val="0"/>
                        </a:spcAft>
                        <a:buFont typeface="+mj-lt"/>
                        <a:buAutoNum type="arabicPeriod"/>
                      </a:pPr>
                      <a:r>
                        <a:rPr lang="ar-SA" sz="2000">
                          <a:solidFill>
                            <a:srgbClr val="0070C0"/>
                          </a:solidFill>
                          <a:effectLst/>
                        </a:rPr>
                        <a:t>تکالیف گروهی:  با همکاری هم چند نماد برای جمع وتفریق کسرها درست کنید.</a:t>
                      </a:r>
                      <a:endParaRPr lang="en-US" sz="1400">
                        <a:solidFill>
                          <a:srgbClr val="0070C0"/>
                        </a:solidFill>
                        <a:effectLst/>
                      </a:endParaRPr>
                    </a:p>
                    <a:p>
                      <a:pPr marL="342900" marR="0" lvl="0" indent="-342900" algn="justLow" rtl="1">
                        <a:lnSpc>
                          <a:spcPct val="115000"/>
                        </a:lnSpc>
                        <a:spcBef>
                          <a:spcPts val="0"/>
                        </a:spcBef>
                        <a:spcAft>
                          <a:spcPts val="0"/>
                        </a:spcAft>
                        <a:buFont typeface="+mj-lt"/>
                        <a:buAutoNum type="arabicPeriod"/>
                      </a:pPr>
                      <a:r>
                        <a:rPr lang="ar-SA" sz="2000">
                          <a:solidFill>
                            <a:srgbClr val="0070C0"/>
                          </a:solidFill>
                          <a:effectLst/>
                        </a:rPr>
                        <a:t>تکالیف خلاقیتی:  </a:t>
                      </a:r>
                      <a:r>
                        <a:rPr lang="ar-SA" sz="1400">
                          <a:solidFill>
                            <a:srgbClr val="0070C0"/>
                          </a:solidFill>
                          <a:effectLst/>
                        </a:rPr>
                        <a:t> </a:t>
                      </a:r>
                      <a:r>
                        <a:rPr lang="ar-SA" sz="2000">
                          <a:solidFill>
                            <a:srgbClr val="0070C0"/>
                          </a:solidFill>
                          <a:effectLst/>
                        </a:rPr>
                        <a:t>با  کمک  پدر مادر خود از  سفره عکس گرفته  وتقسیمات غذایی را که در بین خانواده صورت گرفته را بنویسند</a:t>
                      </a:r>
                      <a:r>
                        <a:rPr lang="en-US" sz="2000">
                          <a:solidFill>
                            <a:srgbClr val="0070C0"/>
                          </a:solidFill>
                          <a:effectLst/>
                        </a:rPr>
                        <a:t>.</a:t>
                      </a:r>
                      <a:endParaRPr lang="en-US" sz="1400">
                        <a:solidFill>
                          <a:srgbClr val="0070C0"/>
                        </a:solidFill>
                        <a:effectLst/>
                      </a:endParaRPr>
                    </a:p>
                    <a:p>
                      <a:pPr marL="342900" marR="0" lvl="0" indent="-342900" algn="justLow" rtl="1">
                        <a:lnSpc>
                          <a:spcPct val="115000"/>
                        </a:lnSpc>
                        <a:spcBef>
                          <a:spcPts val="0"/>
                        </a:spcBef>
                        <a:spcAft>
                          <a:spcPts val="0"/>
                        </a:spcAft>
                        <a:buFont typeface="+mj-lt"/>
                        <a:buAutoNum type="arabicPeriod"/>
                      </a:pPr>
                      <a:r>
                        <a:rPr lang="ar-SA" sz="2000">
                          <a:solidFill>
                            <a:srgbClr val="0070C0"/>
                          </a:solidFill>
                          <a:effectLst/>
                        </a:rPr>
                        <a:t> تکالیف بسطی: یک بازی برای جمع وتفریق کسرها پیدا کرده و در کلاس ارئه دهند.</a:t>
                      </a:r>
                      <a:endParaRPr lang="en-US" sz="1400">
                        <a:solidFill>
                          <a:srgbClr val="0070C0"/>
                        </a:solidFill>
                        <a:effectLst/>
                        <a:latin typeface="Calibri"/>
                        <a:ea typeface="Times New Roman"/>
                        <a:cs typeface="Arial"/>
                      </a:endParaRPr>
                    </a:p>
                  </a:txBody>
                  <a:tcPr marL="55301" marR="55301" marT="0" marB="0"/>
                </a:tc>
                <a:tc>
                  <a:txBody>
                    <a:bodyPr/>
                    <a:lstStyle/>
                    <a:p>
                      <a:pPr marL="342900" marR="0" lvl="0" indent="-342900" algn="r" rtl="1">
                        <a:lnSpc>
                          <a:spcPct val="150000"/>
                        </a:lnSpc>
                        <a:spcBef>
                          <a:spcPts val="0"/>
                        </a:spcBef>
                        <a:spcAft>
                          <a:spcPts val="0"/>
                        </a:spcAft>
                        <a:buFont typeface="Wingdings"/>
                        <a:buChar char=""/>
                      </a:pPr>
                      <a:r>
                        <a:rPr lang="fa-IR" sz="2000" dirty="0">
                          <a:solidFill>
                            <a:srgbClr val="0070C0"/>
                          </a:solidFill>
                          <a:effectLst/>
                        </a:rPr>
                        <a:t>چگونه می­توان تعیین تکلیفی نمود که تحقق اهداف یاری کند؟</a:t>
                      </a:r>
                      <a:endParaRPr lang="en-US" sz="1400" dirty="0">
                        <a:solidFill>
                          <a:srgbClr val="0070C0"/>
                        </a:solidFill>
                        <a:effectLst/>
                      </a:endParaRPr>
                    </a:p>
                    <a:p>
                      <a:pPr marL="342900" marR="0" lvl="0" indent="-342900" algn="r" rtl="1">
                        <a:lnSpc>
                          <a:spcPct val="150000"/>
                        </a:lnSpc>
                        <a:spcBef>
                          <a:spcPts val="0"/>
                        </a:spcBef>
                        <a:spcAft>
                          <a:spcPts val="0"/>
                        </a:spcAft>
                        <a:buFont typeface="Wingdings"/>
                        <a:buChar char=""/>
                      </a:pPr>
                      <a:r>
                        <a:rPr lang="fa-IR" sz="2000" dirty="0">
                          <a:solidFill>
                            <a:srgbClr val="0070C0"/>
                          </a:solidFill>
                          <a:effectLst/>
                        </a:rPr>
                        <a:t> ایا تعیین تکلیفهای صورت  گرفته  مناسب فراگیران این پایه ی تحصیلی می باشد؟</a:t>
                      </a:r>
                      <a:endParaRPr lang="en-US" sz="1400" dirty="0">
                        <a:solidFill>
                          <a:srgbClr val="0070C0"/>
                        </a:solidFill>
                        <a:effectLst/>
                      </a:endParaRPr>
                    </a:p>
                    <a:p>
                      <a:pPr marL="342900" marR="0" lvl="0" indent="-342900" algn="r" rtl="1">
                        <a:lnSpc>
                          <a:spcPct val="150000"/>
                        </a:lnSpc>
                        <a:spcBef>
                          <a:spcPts val="0"/>
                        </a:spcBef>
                        <a:spcAft>
                          <a:spcPts val="0"/>
                        </a:spcAft>
                        <a:buFont typeface="Wingdings"/>
                        <a:buChar char=""/>
                      </a:pPr>
                      <a:r>
                        <a:rPr lang="fa-IR" sz="2000" dirty="0">
                          <a:solidFill>
                            <a:srgbClr val="0070C0"/>
                          </a:solidFill>
                          <a:effectLst/>
                        </a:rPr>
                        <a:t> چه تکلیفی انگیزه ی  دانش آموزان  را در یادگیری بیشتر می نماید؟</a:t>
                      </a:r>
                      <a:endParaRPr lang="en-US" sz="1400" dirty="0">
                        <a:solidFill>
                          <a:srgbClr val="0070C0"/>
                        </a:solidFill>
                        <a:effectLst/>
                        <a:latin typeface="Calibri"/>
                        <a:ea typeface="Times New Roman"/>
                        <a:cs typeface="Arial"/>
                      </a:endParaRPr>
                    </a:p>
                  </a:txBody>
                  <a:tcPr marL="55301" marR="55301" marT="0" marB="0"/>
                </a:tc>
              </a:tr>
            </a:tbl>
          </a:graphicData>
        </a:graphic>
      </p:graphicFrame>
    </p:spTree>
    <p:extLst>
      <p:ext uri="{BB962C8B-B14F-4D97-AF65-F5344CB8AC3E}">
        <p14:creationId xmlns:p14="http://schemas.microsoft.com/office/powerpoint/2010/main" val="13358602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866973639"/>
              </p:ext>
            </p:extLst>
          </p:nvPr>
        </p:nvGraphicFramePr>
        <p:xfrm>
          <a:off x="76202" y="76200"/>
          <a:ext cx="8915399" cy="6676547"/>
        </p:xfrm>
        <a:graphic>
          <a:graphicData uri="http://schemas.openxmlformats.org/drawingml/2006/table">
            <a:tbl>
              <a:tblPr rtl="1" firstRow="1" firstCol="1" bandRow="1">
                <a:tableStyleId>{5C22544A-7EE6-4342-B048-85BDC9FD1C3A}</a:tableStyleId>
              </a:tblPr>
              <a:tblGrid>
                <a:gridCol w="1184565"/>
                <a:gridCol w="734290"/>
                <a:gridCol w="6470074"/>
                <a:gridCol w="526470"/>
              </a:tblGrid>
              <a:tr h="361880">
                <a:tc rowSpan="4">
                  <a:txBody>
                    <a:bodyPr/>
                    <a:lstStyle/>
                    <a:p>
                      <a:pPr marL="0" marR="0" algn="ctr" rtl="1">
                        <a:lnSpc>
                          <a:spcPct val="107000"/>
                        </a:lnSpc>
                        <a:spcBef>
                          <a:spcPts val="0"/>
                        </a:spcBef>
                        <a:spcAft>
                          <a:spcPts val="0"/>
                        </a:spcAft>
                      </a:pPr>
                      <a:r>
                        <a:rPr lang="fa-IR" sz="1600" b="1" dirty="0">
                          <a:solidFill>
                            <a:srgbClr val="0070C0"/>
                          </a:solidFill>
                          <a:effectLst/>
                        </a:rPr>
                        <a:t> </a:t>
                      </a:r>
                      <a:endParaRPr lang="en-US" sz="1600" b="1" dirty="0">
                        <a:solidFill>
                          <a:srgbClr val="0070C0"/>
                        </a:solidFill>
                        <a:effectLst/>
                      </a:endParaRPr>
                    </a:p>
                    <a:p>
                      <a:pPr marL="0" marR="0" algn="ctr" rtl="1">
                        <a:lnSpc>
                          <a:spcPct val="107000"/>
                        </a:lnSpc>
                        <a:spcBef>
                          <a:spcPts val="0"/>
                        </a:spcBef>
                        <a:spcAft>
                          <a:spcPts val="0"/>
                        </a:spcAft>
                      </a:pPr>
                      <a:r>
                        <a:rPr lang="fa-IR" sz="1600" b="1" dirty="0">
                          <a:solidFill>
                            <a:srgbClr val="0070C0"/>
                          </a:solidFill>
                          <a:effectLst/>
                        </a:rPr>
                        <a:t> </a:t>
                      </a:r>
                      <a:endParaRPr lang="en-US" sz="1600" b="1" dirty="0">
                        <a:solidFill>
                          <a:srgbClr val="0070C0"/>
                        </a:solidFill>
                        <a:effectLst/>
                      </a:endParaRPr>
                    </a:p>
                    <a:p>
                      <a:pPr marL="0" marR="0" algn="ctr" rtl="1">
                        <a:lnSpc>
                          <a:spcPct val="107000"/>
                        </a:lnSpc>
                        <a:spcBef>
                          <a:spcPts val="0"/>
                        </a:spcBef>
                        <a:spcAft>
                          <a:spcPts val="0"/>
                        </a:spcAft>
                      </a:pPr>
                      <a:r>
                        <a:rPr lang="fa-IR" sz="1600" b="1" dirty="0">
                          <a:solidFill>
                            <a:srgbClr val="0070C0"/>
                          </a:solidFill>
                          <a:effectLst/>
                        </a:rPr>
                        <a:t> </a:t>
                      </a:r>
                      <a:endParaRPr lang="en-US" sz="1600" b="1" dirty="0">
                        <a:solidFill>
                          <a:srgbClr val="0070C0"/>
                        </a:solidFill>
                        <a:effectLst/>
                      </a:endParaRPr>
                    </a:p>
                    <a:p>
                      <a:pPr marL="0" marR="0" algn="ctr" rtl="1">
                        <a:lnSpc>
                          <a:spcPct val="107000"/>
                        </a:lnSpc>
                        <a:spcBef>
                          <a:spcPts val="0"/>
                        </a:spcBef>
                        <a:spcAft>
                          <a:spcPts val="0"/>
                        </a:spcAft>
                      </a:pPr>
                      <a:r>
                        <a:rPr lang="fa-IR" sz="1600" b="1" dirty="0">
                          <a:solidFill>
                            <a:srgbClr val="0070C0"/>
                          </a:solidFill>
                          <a:effectLst/>
                        </a:rPr>
                        <a:t>اجـرای فـراینـد یـاددهـی – یـادگـیـری</a:t>
                      </a:r>
                      <a:endParaRPr lang="en-US" sz="1600" b="1" dirty="0">
                        <a:solidFill>
                          <a:srgbClr val="0070C0"/>
                        </a:solidFill>
                        <a:effectLst/>
                      </a:endParaRPr>
                    </a:p>
                    <a:p>
                      <a:pPr marL="0" marR="0" algn="ctr" rtl="1">
                        <a:lnSpc>
                          <a:spcPct val="107000"/>
                        </a:lnSpc>
                        <a:spcBef>
                          <a:spcPts val="0"/>
                        </a:spcBef>
                        <a:spcAft>
                          <a:spcPts val="0"/>
                        </a:spcAft>
                      </a:pPr>
                      <a:r>
                        <a:rPr lang="fa-IR" sz="1600" b="1" dirty="0">
                          <a:solidFill>
                            <a:srgbClr val="0070C0"/>
                          </a:solidFill>
                          <a:effectLst/>
                        </a:rPr>
                        <a:t>( مبتنی بر  رویکرد سازنده گرایی)</a:t>
                      </a:r>
                      <a:endParaRPr lang="en-US" sz="1600" b="1" dirty="0">
                        <a:solidFill>
                          <a:srgbClr val="0070C0"/>
                        </a:solidFill>
                        <a:effectLst/>
                      </a:endParaRPr>
                    </a:p>
                    <a:p>
                      <a:pPr marL="0" marR="0" algn="ctr" rtl="1">
                        <a:lnSpc>
                          <a:spcPct val="107000"/>
                        </a:lnSpc>
                        <a:spcBef>
                          <a:spcPts val="0"/>
                        </a:spcBef>
                        <a:spcAft>
                          <a:spcPts val="0"/>
                        </a:spcAft>
                      </a:pPr>
                      <a:r>
                        <a:rPr lang="fa-IR" sz="1600" b="1" dirty="0">
                          <a:solidFill>
                            <a:srgbClr val="0070C0"/>
                          </a:solidFill>
                          <a:effectLst/>
                        </a:rPr>
                        <a:t> </a:t>
                      </a:r>
                      <a:endParaRPr lang="en-US" sz="1600" b="1" dirty="0">
                        <a:solidFill>
                          <a:srgbClr val="0070C0"/>
                        </a:solidFill>
                        <a:effectLst/>
                      </a:endParaRPr>
                    </a:p>
                    <a:p>
                      <a:pPr marL="0" marR="0" algn="ctr" rtl="1">
                        <a:lnSpc>
                          <a:spcPct val="107000"/>
                        </a:lnSpc>
                        <a:spcBef>
                          <a:spcPts val="0"/>
                        </a:spcBef>
                        <a:spcAft>
                          <a:spcPts val="0"/>
                        </a:spcAft>
                      </a:pPr>
                      <a:r>
                        <a:rPr lang="fa-IR" sz="1600" b="1" dirty="0">
                          <a:solidFill>
                            <a:srgbClr val="0070C0"/>
                          </a:solidFill>
                          <a:effectLst/>
                        </a:rPr>
                        <a:t>( برقراری ارتباط ، به تجربه گذاشتن ، به کار بستن ، به اشتراک گذاشتن ، انتقال به  موقعیت جدید ، تکا لیف عملکردی ،  سنجش آموخته ها  و ...)</a:t>
                      </a:r>
                      <a:endParaRPr lang="en-US" sz="1600" b="1" dirty="0">
                        <a:solidFill>
                          <a:srgbClr val="0070C0"/>
                        </a:solidFill>
                        <a:effectLst/>
                        <a:latin typeface="Calibri"/>
                        <a:ea typeface="Calibri"/>
                        <a:cs typeface="Arial"/>
                      </a:endParaRPr>
                    </a:p>
                  </a:txBody>
                  <a:tcPr marL="46727" marR="46727" marT="0" marB="0"/>
                </a:tc>
                <a:tc rowSpan="2">
                  <a:txBody>
                    <a:bodyPr/>
                    <a:lstStyle/>
                    <a:p>
                      <a:pPr marL="0" marR="0" algn="ctr" rtl="1">
                        <a:lnSpc>
                          <a:spcPct val="107000"/>
                        </a:lnSpc>
                        <a:spcBef>
                          <a:spcPts val="0"/>
                        </a:spcBef>
                        <a:spcAft>
                          <a:spcPts val="0"/>
                        </a:spcAft>
                      </a:pPr>
                      <a:r>
                        <a:rPr lang="fa-IR" sz="1600" b="1">
                          <a:solidFill>
                            <a:srgbClr val="0070C0"/>
                          </a:solidFill>
                          <a:effectLst/>
                        </a:rPr>
                        <a:t>فعالیت های قبل از تدریس</a:t>
                      </a:r>
                      <a:endParaRPr lang="en-US" sz="1600" b="1">
                        <a:solidFill>
                          <a:srgbClr val="0070C0"/>
                        </a:solidFill>
                        <a:effectLst/>
                        <a:latin typeface="Calibri"/>
                        <a:ea typeface="Calibri"/>
                        <a:cs typeface="Arial"/>
                      </a:endParaRPr>
                    </a:p>
                  </a:txBody>
                  <a:tcPr marL="46727" marR="46727" marT="0" marB="0"/>
                </a:tc>
                <a:tc rowSpan="2">
                  <a:txBody>
                    <a:bodyPr/>
                    <a:lstStyle/>
                    <a:p>
                      <a:pPr marL="0" marR="0" algn="r" rtl="1">
                        <a:lnSpc>
                          <a:spcPct val="107000"/>
                        </a:lnSpc>
                        <a:spcBef>
                          <a:spcPts val="0"/>
                        </a:spcBef>
                        <a:spcAft>
                          <a:spcPts val="0"/>
                        </a:spcAft>
                      </a:pPr>
                      <a:r>
                        <a:rPr lang="fa-IR" sz="1600" b="1">
                          <a:solidFill>
                            <a:srgbClr val="0070C0"/>
                          </a:solidFill>
                          <a:effectLst/>
                        </a:rPr>
                        <a:t> </a:t>
                      </a:r>
                      <a:endParaRPr lang="en-US" sz="1600" b="1">
                        <a:solidFill>
                          <a:srgbClr val="0070C0"/>
                        </a:solidFill>
                        <a:effectLst/>
                      </a:endParaRPr>
                    </a:p>
                    <a:p>
                      <a:pPr marL="342900" marR="0" lvl="0" indent="-342900" algn="justLow" rtl="1">
                        <a:lnSpc>
                          <a:spcPct val="150000"/>
                        </a:lnSpc>
                        <a:spcBef>
                          <a:spcPts val="0"/>
                        </a:spcBef>
                        <a:spcAft>
                          <a:spcPts val="0"/>
                        </a:spcAft>
                        <a:buFont typeface="Times New Roman"/>
                        <a:buChar char="-"/>
                      </a:pPr>
                      <a:r>
                        <a:rPr lang="ar-SA" sz="1600" b="1">
                          <a:solidFill>
                            <a:srgbClr val="0070C0"/>
                          </a:solidFill>
                          <a:effectLst/>
                        </a:rPr>
                        <a:t>اطمینان از حضور تمامی فراگیران در کلاس با  </a:t>
                      </a:r>
                      <a:r>
                        <a:rPr lang="ar-SA" sz="1600" b="1" u="sng">
                          <a:solidFill>
                            <a:srgbClr val="0070C0"/>
                          </a:solidFill>
                          <a:effectLst/>
                        </a:rPr>
                        <a:t>حضور غیاب</a:t>
                      </a:r>
                      <a:endParaRPr lang="en-US" sz="1600" b="1">
                        <a:solidFill>
                          <a:srgbClr val="0070C0"/>
                        </a:solidFill>
                        <a:effectLst/>
                      </a:endParaRPr>
                    </a:p>
                    <a:p>
                      <a:pPr marL="342900" marR="0" lvl="0" indent="-342900" algn="justLow" rtl="1">
                        <a:lnSpc>
                          <a:spcPct val="150000"/>
                        </a:lnSpc>
                        <a:spcBef>
                          <a:spcPts val="0"/>
                        </a:spcBef>
                        <a:spcAft>
                          <a:spcPts val="0"/>
                        </a:spcAft>
                        <a:buFont typeface="Times New Roman"/>
                        <a:buChar char="-"/>
                      </a:pPr>
                      <a:r>
                        <a:rPr lang="ar-SA" sz="1600" b="1">
                          <a:solidFill>
                            <a:srgbClr val="0070C0"/>
                          </a:solidFill>
                          <a:effectLst/>
                        </a:rPr>
                        <a:t>  </a:t>
                      </a:r>
                      <a:r>
                        <a:rPr lang="ar-SA" sz="1600" b="1" u="sng">
                          <a:solidFill>
                            <a:srgbClr val="0070C0"/>
                          </a:solidFill>
                          <a:effectLst/>
                        </a:rPr>
                        <a:t>ارزشیابی تشخیصی</a:t>
                      </a:r>
                      <a:r>
                        <a:rPr lang="ar-SA" sz="1600" b="1">
                          <a:solidFill>
                            <a:srgbClr val="0070C0"/>
                          </a:solidFill>
                          <a:effectLst/>
                        </a:rPr>
                        <a:t> (پرسش و پاسخ و حل تمرین)</a:t>
                      </a:r>
                      <a:endParaRPr lang="en-US" sz="1600" b="1">
                        <a:solidFill>
                          <a:srgbClr val="0070C0"/>
                        </a:solidFill>
                        <a:effectLst/>
                      </a:endParaRPr>
                    </a:p>
                    <a:p>
                      <a:pPr marL="342900" marR="0" lvl="0" indent="-342900" algn="justLow" rtl="1">
                        <a:lnSpc>
                          <a:spcPct val="150000"/>
                        </a:lnSpc>
                        <a:spcBef>
                          <a:spcPts val="0"/>
                        </a:spcBef>
                        <a:spcAft>
                          <a:spcPts val="0"/>
                        </a:spcAft>
                        <a:buFont typeface="Times New Roman"/>
                        <a:buChar char="-"/>
                      </a:pPr>
                      <a:r>
                        <a:rPr lang="en-US" sz="1600" b="1">
                          <a:solidFill>
                            <a:srgbClr val="0070C0"/>
                          </a:solidFill>
                          <a:effectLst/>
                        </a:rPr>
                        <a:t> </a:t>
                      </a:r>
                      <a:r>
                        <a:rPr lang="ar-SA" sz="1600" b="1" u="sng">
                          <a:solidFill>
                            <a:srgbClr val="0070C0"/>
                          </a:solidFill>
                          <a:effectLst/>
                        </a:rPr>
                        <a:t>ایجاد انگیزه</a:t>
                      </a:r>
                      <a:r>
                        <a:rPr lang="ar-SA" sz="1600" b="1">
                          <a:solidFill>
                            <a:srgbClr val="0070C0"/>
                          </a:solidFill>
                          <a:effectLst/>
                        </a:rPr>
                        <a:t> با آوردن میوه به کلاس, پخش موزیک شاد, کلیپ  کوتاه آموزشی</a:t>
                      </a:r>
                      <a:endParaRPr lang="en-US" sz="1600" b="1">
                        <a:solidFill>
                          <a:srgbClr val="0070C0"/>
                        </a:solidFill>
                        <a:effectLst/>
                        <a:latin typeface="Calibri"/>
                        <a:ea typeface="Calibri"/>
                        <a:cs typeface="Arial"/>
                      </a:endParaRPr>
                    </a:p>
                  </a:txBody>
                  <a:tcPr marL="46727" marR="46727" marT="0" marB="0"/>
                </a:tc>
                <a:tc>
                  <a:txBody>
                    <a:bodyPr/>
                    <a:lstStyle/>
                    <a:p>
                      <a:pPr marL="0" marR="0" algn="ctr" rtl="1">
                        <a:lnSpc>
                          <a:spcPct val="107000"/>
                        </a:lnSpc>
                        <a:spcBef>
                          <a:spcPts val="0"/>
                        </a:spcBef>
                        <a:spcAft>
                          <a:spcPts val="0"/>
                        </a:spcAft>
                      </a:pPr>
                      <a:r>
                        <a:rPr lang="fa-IR" sz="1600" b="1">
                          <a:solidFill>
                            <a:srgbClr val="0070C0"/>
                          </a:solidFill>
                          <a:effectLst/>
                        </a:rPr>
                        <a:t>زمان</a:t>
                      </a:r>
                      <a:endParaRPr lang="en-US" sz="1600" b="1">
                        <a:solidFill>
                          <a:srgbClr val="0070C0"/>
                        </a:solidFill>
                        <a:effectLst/>
                        <a:latin typeface="Calibri"/>
                        <a:ea typeface="Calibri"/>
                        <a:cs typeface="Arial"/>
                      </a:endParaRPr>
                    </a:p>
                  </a:txBody>
                  <a:tcPr marL="46727" marR="46727" marT="0" marB="0"/>
                </a:tc>
              </a:tr>
              <a:tr h="10962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rtl="1">
                        <a:lnSpc>
                          <a:spcPct val="107000"/>
                        </a:lnSpc>
                        <a:spcBef>
                          <a:spcPts val="0"/>
                        </a:spcBef>
                        <a:spcAft>
                          <a:spcPts val="0"/>
                        </a:spcAft>
                      </a:pPr>
                      <a:r>
                        <a:rPr lang="fa-IR" sz="1600" b="1">
                          <a:solidFill>
                            <a:srgbClr val="0070C0"/>
                          </a:solidFill>
                          <a:effectLst/>
                        </a:rPr>
                        <a:t> </a:t>
                      </a:r>
                      <a:endParaRPr lang="en-US" sz="1600" b="1">
                        <a:solidFill>
                          <a:srgbClr val="0070C0"/>
                        </a:solidFill>
                        <a:effectLst/>
                      </a:endParaRPr>
                    </a:p>
                    <a:p>
                      <a:pPr marL="0" marR="0" algn="ctr" rtl="1">
                        <a:lnSpc>
                          <a:spcPct val="107000"/>
                        </a:lnSpc>
                        <a:spcBef>
                          <a:spcPts val="0"/>
                        </a:spcBef>
                        <a:spcAft>
                          <a:spcPts val="0"/>
                        </a:spcAft>
                      </a:pPr>
                      <a:r>
                        <a:rPr lang="fa-IR" sz="1600" b="1">
                          <a:solidFill>
                            <a:srgbClr val="0070C0"/>
                          </a:solidFill>
                          <a:effectLst/>
                        </a:rPr>
                        <a:t>8 دقیقه</a:t>
                      </a:r>
                      <a:endParaRPr lang="en-US" sz="1600" b="1">
                        <a:solidFill>
                          <a:srgbClr val="0070C0"/>
                        </a:solidFill>
                        <a:effectLst/>
                      </a:endParaRPr>
                    </a:p>
                    <a:p>
                      <a:pPr marL="0" marR="0" algn="ctr" rtl="1">
                        <a:lnSpc>
                          <a:spcPct val="107000"/>
                        </a:lnSpc>
                        <a:spcBef>
                          <a:spcPts val="0"/>
                        </a:spcBef>
                        <a:spcAft>
                          <a:spcPts val="0"/>
                        </a:spcAft>
                      </a:pPr>
                      <a:r>
                        <a:rPr lang="en-US" sz="1600" b="1">
                          <a:solidFill>
                            <a:srgbClr val="0070C0"/>
                          </a:solidFill>
                          <a:effectLst/>
                        </a:rPr>
                        <a:t> </a:t>
                      </a:r>
                      <a:endParaRPr lang="en-US" sz="1600" b="1">
                        <a:solidFill>
                          <a:srgbClr val="0070C0"/>
                        </a:solidFill>
                        <a:effectLst/>
                        <a:latin typeface="Calibri"/>
                        <a:ea typeface="Calibri"/>
                        <a:cs typeface="Arial"/>
                      </a:endParaRPr>
                    </a:p>
                  </a:txBody>
                  <a:tcPr marL="46727" marR="46727" marT="0" marB="0"/>
                </a:tc>
              </a:tr>
              <a:tr h="4174723">
                <a:tc vMerge="1">
                  <a:txBody>
                    <a:bodyPr/>
                    <a:lstStyle/>
                    <a:p>
                      <a:endParaRPr lang="en-US"/>
                    </a:p>
                  </a:txBody>
                  <a:tcPr/>
                </a:tc>
                <a:tc>
                  <a:txBody>
                    <a:bodyPr/>
                    <a:lstStyle/>
                    <a:p>
                      <a:pPr marL="0" marR="0" algn="ctr" rtl="1">
                        <a:lnSpc>
                          <a:spcPct val="107000"/>
                        </a:lnSpc>
                        <a:spcBef>
                          <a:spcPts val="0"/>
                        </a:spcBef>
                        <a:spcAft>
                          <a:spcPts val="0"/>
                        </a:spcAft>
                      </a:pPr>
                      <a:r>
                        <a:rPr lang="fa-IR" sz="1600" b="1" dirty="0">
                          <a:solidFill>
                            <a:srgbClr val="0070C0"/>
                          </a:solidFill>
                          <a:effectLst/>
                        </a:rPr>
                        <a:t>فعالیت های حین تدریس</a:t>
                      </a:r>
                      <a:endParaRPr lang="en-US" sz="1600" b="1" dirty="0">
                        <a:solidFill>
                          <a:srgbClr val="0070C0"/>
                        </a:solidFill>
                        <a:effectLst/>
                        <a:latin typeface="Calibri"/>
                        <a:ea typeface="Calibri"/>
                        <a:cs typeface="Arial"/>
                      </a:endParaRPr>
                    </a:p>
                  </a:txBody>
                  <a:tcPr marL="46727" marR="46727" marT="0" marB="0"/>
                </a:tc>
                <a:tc>
                  <a:txBody>
                    <a:bodyPr/>
                    <a:lstStyle/>
                    <a:p>
                      <a:pPr marL="342900" marR="0" lvl="0" indent="-342900" algn="justLow" rtl="1">
                        <a:lnSpc>
                          <a:spcPct val="115000"/>
                        </a:lnSpc>
                        <a:spcBef>
                          <a:spcPts val="0"/>
                        </a:spcBef>
                        <a:spcAft>
                          <a:spcPts val="0"/>
                        </a:spcAft>
                        <a:buFont typeface="Times New Roman"/>
                        <a:buChar char="-"/>
                      </a:pPr>
                      <a:r>
                        <a:rPr lang="fa-IR" sz="1600" b="1" u="sng" dirty="0">
                          <a:solidFill>
                            <a:srgbClr val="0070C0"/>
                          </a:solidFill>
                          <a:effectLst/>
                        </a:rPr>
                        <a:t>ارزشیابی آغازین</a:t>
                      </a:r>
                      <a:r>
                        <a:rPr lang="fa-IR" sz="1600" b="1" dirty="0">
                          <a:solidFill>
                            <a:srgbClr val="0070C0"/>
                          </a:solidFill>
                          <a:effectLst/>
                        </a:rPr>
                        <a:t> با  ارائه ی کارتهای گروهی و  طرح سوال </a:t>
                      </a:r>
                      <a:endParaRPr lang="en-US" sz="1600" b="1" dirty="0">
                        <a:solidFill>
                          <a:srgbClr val="0070C0"/>
                        </a:solidFill>
                        <a:effectLst/>
                      </a:endParaRPr>
                    </a:p>
                    <a:p>
                      <a:pPr marL="342900" marR="0" lvl="0" indent="-342900" algn="justLow" rtl="1">
                        <a:lnSpc>
                          <a:spcPct val="115000"/>
                        </a:lnSpc>
                        <a:spcBef>
                          <a:spcPts val="0"/>
                        </a:spcBef>
                        <a:spcAft>
                          <a:spcPts val="0"/>
                        </a:spcAft>
                        <a:buFont typeface="Times New Roman"/>
                        <a:buChar char="-"/>
                      </a:pPr>
                      <a:r>
                        <a:rPr lang="fa-IR" sz="1600" b="1" u="sng" dirty="0">
                          <a:solidFill>
                            <a:srgbClr val="0070C0"/>
                          </a:solidFill>
                          <a:effectLst/>
                        </a:rPr>
                        <a:t> گروه بندی</a:t>
                      </a:r>
                      <a:r>
                        <a:rPr lang="fa-IR" sz="1600" b="1" dirty="0">
                          <a:solidFill>
                            <a:srgbClr val="0070C0"/>
                          </a:solidFill>
                          <a:effectLst/>
                        </a:rPr>
                        <a:t> جدید با کارتهای گروه بندی غیر همگن و  تصادفی</a:t>
                      </a:r>
                      <a:endParaRPr lang="en-US" sz="1600" b="1" dirty="0">
                        <a:solidFill>
                          <a:srgbClr val="0070C0"/>
                        </a:solidFill>
                        <a:effectLst/>
                      </a:endParaRPr>
                    </a:p>
                    <a:p>
                      <a:pPr marL="457200" marR="0" algn="justLow" rtl="1">
                        <a:lnSpc>
                          <a:spcPct val="115000"/>
                        </a:lnSpc>
                        <a:spcBef>
                          <a:spcPts val="0"/>
                        </a:spcBef>
                        <a:spcAft>
                          <a:spcPts val="0"/>
                        </a:spcAft>
                      </a:pPr>
                      <a:r>
                        <a:rPr lang="fa-IR" sz="1600" b="1" u="sng" dirty="0">
                          <a:solidFill>
                            <a:srgbClr val="0070C0"/>
                          </a:solidFill>
                          <a:effectLst/>
                        </a:rPr>
                        <a:t>تدریس درس جدید</a:t>
                      </a:r>
                      <a:endParaRPr lang="en-US" sz="1600" b="1" dirty="0">
                        <a:solidFill>
                          <a:srgbClr val="0070C0"/>
                        </a:solidFill>
                        <a:effectLst/>
                      </a:endParaRPr>
                    </a:p>
                    <a:p>
                      <a:pPr marL="342900" marR="0" lvl="0" indent="-342900" algn="justLow" rtl="1">
                        <a:lnSpc>
                          <a:spcPct val="115000"/>
                        </a:lnSpc>
                        <a:spcBef>
                          <a:spcPts val="0"/>
                        </a:spcBef>
                        <a:spcAft>
                          <a:spcPts val="0"/>
                        </a:spcAft>
                        <a:buFont typeface="Times New Roman"/>
                        <a:buChar char="-"/>
                      </a:pPr>
                      <a:r>
                        <a:rPr lang="fa-IR" sz="1600" b="1" dirty="0">
                          <a:solidFill>
                            <a:srgbClr val="0070C0"/>
                          </a:solidFill>
                          <a:effectLst/>
                        </a:rPr>
                        <a:t> اجرای  راهبرد مسئله محوری جهت درگیر کردن فراگیران با امر آموزش در این قسمت با تعریف کردن یک داستان در دانش­آموزان باعث ایجاد چالش برای درس جدید می­شویم.</a:t>
                      </a:r>
                      <a:endParaRPr lang="en-US" sz="1600" b="1" dirty="0">
                        <a:solidFill>
                          <a:srgbClr val="0070C0"/>
                        </a:solidFill>
                        <a:effectLst/>
                      </a:endParaRPr>
                    </a:p>
                    <a:p>
                      <a:pPr marL="342900" marR="0" lvl="0" indent="-342900" algn="justLow" rtl="1">
                        <a:lnSpc>
                          <a:spcPct val="115000"/>
                        </a:lnSpc>
                        <a:spcBef>
                          <a:spcPts val="0"/>
                        </a:spcBef>
                        <a:spcAft>
                          <a:spcPts val="0"/>
                        </a:spcAft>
                        <a:buFont typeface="Times New Roman"/>
                        <a:buChar char="-"/>
                      </a:pPr>
                      <a:r>
                        <a:rPr lang="fa-IR" sz="1600" b="1" dirty="0">
                          <a:solidFill>
                            <a:srgbClr val="0070C0"/>
                          </a:solidFill>
                          <a:effectLst/>
                        </a:rPr>
                        <a:t>اجرای راهبرد دریافت مفهوم  جهت حل مسئله در فرایند یاد دهی و یادگیری در واقع دانش­آموزان را دعوت می­کنیم مسئله ایجاد شده را حل نمایند.</a:t>
                      </a:r>
                      <a:endParaRPr lang="en-US" sz="1600" b="1" dirty="0">
                        <a:solidFill>
                          <a:srgbClr val="0070C0"/>
                        </a:solidFill>
                        <a:effectLst/>
                      </a:endParaRPr>
                    </a:p>
                    <a:p>
                      <a:pPr marL="342900" marR="0" lvl="0" indent="-342900" algn="justLow" rtl="1">
                        <a:lnSpc>
                          <a:spcPct val="115000"/>
                        </a:lnSpc>
                        <a:spcBef>
                          <a:spcPts val="0"/>
                        </a:spcBef>
                        <a:spcAft>
                          <a:spcPts val="0"/>
                        </a:spcAft>
                        <a:buFont typeface="Times New Roman"/>
                        <a:buChar char="-"/>
                      </a:pPr>
                      <a:r>
                        <a:rPr lang="fa-IR" sz="1600" b="1" dirty="0">
                          <a:solidFill>
                            <a:srgbClr val="0070C0"/>
                          </a:solidFill>
                          <a:effectLst/>
                        </a:rPr>
                        <a:t>قرار دادن میوه برای تمرین و تکرار بیشتر با همکاری گروهی عمل جمع وتفریق کسر را با حبه های پرتقال انجام دهند.</a:t>
                      </a:r>
                      <a:endParaRPr lang="en-US" sz="1600" b="1" dirty="0">
                        <a:solidFill>
                          <a:srgbClr val="0070C0"/>
                        </a:solidFill>
                        <a:effectLst/>
                      </a:endParaRPr>
                    </a:p>
                    <a:p>
                      <a:pPr marL="342900" marR="0" lvl="0" indent="-342900" algn="justLow" rtl="1">
                        <a:lnSpc>
                          <a:spcPct val="115000"/>
                        </a:lnSpc>
                        <a:spcBef>
                          <a:spcPts val="0"/>
                        </a:spcBef>
                        <a:spcAft>
                          <a:spcPts val="0"/>
                        </a:spcAft>
                        <a:buFont typeface="Times New Roman"/>
                        <a:buChar char="-"/>
                      </a:pPr>
                      <a:r>
                        <a:rPr lang="fa-IR" sz="1600" b="1" dirty="0">
                          <a:solidFill>
                            <a:srgbClr val="0070C0"/>
                          </a:solidFill>
                          <a:effectLst/>
                        </a:rPr>
                        <a:t>اجرای راهبرد سخنرانی جهت تشریح  دریافت­ها و بررسی ها ی صورت گرفته</a:t>
                      </a:r>
                      <a:endParaRPr lang="en-US" sz="1600" b="1" dirty="0">
                        <a:solidFill>
                          <a:srgbClr val="0070C0"/>
                        </a:solidFill>
                        <a:effectLst/>
                      </a:endParaRPr>
                    </a:p>
                    <a:p>
                      <a:pPr marL="342900" marR="0" lvl="0" indent="-342900" algn="justLow" rtl="1">
                        <a:lnSpc>
                          <a:spcPct val="115000"/>
                        </a:lnSpc>
                        <a:spcBef>
                          <a:spcPts val="0"/>
                        </a:spcBef>
                        <a:spcAft>
                          <a:spcPts val="0"/>
                        </a:spcAft>
                        <a:buFont typeface="Times New Roman"/>
                        <a:buChar char="-"/>
                      </a:pPr>
                      <a:r>
                        <a:rPr lang="fa-IR" sz="1600" b="1" dirty="0">
                          <a:solidFill>
                            <a:srgbClr val="0070C0"/>
                          </a:solidFill>
                          <a:effectLst/>
                        </a:rPr>
                        <a:t> جمع بندی از یافته به کمک خود دانش­آموزان و ارائه مفهوم جدید جهت گسترش  مفاهیم در فرایند یاد دهی و یادگیری</a:t>
                      </a:r>
                      <a:endParaRPr lang="en-US" sz="1600" b="1" dirty="0">
                        <a:solidFill>
                          <a:srgbClr val="0070C0"/>
                        </a:solidFill>
                        <a:effectLst/>
                      </a:endParaRPr>
                    </a:p>
                    <a:p>
                      <a:pPr marL="342900" marR="0" lvl="0" indent="-342900" algn="justLow" rtl="1">
                        <a:lnSpc>
                          <a:spcPct val="115000"/>
                        </a:lnSpc>
                        <a:spcBef>
                          <a:spcPts val="0"/>
                        </a:spcBef>
                        <a:spcAft>
                          <a:spcPts val="0"/>
                        </a:spcAft>
                        <a:buFont typeface="Times New Roman"/>
                        <a:buChar char="-"/>
                      </a:pPr>
                      <a:r>
                        <a:rPr lang="fa-IR" sz="1600" b="1" dirty="0">
                          <a:solidFill>
                            <a:srgbClr val="0070C0"/>
                          </a:solidFill>
                          <a:effectLst/>
                        </a:rPr>
                        <a:t>مطرح کردن سوال و ارزشیابی از فراگیران از دادن برگه سوالات  جهت ارزشیابی از میزان آموخته های این واحد درسی</a:t>
                      </a:r>
                      <a:endParaRPr lang="en-US" sz="1600" b="1" dirty="0">
                        <a:solidFill>
                          <a:srgbClr val="0070C0"/>
                        </a:solidFill>
                        <a:effectLst/>
                        <a:latin typeface="Calibri"/>
                        <a:ea typeface="Calibri"/>
                        <a:cs typeface="Arial"/>
                      </a:endParaRPr>
                    </a:p>
                  </a:txBody>
                  <a:tcPr marL="46727" marR="46727" marT="0" marB="0"/>
                </a:tc>
                <a:tc>
                  <a:txBody>
                    <a:bodyPr/>
                    <a:lstStyle/>
                    <a:p>
                      <a:pPr marL="0" marR="0" algn="ctr" rtl="1">
                        <a:lnSpc>
                          <a:spcPct val="107000"/>
                        </a:lnSpc>
                        <a:spcBef>
                          <a:spcPts val="0"/>
                        </a:spcBef>
                        <a:spcAft>
                          <a:spcPts val="0"/>
                        </a:spcAft>
                      </a:pPr>
                      <a:r>
                        <a:rPr lang="fa-IR" sz="1600" b="1">
                          <a:solidFill>
                            <a:srgbClr val="0070C0"/>
                          </a:solidFill>
                          <a:effectLst/>
                        </a:rPr>
                        <a:t> </a:t>
                      </a:r>
                      <a:endParaRPr lang="en-US" sz="1600" b="1">
                        <a:solidFill>
                          <a:srgbClr val="0070C0"/>
                        </a:solidFill>
                        <a:effectLst/>
                      </a:endParaRPr>
                    </a:p>
                    <a:p>
                      <a:pPr marL="0" marR="0" algn="ctr" rtl="1">
                        <a:lnSpc>
                          <a:spcPct val="107000"/>
                        </a:lnSpc>
                        <a:spcBef>
                          <a:spcPts val="0"/>
                        </a:spcBef>
                        <a:spcAft>
                          <a:spcPts val="0"/>
                        </a:spcAft>
                      </a:pPr>
                      <a:r>
                        <a:rPr lang="fa-IR" sz="1600" b="1">
                          <a:solidFill>
                            <a:srgbClr val="0070C0"/>
                          </a:solidFill>
                          <a:effectLst/>
                        </a:rPr>
                        <a:t> </a:t>
                      </a:r>
                      <a:endParaRPr lang="en-US" sz="1600" b="1">
                        <a:solidFill>
                          <a:srgbClr val="0070C0"/>
                        </a:solidFill>
                        <a:effectLst/>
                      </a:endParaRPr>
                    </a:p>
                    <a:p>
                      <a:pPr marL="0" marR="0" algn="ctr" rtl="1">
                        <a:lnSpc>
                          <a:spcPct val="107000"/>
                        </a:lnSpc>
                        <a:spcBef>
                          <a:spcPts val="0"/>
                        </a:spcBef>
                        <a:spcAft>
                          <a:spcPts val="0"/>
                        </a:spcAft>
                      </a:pPr>
                      <a:r>
                        <a:rPr lang="fa-IR" sz="1600" b="1">
                          <a:solidFill>
                            <a:srgbClr val="0070C0"/>
                          </a:solidFill>
                          <a:effectLst/>
                        </a:rPr>
                        <a:t>15 دقیقه</a:t>
                      </a:r>
                      <a:endParaRPr lang="en-US" sz="1600" b="1">
                        <a:solidFill>
                          <a:srgbClr val="0070C0"/>
                        </a:solidFill>
                        <a:effectLst/>
                      </a:endParaRPr>
                    </a:p>
                    <a:p>
                      <a:pPr marL="0" marR="0" algn="ctr" rtl="1">
                        <a:lnSpc>
                          <a:spcPct val="107000"/>
                        </a:lnSpc>
                        <a:spcBef>
                          <a:spcPts val="0"/>
                        </a:spcBef>
                        <a:spcAft>
                          <a:spcPts val="0"/>
                        </a:spcAft>
                      </a:pPr>
                      <a:r>
                        <a:rPr lang="en-US" sz="1600" b="1">
                          <a:solidFill>
                            <a:srgbClr val="0070C0"/>
                          </a:solidFill>
                          <a:effectLst/>
                        </a:rPr>
                        <a:t> </a:t>
                      </a:r>
                      <a:endParaRPr lang="en-US" sz="1600" b="1">
                        <a:solidFill>
                          <a:srgbClr val="0070C0"/>
                        </a:solidFill>
                        <a:effectLst/>
                        <a:latin typeface="Calibri"/>
                        <a:ea typeface="Calibri"/>
                        <a:cs typeface="Arial"/>
                      </a:endParaRPr>
                    </a:p>
                  </a:txBody>
                  <a:tcPr marL="46727" marR="46727" marT="0" marB="0"/>
                </a:tc>
              </a:tr>
              <a:tr h="920340">
                <a:tc vMerge="1">
                  <a:txBody>
                    <a:bodyPr/>
                    <a:lstStyle/>
                    <a:p>
                      <a:endParaRPr lang="en-US"/>
                    </a:p>
                  </a:txBody>
                  <a:tcPr/>
                </a:tc>
                <a:tc>
                  <a:txBody>
                    <a:bodyPr/>
                    <a:lstStyle/>
                    <a:p>
                      <a:pPr marL="0" marR="0" algn="ctr" rtl="1">
                        <a:lnSpc>
                          <a:spcPct val="107000"/>
                        </a:lnSpc>
                        <a:spcBef>
                          <a:spcPts val="0"/>
                        </a:spcBef>
                        <a:spcAft>
                          <a:spcPts val="0"/>
                        </a:spcAft>
                      </a:pPr>
                      <a:r>
                        <a:rPr lang="fa-IR" sz="1600" b="1">
                          <a:solidFill>
                            <a:srgbClr val="0070C0"/>
                          </a:solidFill>
                          <a:effectLst/>
                        </a:rPr>
                        <a:t>فعالیت های پس از تدریس</a:t>
                      </a:r>
                      <a:endParaRPr lang="en-US" sz="1600" b="1">
                        <a:solidFill>
                          <a:srgbClr val="0070C0"/>
                        </a:solidFill>
                        <a:effectLst/>
                        <a:latin typeface="Calibri"/>
                        <a:ea typeface="Calibri"/>
                        <a:cs typeface="Arial"/>
                      </a:endParaRPr>
                    </a:p>
                  </a:txBody>
                  <a:tcPr marL="46727" marR="46727" marT="0" marB="0"/>
                </a:tc>
                <a:tc>
                  <a:txBody>
                    <a:bodyPr/>
                    <a:lstStyle/>
                    <a:p>
                      <a:pPr marL="342900" marR="0" lvl="0" indent="-342900" algn="r" rtl="1">
                        <a:lnSpc>
                          <a:spcPct val="115000"/>
                        </a:lnSpc>
                        <a:spcBef>
                          <a:spcPts val="0"/>
                        </a:spcBef>
                        <a:spcAft>
                          <a:spcPts val="0"/>
                        </a:spcAft>
                        <a:buFont typeface="Times New Roman"/>
                        <a:buChar char="-"/>
                      </a:pPr>
                      <a:r>
                        <a:rPr lang="ar-SA" sz="1600" b="1">
                          <a:solidFill>
                            <a:srgbClr val="0070C0"/>
                          </a:solidFill>
                          <a:effectLst/>
                        </a:rPr>
                        <a:t>تعیین تکلیف با ارائه انواع تکالیف  تعیین شده که جهت تشویق دانش­آموزان برای اینکه مفهوم جدید در محیط زندگی خود نیز به اجرا در بیاورند.</a:t>
                      </a:r>
                      <a:endParaRPr lang="en-US" sz="1600" b="1">
                        <a:solidFill>
                          <a:srgbClr val="0070C0"/>
                        </a:solidFill>
                        <a:effectLst/>
                        <a:latin typeface="Calibri"/>
                        <a:ea typeface="Calibri"/>
                        <a:cs typeface="Arial"/>
                      </a:endParaRPr>
                    </a:p>
                  </a:txBody>
                  <a:tcPr marL="46727" marR="46727" marT="0" marB="0"/>
                </a:tc>
                <a:tc>
                  <a:txBody>
                    <a:bodyPr/>
                    <a:lstStyle/>
                    <a:p>
                      <a:pPr marL="0" marR="0" algn="ctr" rtl="1">
                        <a:lnSpc>
                          <a:spcPct val="107000"/>
                        </a:lnSpc>
                        <a:spcBef>
                          <a:spcPts val="0"/>
                        </a:spcBef>
                        <a:spcAft>
                          <a:spcPts val="0"/>
                        </a:spcAft>
                      </a:pPr>
                      <a:r>
                        <a:rPr lang="fa-IR" sz="1600" b="1" dirty="0">
                          <a:solidFill>
                            <a:srgbClr val="0070C0"/>
                          </a:solidFill>
                          <a:effectLst/>
                        </a:rPr>
                        <a:t> </a:t>
                      </a:r>
                      <a:endParaRPr lang="en-US" sz="1600" b="1" dirty="0">
                        <a:solidFill>
                          <a:srgbClr val="0070C0"/>
                        </a:solidFill>
                        <a:effectLst/>
                      </a:endParaRPr>
                    </a:p>
                    <a:p>
                      <a:pPr marL="0" marR="0" algn="ctr" rtl="1">
                        <a:lnSpc>
                          <a:spcPct val="107000"/>
                        </a:lnSpc>
                        <a:spcBef>
                          <a:spcPts val="0"/>
                        </a:spcBef>
                        <a:spcAft>
                          <a:spcPts val="0"/>
                        </a:spcAft>
                      </a:pPr>
                      <a:r>
                        <a:rPr lang="fa-IR" sz="1600" b="1" dirty="0">
                          <a:solidFill>
                            <a:srgbClr val="0070C0"/>
                          </a:solidFill>
                          <a:effectLst/>
                        </a:rPr>
                        <a:t>7 دقیقه</a:t>
                      </a:r>
                      <a:endParaRPr lang="en-US" sz="1600" b="1" dirty="0">
                        <a:solidFill>
                          <a:srgbClr val="0070C0"/>
                        </a:solidFill>
                        <a:effectLst/>
                      </a:endParaRPr>
                    </a:p>
                    <a:p>
                      <a:pPr marL="0" marR="0" algn="ctr" rtl="1">
                        <a:lnSpc>
                          <a:spcPct val="107000"/>
                        </a:lnSpc>
                        <a:spcBef>
                          <a:spcPts val="0"/>
                        </a:spcBef>
                        <a:spcAft>
                          <a:spcPts val="0"/>
                        </a:spcAft>
                      </a:pPr>
                      <a:r>
                        <a:rPr lang="en-US" sz="1600" b="1" dirty="0">
                          <a:solidFill>
                            <a:srgbClr val="0070C0"/>
                          </a:solidFill>
                          <a:effectLst/>
                        </a:rPr>
                        <a:t> </a:t>
                      </a:r>
                      <a:endParaRPr lang="en-US" sz="1600" b="1" dirty="0">
                        <a:solidFill>
                          <a:srgbClr val="0070C0"/>
                        </a:solidFill>
                        <a:effectLst/>
                        <a:latin typeface="Calibri"/>
                        <a:ea typeface="Calibri"/>
                        <a:cs typeface="Arial"/>
                      </a:endParaRPr>
                    </a:p>
                  </a:txBody>
                  <a:tcPr marL="46727" marR="46727" marT="0" marB="0"/>
                </a:tc>
              </a:tr>
            </a:tbl>
          </a:graphicData>
        </a:graphic>
      </p:graphicFrame>
    </p:spTree>
    <p:extLst>
      <p:ext uri="{BB962C8B-B14F-4D97-AF65-F5344CB8AC3E}">
        <p14:creationId xmlns:p14="http://schemas.microsoft.com/office/powerpoint/2010/main" val="41018453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0"/>
            <a:ext cx="9067800" cy="6924973"/>
          </a:xfrm>
          <a:prstGeom prst="rect">
            <a:avLst/>
          </a:prstGeom>
        </p:spPr>
        <p:txBody>
          <a:bodyPr wrap="square">
            <a:spAutoFit/>
          </a:bodyPr>
          <a:lstStyle/>
          <a:p>
            <a:pPr algn="justLow" rtl="1">
              <a:lnSpc>
                <a:spcPct val="150000"/>
              </a:lnSpc>
            </a:pPr>
            <a:r>
              <a:rPr lang="fa-IR" sz="2400" b="1" dirty="0" smtClean="0">
                <a:solidFill>
                  <a:srgbClr val="FF0000"/>
                </a:solidFill>
                <a:cs typeface="B Zar" pitchFamily="2" charset="-78"/>
              </a:rPr>
              <a:t>تکلیف عملکردی</a:t>
            </a:r>
            <a:r>
              <a:rPr lang="en-US" sz="2400" b="1" dirty="0" smtClean="0">
                <a:solidFill>
                  <a:srgbClr val="FF0000"/>
                </a:solidFill>
                <a:cs typeface="B Zar" pitchFamily="2" charset="-78"/>
              </a:rPr>
              <a:t>)</a:t>
            </a:r>
            <a:r>
              <a:rPr lang="fa-IR" sz="2400" b="1" dirty="0" smtClean="0">
                <a:solidFill>
                  <a:srgbClr val="FF0000"/>
                </a:solidFill>
                <a:cs typeface="B Zar" pitchFamily="2" charset="-78"/>
              </a:rPr>
              <a:t>نکات کلیدی این گزارش را در سه جمله بنویسید):</a:t>
            </a:r>
          </a:p>
          <a:p>
            <a:pPr algn="justLow" rtl="1">
              <a:lnSpc>
                <a:spcPct val="150000"/>
              </a:lnSpc>
            </a:pPr>
            <a:r>
              <a:rPr lang="fa-IR" sz="2800" b="1" dirty="0" smtClean="0">
                <a:solidFill>
                  <a:srgbClr val="FF0000"/>
                </a:solidFill>
                <a:cs typeface="B Zar" pitchFamily="2" charset="-78"/>
              </a:rPr>
              <a:t>گزارش </a:t>
            </a:r>
            <a:r>
              <a:rPr lang="fa-IR" sz="2800" b="1" dirty="0">
                <a:solidFill>
                  <a:srgbClr val="FF0000"/>
                </a:solidFill>
                <a:cs typeface="B Zar" pitchFamily="2" charset="-78"/>
              </a:rPr>
              <a:t>12</a:t>
            </a:r>
            <a:endParaRPr lang="en-US" sz="2800" b="1" dirty="0">
              <a:solidFill>
                <a:srgbClr val="FF0000"/>
              </a:solidFill>
              <a:cs typeface="B Zar" pitchFamily="2" charset="-78"/>
            </a:endParaRPr>
          </a:p>
          <a:p>
            <a:pPr algn="justLow" rtl="1">
              <a:lnSpc>
                <a:spcPct val="150000"/>
              </a:lnSpc>
            </a:pPr>
            <a:r>
              <a:rPr lang="fa-IR" sz="2000" dirty="0">
                <a:cs typeface="B Zar" pitchFamily="2" charset="-78"/>
              </a:rPr>
              <a:t>طی سفر نیمروزی که برای بازدید لز مدارس چند پایه به روستا قصور از توابع شهر ارومیه داشتیم،تجربیات بسیاری کسب شد.این روستا دارای یک مدرسه سه کلاسه و حیاطی که هنوز حصار کشی نشده بود.</a:t>
            </a:r>
            <a:endParaRPr lang="en-US" sz="2000" dirty="0">
              <a:cs typeface="B Zar" pitchFamily="2" charset="-78"/>
            </a:endParaRPr>
          </a:p>
          <a:p>
            <a:pPr algn="justLow" rtl="1">
              <a:lnSpc>
                <a:spcPct val="150000"/>
              </a:lnSpc>
            </a:pPr>
            <a:r>
              <a:rPr lang="fa-IR" sz="2000" dirty="0">
                <a:cs typeface="B Zar" pitchFamily="2" charset="-78"/>
              </a:rPr>
              <a:t>کلاس اول متعلق به کودکان پیش دبستانی ، کلاس دوم متعلق بع دوره اول ابتدایی یعنی پایه های اول دوم سوم و کلاس سوم دوره دوم ابتدایی یعنی پایه های چهارم و پنجم و ششم بود.در طی سه ساعتی که در این مدرسه بودیم توانستیم از نحوی کلاس داری دوکلاس استفاده کنیم.معلم کلاس دوره اول حقیقتا معلمی زبده و اگاه به فنون تدریس جدید و معلمی دلسوز نسبت به دانش اموزان خود بودند.معلمی که توجهش فقط صرفا به تدریس های دوروس و مطالب کتاب نبود.نکاتی ریز و جزیی که در زندگی روزه مره دانش اموزان نیز به درد انها میخورد و نکاتی بسیار عالی دردتربیت اخلاقی  آنها تاثیر گذار باشد را بیان میکرد.این کلاس مجموعا ۲۴ دانش اموز داشت چینش کلاس به صورتی  سه ستون از نیکمت ها که در هر ستون ۴ ردیف نیمکت قرار گرفته بود و در هر ستون یک پایه مجزا نشسته بودند.روش مدیریت کلاس اینگونه بود که در هر زنگ اموزشی فقط به یک پایه تدریس انجام میشد و دو پایه دیگر تکالیفی که معلم از انها خواسته بودند را انجام میدادند.در موردتدریس نیز معلم ضمن استفاده از روش های نوین تدریس با ریتم صدا با نمایش و... تدریس خود را جذاب تر می کرد</a:t>
            </a:r>
            <a:r>
              <a:rPr lang="fa-IR" sz="2000" dirty="0" smtClean="0">
                <a:cs typeface="B Zar" pitchFamily="2" charset="-78"/>
              </a:rPr>
              <a:t>.</a:t>
            </a:r>
            <a:endParaRPr lang="fa-IR" sz="2400" b="1" dirty="0" smtClean="0">
              <a:solidFill>
                <a:srgbClr val="FF0000"/>
              </a:solidFill>
              <a:cs typeface="B Zar" pitchFamily="2" charset="-78"/>
            </a:endParaRPr>
          </a:p>
        </p:txBody>
      </p:sp>
    </p:spTree>
    <p:extLst>
      <p:ext uri="{BB962C8B-B14F-4D97-AF65-F5344CB8AC3E}">
        <p14:creationId xmlns:p14="http://schemas.microsoft.com/office/powerpoint/2010/main" val="30133751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38065"/>
            <a:ext cx="8610600" cy="6432530"/>
          </a:xfrm>
          <a:prstGeom prst="rect">
            <a:avLst/>
          </a:prstGeom>
        </p:spPr>
        <p:txBody>
          <a:bodyPr wrap="square">
            <a:spAutoFit/>
          </a:bodyPr>
          <a:lstStyle/>
          <a:p>
            <a:pPr algn="justLow" rtl="1"/>
            <a:r>
              <a:rPr lang="fa-IR" sz="3200" b="1" dirty="0" smtClean="0">
                <a:solidFill>
                  <a:srgbClr val="FF0000"/>
                </a:solidFill>
                <a:cs typeface="B Zar" pitchFamily="2" charset="-78"/>
              </a:rPr>
              <a:t>ادامه گزارش 12</a:t>
            </a:r>
          </a:p>
          <a:p>
            <a:pPr algn="justLow" rtl="1"/>
            <a:r>
              <a:rPr lang="fa-IR" sz="2000" dirty="0">
                <a:cs typeface="B Zar" pitchFamily="2" charset="-78"/>
              </a:rPr>
              <a:t>نحوه مدیریت زمان نیز به گفته خود معلم برای هر پایه باید ۱۵ دقیقه زمان اختصاص دادولی پایه ای که تدریس انجام میگیرد میتواند زمان بیشتری نیز اختصاص داد و در عوض در بین تدریس به انجام تمرینات سایر پایه ها نیز توجه کرد</a:t>
            </a:r>
            <a:r>
              <a:rPr lang="fa-IR" sz="2000" dirty="0" smtClean="0">
                <a:cs typeface="B Zar" pitchFamily="2" charset="-78"/>
              </a:rPr>
              <a:t>.</a:t>
            </a:r>
          </a:p>
          <a:p>
            <a:pPr algn="justLow" rtl="1"/>
            <a:r>
              <a:rPr lang="fa-IR" sz="2000" dirty="0" smtClean="0">
                <a:cs typeface="B Zar" pitchFamily="2" charset="-78"/>
              </a:rPr>
              <a:t>از </a:t>
            </a:r>
            <a:r>
              <a:rPr lang="fa-IR" sz="2000" dirty="0">
                <a:cs typeface="B Zar" pitchFamily="2" charset="-78"/>
              </a:rPr>
              <a:t>جمله نکات  جالب توجه که در این کلاس دیده شد برای مثال این بوددکه دانش اموزان پایه اول شعر های پایه دوم را نیز حفظ کرده بودند و با انها میخواندند و یا دانش اموزان پایه های بالاتر مثل یک معلم دانش اموزان پایه های پایین تر را در انجام تمرین ها راهنمایی میکردند</a:t>
            </a:r>
            <a:r>
              <a:rPr lang="en-US" sz="2000" dirty="0">
                <a:cs typeface="B Zar" pitchFamily="2" charset="-78"/>
              </a:rPr>
              <a:t>.</a:t>
            </a:r>
          </a:p>
          <a:p>
            <a:pPr algn="justLow" rtl="1"/>
            <a:r>
              <a:rPr lang="fa-IR" sz="2000" dirty="0">
                <a:cs typeface="B Zar" pitchFamily="2" charset="-78"/>
              </a:rPr>
              <a:t>در مورد کلاس دوم که پایه های دوره دوم ابتدایی را شامل میشد.تعداد دانش اموزان این کلاس مجموعا۱۶ نفر بود و مدل چینش کلاس نیز مثل کلاس سابق بود .معلم این پایه مسئولیت مدیریت مدرسه را نیز برعهده داشت.این پایه ها چون  پایه های بالاتری بودند معلم بیشتر  از خود دانش اموزان برای تدریس استفاده می کردمثلا از کلاس ششم می خواست مبحث کلاس پنجم را توضیح دهد.نکته جالب توجه در این کلاس این بود که دانش اموزان با هر جنسیت ارتباط بسیار صمیمانه ای باهم داشتند و در کنار یک دیگر در یادگیری بهم کمک میکردند و نسبت به هم هیچ حس منفی نداشتند</a:t>
            </a:r>
            <a:r>
              <a:rPr lang="en-US" sz="2000" dirty="0">
                <a:cs typeface="B Zar" pitchFamily="2" charset="-78"/>
              </a:rPr>
              <a:t>.</a:t>
            </a:r>
          </a:p>
          <a:p>
            <a:pPr algn="justLow" rtl="1"/>
            <a:r>
              <a:rPr lang="fa-IR" sz="2000" dirty="0">
                <a:cs typeface="B Zar" pitchFamily="2" charset="-78"/>
              </a:rPr>
              <a:t>در مورد مزایا و معایب کلاس های چند پایه از معلم های این دو کلاس پرسش هایی انجام دادیم که نظرات مشابهی داشتند و ان عبارت بود از:یکی مزایای کلاس های چند پایه تلفیق دروس به صورت طولی و عرضی بوده است و نیز برای پایه های بالاتر در س ها دوباره مرورو تکرار شده و یادگیری انها تثبیت میشد.از جمله معایب اصلی که برای کلاس های چند پایه بیان کردند کمبود وقت بود که در یک کلاس معمولی تک پایه معلم ۴۵ دقیقه وقت دارد ولی در کلاس چند پایه حداکثر زمان برای هر کلاس ۱۵ دقیقه است</a:t>
            </a:r>
            <a:r>
              <a:rPr lang="en-US" sz="2000" dirty="0">
                <a:cs typeface="B Zar" pitchFamily="2" charset="-78"/>
              </a:rPr>
              <a:t>.</a:t>
            </a:r>
          </a:p>
          <a:p>
            <a:pPr algn="justLow" rtl="1"/>
            <a:r>
              <a:rPr lang="fa-IR" sz="2000" dirty="0">
                <a:cs typeface="B Zar" pitchFamily="2" charset="-78"/>
              </a:rPr>
              <a:t>به عنوان کلام اخر باید تشکر کرد از استاد گرامی خانم دکتر حمزلو که چنین شرایطی را برایمان مهیا ساختند تا از نزدیک و به صورت ملموس فضای کلاس های چند پایه را تجربه کنیم</a:t>
            </a:r>
            <a:r>
              <a:rPr lang="en-US" sz="2000" dirty="0">
                <a:cs typeface="B Zar" pitchFamily="2" charset="-78"/>
              </a:rPr>
              <a:t>.</a:t>
            </a:r>
          </a:p>
        </p:txBody>
      </p:sp>
    </p:spTree>
    <p:extLst>
      <p:ext uri="{BB962C8B-B14F-4D97-AF65-F5344CB8AC3E}">
        <p14:creationId xmlns:p14="http://schemas.microsoft.com/office/powerpoint/2010/main" val="6712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7489"/>
            <a:ext cx="8839200" cy="6124754"/>
          </a:xfrm>
          <a:prstGeom prst="rect">
            <a:avLst/>
          </a:prstGeom>
          <a:noFill/>
        </p:spPr>
        <p:txBody>
          <a:bodyPr wrap="square">
            <a:spAutoFit/>
          </a:bodyPr>
          <a:lstStyle/>
          <a:p>
            <a:pPr algn="ctr" rtl="1"/>
            <a:r>
              <a:rPr lang="ar-SA" sz="3600" b="1" dirty="0" smtClean="0">
                <a:solidFill>
                  <a:srgbClr val="0070C0"/>
                </a:solidFill>
                <a:cs typeface="B Zar" pitchFamily="2" charset="-78"/>
              </a:rPr>
              <a:t>گزیده ای از نظرات تعدادی از فلاسفه ی مشهور تعلیم و تربیت جهان در ارتباط با آموزش وپرورش :</a:t>
            </a:r>
            <a:endParaRPr lang="en-US" sz="3600" b="1" dirty="0" smtClean="0">
              <a:solidFill>
                <a:srgbClr val="0070C0"/>
              </a:solidFill>
              <a:cs typeface="B Zar" pitchFamily="2" charset="-78"/>
            </a:endParaRPr>
          </a:p>
          <a:p>
            <a:pPr algn="r" rtl="1"/>
            <a:r>
              <a:rPr lang="ar-SA" sz="2000" b="1" dirty="0" smtClean="0">
                <a:solidFill>
                  <a:srgbClr val="002060"/>
                </a:solidFill>
                <a:cs typeface="B Zar" pitchFamily="2" charset="-78"/>
              </a:rPr>
              <a:t>بزرگ ترین عیب آموزش و پرورش امروز، فراموش کردن انسان وارج اوست. (کارل یاسپرس آلمانی)</a:t>
            </a:r>
            <a:endParaRPr lang="en-US" sz="2000" b="1" dirty="0" smtClean="0">
              <a:solidFill>
                <a:srgbClr val="002060"/>
              </a:solidFill>
              <a:cs typeface="B Zar" pitchFamily="2" charset="-78"/>
            </a:endParaRPr>
          </a:p>
          <a:p>
            <a:pPr algn="r" rtl="1"/>
            <a:r>
              <a:rPr lang="ar-SA" sz="2000" b="1" dirty="0" smtClean="0">
                <a:solidFill>
                  <a:srgbClr val="002060"/>
                </a:solidFill>
                <a:cs typeface="B Zar" pitchFamily="2" charset="-78"/>
              </a:rPr>
              <a:t>بهترین روش آموزش، به کاربردن روش پژوهش علمی ازسوی خود دانش آموز است . (جان دیویی)</a:t>
            </a:r>
            <a:endParaRPr lang="en-US" sz="2000" b="1" dirty="0" smtClean="0">
              <a:solidFill>
                <a:srgbClr val="002060"/>
              </a:solidFill>
              <a:cs typeface="B Zar" pitchFamily="2" charset="-78"/>
            </a:endParaRPr>
          </a:p>
          <a:p>
            <a:pPr algn="r" rtl="1"/>
            <a:r>
              <a:rPr lang="ar-SA" sz="2000" b="1" dirty="0" smtClean="0">
                <a:solidFill>
                  <a:srgbClr val="002060"/>
                </a:solidFill>
                <a:cs typeface="B Zar" pitchFamily="2" charset="-78"/>
              </a:rPr>
              <a:t>انسان تنها کتاب من است . نخستین کار مربی باید شناخت طبیعت انسان باشد .نه کتاب نه فن بلکه خود زندگانی باید پایه ی تعلیم و تربیت باشد.بی عشق ،انسان بی خداست و اگر عشق وخدا نباشد ،انسان چیست ؟ (یوهان هاینریش پستالوزی  سوئیسی )</a:t>
            </a:r>
            <a:endParaRPr lang="en-US" sz="2000" b="1" dirty="0" smtClean="0">
              <a:solidFill>
                <a:srgbClr val="002060"/>
              </a:solidFill>
              <a:cs typeface="B Zar" pitchFamily="2" charset="-78"/>
            </a:endParaRPr>
          </a:p>
          <a:p>
            <a:pPr algn="r" rtl="1"/>
            <a:r>
              <a:rPr lang="ar-SA" sz="2000" b="1" dirty="0" smtClean="0">
                <a:solidFill>
                  <a:srgbClr val="002060"/>
                </a:solidFill>
                <a:cs typeface="B Zar" pitchFamily="2" charset="-78"/>
              </a:rPr>
              <a:t>تربیت آماده شدن برای زندگی است . تربیت دینی ، بیدار کردن محبت و ستایش خداست در انسان .</a:t>
            </a:r>
            <a:endParaRPr lang="en-US" sz="2000" b="1" dirty="0" smtClean="0">
              <a:solidFill>
                <a:srgbClr val="002060"/>
              </a:solidFill>
              <a:cs typeface="B Zar" pitchFamily="2" charset="-78"/>
            </a:endParaRPr>
          </a:p>
          <a:p>
            <a:pPr algn="r" rtl="1"/>
            <a:r>
              <a:rPr lang="ar-SA" sz="2000" b="1" dirty="0" smtClean="0">
                <a:solidFill>
                  <a:srgbClr val="002060"/>
                </a:solidFill>
                <a:cs typeface="B Zar" pitchFamily="2" charset="-78"/>
              </a:rPr>
              <a:t>بهترین مربی کودک پدر اوست . ( ژان ژاک روسو  فرانسوی )</a:t>
            </a:r>
            <a:endParaRPr lang="en-US" sz="2000" b="1" dirty="0" smtClean="0">
              <a:solidFill>
                <a:srgbClr val="002060"/>
              </a:solidFill>
              <a:cs typeface="B Zar" pitchFamily="2" charset="-78"/>
            </a:endParaRPr>
          </a:p>
          <a:p>
            <a:pPr algn="r" rtl="1"/>
            <a:r>
              <a:rPr lang="ar-SA" sz="2000" b="1" dirty="0" smtClean="0">
                <a:solidFill>
                  <a:srgbClr val="002060"/>
                </a:solidFill>
                <a:cs typeface="B Zar" pitchFamily="2" charset="-78"/>
              </a:rPr>
              <a:t>همه ی شکوه آدمی به سه چیز است : دانش ، اخلاق ، دین . آموزش و پرورش باید حرکتی باشد گام به گام از قلمرو حس به قلمرو فهم . ( یوهان آموس کومینوس  چک ) حاصل کوتاهی ، پشیمانی ، و حاصل دور اندیشی ،سلامت است . حکمت 181 نهج البلاغه</a:t>
            </a:r>
            <a:endParaRPr lang="en-US" sz="2000" b="1" dirty="0" smtClean="0">
              <a:solidFill>
                <a:srgbClr val="002060"/>
              </a:solidFill>
              <a:cs typeface="B Zar" pitchFamily="2" charset="-78"/>
            </a:endParaRPr>
          </a:p>
          <a:p>
            <a:pPr algn="r"/>
            <a:r>
              <a:rPr lang="ar-SA" sz="2000" b="1" dirty="0" smtClean="0">
                <a:solidFill>
                  <a:srgbClr val="002060"/>
                </a:solidFill>
                <a:cs typeface="B Zar" pitchFamily="2" charset="-78"/>
              </a:rPr>
              <a:t>کسی که نهان خود را اصلاح کند ، خدا آشکار اورا نیکو گرداند، و کسی که برای دین خود کار کند ، خدا دنیای او را کفایت فرماید ، و کسی که میان خود و خدا را نیکو گرداند ،خدا میان او و مردم را اصلاح خواهد کرد.  حکمت 423 نهج البلاغه</a:t>
            </a:r>
            <a:endParaRPr lang="en-US" sz="2000" b="1" dirty="0">
              <a:solidFill>
                <a:srgbClr val="002060"/>
              </a:solidFill>
              <a:cs typeface="B Zar" pitchFamily="2" charset="-78"/>
            </a:endParaRPr>
          </a:p>
        </p:txBody>
      </p:sp>
    </p:spTree>
    <p:extLst>
      <p:ext uri="{BB962C8B-B14F-4D97-AF65-F5344CB8AC3E}">
        <p14:creationId xmlns:p14="http://schemas.microsoft.com/office/powerpoint/2010/main" val="5498256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628233"/>
            <a:ext cx="4572000" cy="5601533"/>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sz="4400" b="1" dirty="0" smtClean="0">
                <a:solidFill>
                  <a:srgbClr val="92D050"/>
                </a:solidFill>
                <a:cs typeface="B Zar" pitchFamily="2" charset="-78"/>
              </a:rPr>
              <a:t>منبع : راهنمای طراحی فرایند یاددهی یادگیری در کلاسهای چندپایه تالیف زهره حمزه لو</a:t>
            </a:r>
          </a:p>
          <a:p>
            <a:pPr algn="ctr" rtl="1"/>
            <a:r>
              <a:rPr lang="fa-IR" sz="13800" b="1" dirty="0" smtClean="0">
                <a:solidFill>
                  <a:srgbClr val="FFFF00"/>
                </a:solidFill>
                <a:cs typeface="B Zar" pitchFamily="2" charset="-78"/>
              </a:rPr>
              <a:t>با تشکر</a:t>
            </a:r>
            <a:endParaRPr lang="en-US" sz="13800" b="1" dirty="0">
              <a:solidFill>
                <a:srgbClr val="FFFF00"/>
              </a:solidFill>
              <a:cs typeface="B Zar" pitchFamily="2" charset="-78"/>
            </a:endParaRPr>
          </a:p>
        </p:txBody>
      </p:sp>
    </p:spTree>
    <p:extLst>
      <p:ext uri="{BB962C8B-B14F-4D97-AF65-F5344CB8AC3E}">
        <p14:creationId xmlns:p14="http://schemas.microsoft.com/office/powerpoint/2010/main" val="24865032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228600" y="171450"/>
            <a:ext cx="8686800" cy="6534150"/>
          </a:xfrm>
          <a:prstGeom prst="rect">
            <a:avLst/>
          </a:prstGeom>
        </p:spPr>
      </p:pic>
    </p:spTree>
    <p:extLst>
      <p:ext uri="{BB962C8B-B14F-4D97-AF65-F5344CB8AC3E}">
        <p14:creationId xmlns:p14="http://schemas.microsoft.com/office/powerpoint/2010/main" val="3390436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6230" y="457200"/>
            <a:ext cx="8648586" cy="2308324"/>
          </a:xfrm>
          <a:prstGeom prst="rect">
            <a:avLst/>
          </a:prstGeom>
        </p:spPr>
        <p:txBody>
          <a:bodyPr wrap="none">
            <a:spAutoFit/>
          </a:bodyPr>
          <a:lstStyle/>
          <a:p>
            <a:pPr algn="r" rtl="1"/>
            <a:r>
              <a:rPr lang="fa-IR" sz="3600" b="1" dirty="0" smtClean="0">
                <a:solidFill>
                  <a:srgbClr val="00B050"/>
                </a:solidFill>
                <a:cs typeface="2  Badr" pitchFamily="2" charset="-78"/>
              </a:rPr>
              <a:t>سلام خدمت دانشجومعلمان عزیزم ؛</a:t>
            </a:r>
          </a:p>
          <a:p>
            <a:pPr algn="r" rtl="1"/>
            <a:r>
              <a:rPr lang="fa-IR" sz="3600" b="1" dirty="0" smtClean="0">
                <a:solidFill>
                  <a:srgbClr val="7030A0"/>
                </a:solidFill>
                <a:cs typeface="2  Badr" pitchFamily="2" charset="-78"/>
              </a:rPr>
              <a:t>لطفا قبل از باز کردن اسلایدهای بعدی فایل صوتی را باز کنید</a:t>
            </a:r>
          </a:p>
          <a:p>
            <a:pPr algn="r" rtl="1"/>
            <a:r>
              <a:rPr lang="fa-IR" sz="3600" b="1" dirty="0" smtClean="0">
                <a:solidFill>
                  <a:srgbClr val="7030A0"/>
                </a:solidFill>
                <a:cs typeface="2  Badr" pitchFamily="2" charset="-78"/>
              </a:rPr>
              <a:t> و گوش فرا دهید:</a:t>
            </a:r>
          </a:p>
          <a:p>
            <a:pPr algn="r" rtl="1"/>
            <a:endParaRPr lang="en-US" sz="3600" dirty="0">
              <a:solidFill>
                <a:srgbClr val="7030A0"/>
              </a:solidFill>
              <a:cs typeface="2  Badr" pitchFamily="2" charset="-78"/>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0" y="1752600"/>
            <a:ext cx="6096000" cy="5077691"/>
          </a:xfrm>
          <a:prstGeom prst="rect">
            <a:avLst/>
          </a:prstGeom>
        </p:spPr>
      </p:pic>
    </p:spTree>
    <p:extLst>
      <p:ext uri="{BB962C8B-B14F-4D97-AF65-F5344CB8AC3E}">
        <p14:creationId xmlns:p14="http://schemas.microsoft.com/office/powerpoint/2010/main" val="1842800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55" y="304800"/>
            <a:ext cx="8501045" cy="646331"/>
          </a:xfrm>
          <a:prstGeom prst="rect">
            <a:avLst/>
          </a:prstGeom>
          <a:solidFill>
            <a:srgbClr val="FFFF00"/>
          </a:solidFill>
        </p:spPr>
        <p:txBody>
          <a:bodyPr wrap="none">
            <a:spAutoFit/>
          </a:bodyPr>
          <a:lstStyle/>
          <a:p>
            <a:pPr algn="justLow" rtl="1"/>
            <a:r>
              <a:rPr lang="ar-SA" sz="3600" b="1" dirty="0"/>
              <a:t>رهنمودهایی جهت مدیریت مؤثر در کلاس های چند پایه</a:t>
            </a:r>
            <a:r>
              <a:rPr lang="en-US" sz="3600" b="1" dirty="0"/>
              <a:t>:</a:t>
            </a:r>
            <a:endParaRPr lang="en-US" sz="3600" dirty="0"/>
          </a:p>
        </p:txBody>
      </p:sp>
      <p:sp>
        <p:nvSpPr>
          <p:cNvPr id="7" name="Rectangle 6"/>
          <p:cNvSpPr/>
          <p:nvPr/>
        </p:nvSpPr>
        <p:spPr>
          <a:xfrm>
            <a:off x="152400" y="1149489"/>
            <a:ext cx="8763000" cy="2308324"/>
          </a:xfrm>
          <a:prstGeom prst="rect">
            <a:avLst/>
          </a:prstGeom>
        </p:spPr>
        <p:txBody>
          <a:bodyPr wrap="square">
            <a:spAutoFit/>
          </a:bodyPr>
          <a:lstStyle/>
          <a:p>
            <a:pPr algn="justLow" rtl="1"/>
            <a:r>
              <a:rPr lang="ar-SA" dirty="0" smtClean="0"/>
              <a:t>1</a:t>
            </a:r>
            <a:r>
              <a:rPr lang="ar-SA" dirty="0"/>
              <a:t>. معلم کلاس درس چند پایه باید روشها ، فنون و راهبردهای متعدد مؤثری برای تدریس آماده بوده و به طور اثر گذاری آنها را برای جلب رضایت م ندی دانش آموزان به کار گیرد</a:t>
            </a:r>
            <a:r>
              <a:rPr lang="en-US" dirty="0"/>
              <a:t>.</a:t>
            </a:r>
          </a:p>
          <a:p>
            <a:pPr algn="justLow" rtl="1"/>
            <a:r>
              <a:rPr lang="fa-IR" dirty="0"/>
              <a:t>2. </a:t>
            </a:r>
            <a:r>
              <a:rPr lang="ar-SA" dirty="0"/>
              <a:t>در کلاس های درس چند پایه، دانش آموزانی با سنین مختلف و توانایی متفاوت حضور دارند معلم نباید و نمی تواند فقط با تکیه بر یک روش به ارائه محتوا بپردازد</a:t>
            </a:r>
            <a:r>
              <a:rPr lang="en-US" dirty="0"/>
              <a:t>.</a:t>
            </a:r>
          </a:p>
          <a:p>
            <a:pPr algn="justLow" rtl="1"/>
            <a:r>
              <a:rPr lang="fa-IR" dirty="0"/>
              <a:t>3. </a:t>
            </a:r>
            <a:r>
              <a:rPr lang="ar-SA" dirty="0"/>
              <a:t>معلم باید طرح درس روزانه اش را به دقت آماده کند تا دانش آموزان پایه های مختلف را به انجام انواعی از فعالیت های یادگیری سودمند وادار سازد</a:t>
            </a:r>
            <a:r>
              <a:rPr lang="en-US" dirty="0"/>
              <a:t>.</a:t>
            </a:r>
          </a:p>
          <a:p>
            <a:pPr algn="justLow" rtl="1"/>
            <a:r>
              <a:rPr lang="fa-IR" dirty="0"/>
              <a:t>4. </a:t>
            </a:r>
            <a:r>
              <a:rPr lang="ar-SA" dirty="0"/>
              <a:t>به کارگیری راهبردهای تدریس باید همراه با انعطاف پذیری باشد . در برخی مواقع نیاز است برای اثر گذاری بیشتر ، راهبردهای تدریس با توجه به نوع محتوا و نیازمندی دانش آموزان مورد بازنگری قرار گیرد</a:t>
            </a:r>
            <a:r>
              <a:rPr lang="en-US" dirty="0" smtClean="0"/>
              <a:t>.</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1173" y="3429000"/>
            <a:ext cx="4388427" cy="3400187"/>
          </a:xfrm>
          <a:prstGeom prst="rect">
            <a:avLst/>
          </a:prstGeom>
        </p:spPr>
      </p:pic>
    </p:spTree>
    <p:extLst>
      <p:ext uri="{BB962C8B-B14F-4D97-AF65-F5344CB8AC3E}">
        <p14:creationId xmlns:p14="http://schemas.microsoft.com/office/powerpoint/2010/main" val="2100638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149489"/>
            <a:ext cx="8763000" cy="5132174"/>
          </a:xfrm>
          <a:prstGeom prst="rect">
            <a:avLst/>
          </a:prstGeom>
        </p:spPr>
        <p:txBody>
          <a:bodyPr wrap="square">
            <a:spAutoFit/>
          </a:bodyPr>
          <a:lstStyle/>
          <a:p>
            <a:pPr algn="justLow" rtl="1">
              <a:lnSpc>
                <a:spcPct val="150000"/>
              </a:lnSpc>
            </a:pPr>
            <a:r>
              <a:rPr lang="fa-IR" sz="2000" dirty="0" smtClean="0">
                <a:cs typeface="B Zar" pitchFamily="2" charset="-78"/>
              </a:rPr>
              <a:t>5</a:t>
            </a:r>
            <a:r>
              <a:rPr lang="fa-IR" sz="2000" dirty="0">
                <a:cs typeface="B Zar" pitchFamily="2" charset="-78"/>
              </a:rPr>
              <a:t>. </a:t>
            </a:r>
            <a:r>
              <a:rPr lang="ar-SA" sz="2000" dirty="0">
                <a:cs typeface="B Zar" pitchFamily="2" charset="-78"/>
              </a:rPr>
              <a:t>گروهبندی بر پایه توانمندی را به عنوان یک راه کار در نظر گرفته شود برای تدریس دو سویه و انجام تدریس جبرانی فراهم می کند . گروه بندی بر پایه های تحصیلی غیر یکسان در کلاس های چند پایه فرصت مناسبی برای فعالیت های مشارکتی و پویا فراهم می کند</a:t>
            </a:r>
            <a:r>
              <a:rPr lang="en-US" sz="2000" dirty="0">
                <a:cs typeface="B Zar" pitchFamily="2" charset="-78"/>
              </a:rPr>
              <a:t>.</a:t>
            </a:r>
          </a:p>
          <a:p>
            <a:pPr algn="justLow" rtl="1">
              <a:lnSpc>
                <a:spcPct val="150000"/>
              </a:lnSpc>
            </a:pPr>
            <a:r>
              <a:rPr lang="fa-IR" sz="2000" dirty="0">
                <a:cs typeface="B Zar" pitchFamily="2" charset="-78"/>
              </a:rPr>
              <a:t>6. </a:t>
            </a:r>
            <a:r>
              <a:rPr lang="ar-SA" sz="2000" dirty="0">
                <a:cs typeface="B Zar" pitchFamily="2" charset="-78"/>
              </a:rPr>
              <a:t>گاهی فعالیت یکسان را برای همه دانش آموزان کلاس ارائه شود. شمار زیادی از فعالیت ها را می توان طراحی کرد که دانش آموزان پایه های اول تا پنجم در انجام دادن آن ها شرکت کنند</a:t>
            </a:r>
            <a:r>
              <a:rPr lang="en-US" sz="2000" dirty="0">
                <a:cs typeface="B Zar" pitchFamily="2" charset="-78"/>
              </a:rPr>
              <a:t>.</a:t>
            </a:r>
          </a:p>
          <a:p>
            <a:pPr algn="justLow" rtl="1">
              <a:lnSpc>
                <a:spcPct val="150000"/>
              </a:lnSpc>
            </a:pPr>
            <a:r>
              <a:rPr lang="fa-IR" sz="2000" dirty="0">
                <a:cs typeface="B Zar" pitchFamily="2" charset="-78"/>
              </a:rPr>
              <a:t>7. </a:t>
            </a:r>
            <a:r>
              <a:rPr lang="ar-SA" sz="2000" dirty="0">
                <a:cs typeface="B Zar" pitchFamily="2" charset="-78"/>
              </a:rPr>
              <a:t>معلم شرایطی ایجاد کند تا دانش آموزان از همدیگر یا بگیرند . نظر به اینکه در بسیاری از موارد یاد گیرندگان بزرگسال الگوی یادگیری بسیار خوبی برای یادگیرندگان تازه کارند</a:t>
            </a:r>
            <a:r>
              <a:rPr lang="en-US" sz="2000" dirty="0">
                <a:cs typeface="B Zar" pitchFamily="2" charset="-78"/>
              </a:rPr>
              <a:t>.</a:t>
            </a:r>
          </a:p>
          <a:p>
            <a:pPr algn="justLow" rtl="1">
              <a:lnSpc>
                <a:spcPct val="150000"/>
              </a:lnSpc>
            </a:pPr>
            <a:r>
              <a:rPr lang="fa-IR" sz="2000" dirty="0">
                <a:cs typeface="B Zar" pitchFamily="2" charset="-78"/>
              </a:rPr>
              <a:t>8. </a:t>
            </a:r>
            <a:r>
              <a:rPr lang="ar-SA" sz="2000" dirty="0">
                <a:cs typeface="B Zar" pitchFamily="2" charset="-78"/>
              </a:rPr>
              <a:t>مشارکت در گروه های یادگیری به مثابه یک عضو فعال گروه برای مثال معلم می تواند خود را به عنوان عضوی در گروه یادگیری دانش آموزان پایه سوم، چهارم و پنجم دبستان نماید</a:t>
            </a:r>
            <a:r>
              <a:rPr lang="en-US" sz="2000" dirty="0">
                <a:cs typeface="B Zar" pitchFamily="2" charset="-78"/>
              </a:rPr>
              <a:t>.</a:t>
            </a:r>
          </a:p>
          <a:p>
            <a:pPr algn="justLow" rtl="1">
              <a:lnSpc>
                <a:spcPct val="150000"/>
              </a:lnSpc>
            </a:pPr>
            <a:r>
              <a:rPr lang="fa-IR" sz="2000" dirty="0">
                <a:cs typeface="B Zar" pitchFamily="2" charset="-78"/>
              </a:rPr>
              <a:t>9. </a:t>
            </a:r>
            <a:r>
              <a:rPr lang="ar-SA" sz="2000" dirty="0">
                <a:cs typeface="B Zar" pitchFamily="2" charset="-78"/>
              </a:rPr>
              <a:t>معلم کلاس درس چند پایه متوجه توانایی طبیعی دانش آموزان برای شناخت و کنجکاوی باشد و بر پایه این ویژگی دانش آموزان فعالیت های یادگیری مناسبی را طراحی و به آنان ارائه دهد</a:t>
            </a:r>
            <a:r>
              <a:rPr lang="en-US" sz="2000" dirty="0">
                <a:cs typeface="B Zar" pitchFamily="2" charset="-78"/>
              </a:rPr>
              <a:t>.</a:t>
            </a:r>
            <a:r>
              <a:rPr lang="ar-SA" sz="2000" dirty="0">
                <a:cs typeface="B Zar" pitchFamily="2" charset="-78"/>
              </a:rPr>
              <a:t> </a:t>
            </a:r>
            <a:endParaRPr lang="en-US" sz="2000" dirty="0">
              <a:cs typeface="B Zar" pitchFamily="2" charset="-78"/>
            </a:endParaRPr>
          </a:p>
        </p:txBody>
      </p:sp>
      <p:sp>
        <p:nvSpPr>
          <p:cNvPr id="6" name="Rectangle 5"/>
          <p:cNvSpPr/>
          <p:nvPr/>
        </p:nvSpPr>
        <p:spPr>
          <a:xfrm>
            <a:off x="109555" y="304800"/>
            <a:ext cx="8501045" cy="646331"/>
          </a:xfrm>
          <a:prstGeom prst="rect">
            <a:avLst/>
          </a:prstGeom>
          <a:solidFill>
            <a:srgbClr val="FFFF00"/>
          </a:solidFill>
        </p:spPr>
        <p:txBody>
          <a:bodyPr wrap="none">
            <a:spAutoFit/>
          </a:bodyPr>
          <a:lstStyle/>
          <a:p>
            <a:pPr algn="justLow" rtl="1"/>
            <a:r>
              <a:rPr lang="ar-SA" sz="3600" b="1" dirty="0"/>
              <a:t>رهنمودهایی جهت مدیریت مؤثر در کلاس های چند پایه</a:t>
            </a:r>
            <a:r>
              <a:rPr lang="en-US" sz="3600" b="1" dirty="0"/>
              <a:t>:</a:t>
            </a:r>
            <a:endParaRPr lang="en-US" sz="3600" dirty="0"/>
          </a:p>
        </p:txBody>
      </p:sp>
    </p:spTree>
    <p:extLst>
      <p:ext uri="{BB962C8B-B14F-4D97-AF65-F5344CB8AC3E}">
        <p14:creationId xmlns:p14="http://schemas.microsoft.com/office/powerpoint/2010/main" val="16006913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10600" cy="6555641"/>
          </a:xfrm>
          <a:prstGeom prst="rect">
            <a:avLst/>
          </a:prstGeom>
        </p:spPr>
        <p:txBody>
          <a:bodyPr wrap="square">
            <a:spAutoFit/>
          </a:bodyPr>
          <a:lstStyle/>
          <a:p>
            <a:pPr algn="justLow" rtl="1"/>
            <a:r>
              <a:rPr lang="ar-SA" sz="2800" b="1" dirty="0">
                <a:solidFill>
                  <a:srgbClr val="7030A0"/>
                </a:solidFill>
                <a:cs typeface="B Zar" pitchFamily="2" charset="-78"/>
              </a:rPr>
              <a:t>سازماندهی فیزیکی کلاس</a:t>
            </a:r>
            <a:endParaRPr lang="en-US" sz="2800" dirty="0">
              <a:solidFill>
                <a:srgbClr val="7030A0"/>
              </a:solidFill>
              <a:cs typeface="B Zar" pitchFamily="2" charset="-78"/>
            </a:endParaRPr>
          </a:p>
          <a:p>
            <a:pPr algn="justLow" rtl="1"/>
            <a:r>
              <a:rPr lang="ar-SA" sz="2800" dirty="0">
                <a:solidFill>
                  <a:srgbClr val="7030A0"/>
                </a:solidFill>
                <a:cs typeface="B Zar" pitchFamily="2" charset="-78"/>
              </a:rPr>
              <a:t>1-    اختصاص دادن گوشه ای از دیوار کلاس برای نمایش کارهای دانش آموزان</a:t>
            </a:r>
            <a:endParaRPr lang="en-US" sz="2800" dirty="0">
              <a:solidFill>
                <a:srgbClr val="7030A0"/>
              </a:solidFill>
              <a:cs typeface="B Zar" pitchFamily="2" charset="-78"/>
            </a:endParaRPr>
          </a:p>
          <a:p>
            <a:pPr algn="justLow" rtl="1"/>
            <a:r>
              <a:rPr lang="ar-SA" sz="2800" dirty="0">
                <a:solidFill>
                  <a:srgbClr val="7030A0"/>
                </a:solidFill>
                <a:cs typeface="B Zar" pitchFamily="2" charset="-78"/>
              </a:rPr>
              <a:t>2-    انتخاب گوشه های مناسب برای موضوعات مختلف . مثال : گوشه ای برای علوم و طبیعت و جغرافیا ، گوشه کتاب ، گوشه لوازم و کارگاه هنر ، گوشه ریاضی ، گوشه مغازه برای آموزش مهارت های اجتماعی ، گوشه خواندن ، میز اکتشاف و ...</a:t>
            </a:r>
            <a:endParaRPr lang="en-US" sz="2800" dirty="0">
              <a:solidFill>
                <a:srgbClr val="7030A0"/>
              </a:solidFill>
              <a:cs typeface="B Zar" pitchFamily="2" charset="-78"/>
            </a:endParaRPr>
          </a:p>
          <a:p>
            <a:pPr algn="justLow" rtl="1"/>
            <a:r>
              <a:rPr lang="ar-SA" sz="2800" dirty="0">
                <a:solidFill>
                  <a:srgbClr val="7030A0"/>
                </a:solidFill>
                <a:cs typeface="B Zar" pitchFamily="2" charset="-78"/>
              </a:rPr>
              <a:t>3-    قراردادن میز معلم در جایی که دانش آموزان به سهولت با وی ارتباط داشته باشند.</a:t>
            </a:r>
            <a:endParaRPr lang="en-US" sz="2800" dirty="0">
              <a:solidFill>
                <a:srgbClr val="7030A0"/>
              </a:solidFill>
              <a:cs typeface="B Zar" pitchFamily="2" charset="-78"/>
            </a:endParaRPr>
          </a:p>
          <a:p>
            <a:pPr algn="justLow" rtl="1"/>
            <a:r>
              <a:rPr lang="ar-SA" sz="2800" dirty="0">
                <a:solidFill>
                  <a:srgbClr val="7030A0"/>
                </a:solidFill>
                <a:cs typeface="B Zar" pitchFamily="2" charset="-78"/>
              </a:rPr>
              <a:t>4-    چیدمان میز و نیمکت ها </a:t>
            </a:r>
            <a:r>
              <a:rPr lang="ar-SA" sz="2800" dirty="0" smtClean="0">
                <a:solidFill>
                  <a:srgbClr val="7030A0"/>
                </a:solidFill>
                <a:cs typeface="B Zar" pitchFamily="2" charset="-78"/>
              </a:rPr>
              <a:t>:</a:t>
            </a:r>
            <a:endParaRPr lang="fa-IR" sz="2800" dirty="0" smtClean="0">
              <a:solidFill>
                <a:srgbClr val="7030A0"/>
              </a:solidFill>
              <a:cs typeface="B Zar" pitchFamily="2" charset="-78"/>
            </a:endParaRPr>
          </a:p>
          <a:p>
            <a:pPr algn="justLow" rtl="1"/>
            <a:r>
              <a:rPr lang="ar-SA" sz="2800" dirty="0" smtClean="0">
                <a:solidFill>
                  <a:srgbClr val="7030A0"/>
                </a:solidFill>
                <a:cs typeface="B Zar" pitchFamily="2" charset="-78"/>
              </a:rPr>
              <a:t>دانش </a:t>
            </a:r>
            <a:r>
              <a:rPr lang="ar-SA" sz="2800" dirty="0">
                <a:solidFill>
                  <a:srgbClr val="7030A0"/>
                </a:solidFill>
                <a:cs typeface="B Zar" pitchFamily="2" charset="-78"/>
              </a:rPr>
              <a:t>آموزان در کلاس درس سه نوع فعالیت : توجه به تدریس معلم ، انجام مطالعه انفرادی ، انجام تکالیف درون کلاسی به صورت فردی و گروهی انجام می دهند. با توجه به این فعالیت ها ، بهتر است چیدمان کلاس به سه بخش تقسیم گردد. قرار دادن پایه های نزدیک به هم ( چهارم و پنجم) در یک بخش از کلاس یکی دیگر از روش های چیدمان است .</a:t>
            </a:r>
            <a:endParaRPr lang="en-US" sz="2800" dirty="0">
              <a:solidFill>
                <a:srgbClr val="7030A0"/>
              </a:solidFill>
              <a:cs typeface="B Zar" pitchFamily="2" charset="-78"/>
            </a:endParaRPr>
          </a:p>
        </p:txBody>
      </p:sp>
    </p:spTree>
    <p:extLst>
      <p:ext uri="{BB962C8B-B14F-4D97-AF65-F5344CB8AC3E}">
        <p14:creationId xmlns:p14="http://schemas.microsoft.com/office/powerpoint/2010/main" val="706689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3747180"/>
          </a:xfrm>
          <a:prstGeom prst="rect">
            <a:avLst/>
          </a:prstGeom>
        </p:spPr>
        <p:txBody>
          <a:bodyPr wrap="square">
            <a:spAutoFit/>
          </a:bodyPr>
          <a:lstStyle/>
          <a:p>
            <a:pPr algn="justLow" rtl="1">
              <a:lnSpc>
                <a:spcPct val="150000"/>
              </a:lnSpc>
            </a:pPr>
            <a:r>
              <a:rPr lang="ar-SA" sz="2000" b="1" dirty="0">
                <a:solidFill>
                  <a:srgbClr val="7030A0"/>
                </a:solidFill>
                <a:cs typeface="B Zar" pitchFamily="2" charset="-78"/>
              </a:rPr>
              <a:t>اشاره های كلیدی برای معلمان چندپایه</a:t>
            </a:r>
            <a:endParaRPr lang="en-US" sz="2000" dirty="0">
              <a:solidFill>
                <a:srgbClr val="7030A0"/>
              </a:solidFill>
              <a:cs typeface="B Zar" pitchFamily="2" charset="-78"/>
            </a:endParaRPr>
          </a:p>
          <a:p>
            <a:pPr algn="justLow" rtl="1">
              <a:lnSpc>
                <a:spcPct val="150000"/>
              </a:lnSpc>
            </a:pPr>
            <a:r>
              <a:rPr lang="ar-SA" sz="2000" dirty="0">
                <a:solidFill>
                  <a:srgbClr val="7030A0"/>
                </a:solidFill>
                <a:cs typeface="B Zar" pitchFamily="2" charset="-78"/>
              </a:rPr>
              <a:t>1- به كارگیری راهبردهای تدریس باید همراه با انعطاف پذیری باشد. در برخی مواقع نیاز است برای اثرگذاری بیشتر راهبردهای تدریس با توجه به نوع محتوا و نیازمندی دانش آموزان مورد بازنگری قرار گیرد.</a:t>
            </a:r>
            <a:endParaRPr lang="en-US" sz="2000" dirty="0">
              <a:solidFill>
                <a:srgbClr val="7030A0"/>
              </a:solidFill>
              <a:cs typeface="B Zar" pitchFamily="2" charset="-78"/>
            </a:endParaRPr>
          </a:p>
          <a:p>
            <a:pPr algn="justLow" rtl="1">
              <a:lnSpc>
                <a:spcPct val="150000"/>
              </a:lnSpc>
            </a:pPr>
            <a:r>
              <a:rPr lang="ar-SA" sz="2000" dirty="0">
                <a:solidFill>
                  <a:srgbClr val="7030A0"/>
                </a:solidFill>
                <a:cs typeface="B Zar" pitchFamily="2" charset="-78"/>
              </a:rPr>
              <a:t>2- فضای یادگیری باید به گونه ای طراحی شود كه پیشرفت مداوم را برای یادگیرندگان زمینه ساز كند.</a:t>
            </a:r>
            <a:endParaRPr lang="en-US" sz="2000" dirty="0">
              <a:solidFill>
                <a:srgbClr val="7030A0"/>
              </a:solidFill>
              <a:cs typeface="B Zar" pitchFamily="2" charset="-78"/>
            </a:endParaRPr>
          </a:p>
          <a:p>
            <a:pPr algn="justLow" rtl="1">
              <a:lnSpc>
                <a:spcPct val="150000"/>
              </a:lnSpc>
            </a:pPr>
            <a:r>
              <a:rPr lang="ar-SA" sz="2000" dirty="0">
                <a:solidFill>
                  <a:srgbClr val="7030A0"/>
                </a:solidFill>
                <a:cs typeface="B Zar" pitchFamily="2" charset="-78"/>
              </a:rPr>
              <a:t>3- برای سازگار شدن دانش آموزان با مدرسه، لازم است ارتباط نزدیكی بین خانه و مدرسه به وجود آید.</a:t>
            </a:r>
            <a:endParaRPr lang="en-US" sz="2000" dirty="0">
              <a:solidFill>
                <a:srgbClr val="7030A0"/>
              </a:solidFill>
              <a:cs typeface="B Zar" pitchFamily="2" charset="-78"/>
            </a:endParaRPr>
          </a:p>
          <a:p>
            <a:pPr algn="justLow" rtl="1">
              <a:lnSpc>
                <a:spcPct val="150000"/>
              </a:lnSpc>
            </a:pPr>
            <a:r>
              <a:rPr lang="ar-SA" sz="2000" dirty="0">
                <a:solidFill>
                  <a:srgbClr val="7030A0"/>
                </a:solidFill>
                <a:cs typeface="B Zar" pitchFamily="2" charset="-78"/>
              </a:rPr>
              <a:t>4- در كنار فعالیت های مربوط به ایجاد انگیزه در دانش آموزان شایسته است تلاش گردد مهارت ها و عادت ویژه گوش دادن، سخن گفتن و یادگیری در آنان پرورش یابد. فعالیت های مبتنی بر بازی و فعالیت های مبتنی بر گروه همتایان می تواند راهی برای ایجاد آمادگی بیشتر در دانش آموزان برای حضور در مدرسه باشد</a:t>
            </a:r>
            <a:r>
              <a:rPr lang="ar-SA" sz="2000" dirty="0" smtClean="0">
                <a:solidFill>
                  <a:srgbClr val="7030A0"/>
                </a:solidFill>
                <a:cs typeface="B Zar" pitchFamily="2" charset="-78"/>
              </a:rPr>
              <a:t>.</a:t>
            </a:r>
            <a:endParaRPr lang="en-US" sz="2000" dirty="0">
              <a:solidFill>
                <a:srgbClr val="7030A0"/>
              </a:solidFill>
              <a:cs typeface="B Zar" pitchFamily="2" charset="-78"/>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52400" y="3962400"/>
            <a:ext cx="3733800" cy="2755756"/>
          </a:xfrm>
          <a:prstGeom prst="rect">
            <a:avLst/>
          </a:prstGeom>
        </p:spPr>
      </p:pic>
    </p:spTree>
    <p:extLst>
      <p:ext uri="{BB962C8B-B14F-4D97-AF65-F5344CB8AC3E}">
        <p14:creationId xmlns:p14="http://schemas.microsoft.com/office/powerpoint/2010/main" val="2068612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685800"/>
            <a:ext cx="7010400" cy="4154984"/>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fa-IR" sz="8800" b="1" dirty="0" smtClean="0">
                <a:solidFill>
                  <a:srgbClr val="7030A0"/>
                </a:solidFill>
                <a:cs typeface="B Zar" pitchFamily="2" charset="-78"/>
              </a:rPr>
              <a:t>تمرین نوشتن طرح درس برای کلاسهای چندپایه</a:t>
            </a:r>
            <a:endParaRPr lang="en-US" sz="8800" dirty="0">
              <a:solidFill>
                <a:srgbClr val="7030A0"/>
              </a:solidFill>
              <a:cs typeface="B Zar" pitchFamily="2" charset="-78"/>
            </a:endParaRPr>
          </a:p>
        </p:txBody>
      </p:sp>
      <p:pic>
        <p:nvPicPr>
          <p:cNvPr id="3" name="Voice 006.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00400" y="5181600"/>
            <a:ext cx="609600" cy="609600"/>
          </a:xfrm>
          <a:prstGeom prst="rect">
            <a:avLst/>
          </a:prstGeom>
        </p:spPr>
      </p:pic>
    </p:spTree>
    <p:extLst>
      <p:ext uri="{BB962C8B-B14F-4D97-AF65-F5344CB8AC3E}">
        <p14:creationId xmlns:p14="http://schemas.microsoft.com/office/powerpoint/2010/main" val="41838437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685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5589349</TotalTime>
  <Words>2650</Words>
  <Application>Microsoft Office PowerPoint</Application>
  <PresentationFormat>On-screen Show (4:3)</PresentationFormat>
  <Paragraphs>319</Paragraphs>
  <Slides>25</Slides>
  <Notes>0</Notes>
  <HiddenSlides>0</HiddenSlides>
  <MMClips>1</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26</cp:revision>
  <dcterms:created xsi:type="dcterms:W3CDTF">2009-08-20T03:41:59Z</dcterms:created>
  <dcterms:modified xsi:type="dcterms:W3CDTF">2020-04-25T06:14:20Z</dcterms:modified>
</cp:coreProperties>
</file>