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323" r:id="rId2"/>
    <p:sldId id="398" r:id="rId3"/>
    <p:sldId id="417" r:id="rId4"/>
    <p:sldId id="397" r:id="rId5"/>
    <p:sldId id="339" r:id="rId6"/>
    <p:sldId id="407" r:id="rId7"/>
    <p:sldId id="428" r:id="rId8"/>
    <p:sldId id="438" r:id="rId9"/>
    <p:sldId id="435" r:id="rId10"/>
    <p:sldId id="440" r:id="rId11"/>
    <p:sldId id="436" r:id="rId12"/>
    <p:sldId id="434" r:id="rId13"/>
    <p:sldId id="401" r:id="rId14"/>
    <p:sldId id="325" r:id="rId15"/>
    <p:sldId id="394" r:id="rId16"/>
    <p:sldId id="415" r:id="rId17"/>
    <p:sldId id="425" r:id="rId18"/>
    <p:sldId id="326" r:id="rId19"/>
    <p:sldId id="439" r:id="rId20"/>
    <p:sldId id="429" r:id="rId21"/>
    <p:sldId id="409" r:id="rId22"/>
    <p:sldId id="402" r:id="rId23"/>
    <p:sldId id="427" r:id="rId24"/>
    <p:sldId id="38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5C2A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29" autoAdjust="0"/>
    <p:restoredTop sz="94660"/>
  </p:normalViewPr>
  <p:slideViewPr>
    <p:cSldViewPr>
      <p:cViewPr>
        <p:scale>
          <a:sx n="66" d="100"/>
          <a:sy n="66" d="100"/>
        </p:scale>
        <p:origin x="-1440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8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D9247-EE98-4B47-BC9B-D6814FC29EEB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A2AFD-B4D2-4AAE-BEBA-81DE4506C1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5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1B2E-9245-4E11-B967-8FD0E77712EA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6264-D3AF-4E1E-A4B3-0FB02D419D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1B2E-9245-4E11-B967-8FD0E77712EA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6264-D3AF-4E1E-A4B3-0FB02D419D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1B2E-9245-4E11-B967-8FD0E77712EA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6264-D3AF-4E1E-A4B3-0FB02D419D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1B2E-9245-4E11-B967-8FD0E77712EA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6264-D3AF-4E1E-A4B3-0FB02D419D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1B2E-9245-4E11-B967-8FD0E77712EA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6264-D3AF-4E1E-A4B3-0FB02D419D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1B2E-9245-4E11-B967-8FD0E77712EA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6264-D3AF-4E1E-A4B3-0FB02D419D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1B2E-9245-4E11-B967-8FD0E77712EA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6264-D3AF-4E1E-A4B3-0FB02D419D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1B2E-9245-4E11-B967-8FD0E77712EA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6264-D3AF-4E1E-A4B3-0FB02D419D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1B2E-9245-4E11-B967-8FD0E77712EA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6264-D3AF-4E1E-A4B3-0FB02D419D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1B2E-9245-4E11-B967-8FD0E77712EA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6264-D3AF-4E1E-A4B3-0FB02D419D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1B2E-9245-4E11-B967-8FD0E77712EA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92F6264-D3AF-4E1E-A4B3-0FB02D419DA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5FE1B2E-9245-4E11-B967-8FD0E77712EA}" type="datetimeFigureOut">
              <a:rPr lang="en-US" smtClean="0"/>
              <a:pPr/>
              <a:t>5/2/2020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92F6264-D3AF-4E1E-A4B3-0FB02D419DA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0999" y="573314"/>
            <a:ext cx="8229600" cy="3352800"/>
          </a:xfrm>
        </p:spPr>
        <p:txBody>
          <a:bodyPr>
            <a:normAutofit/>
            <a:scene3d>
              <a:camera prst="perspectiveRelaxedModerately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rtl="1"/>
            <a:r>
              <a:rPr lang="fa-IR" sz="6000" cap="none" dirty="0" smtClean="0">
                <a:ln w="11430"/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  <a:t>تحلیل محتوا 2</a:t>
            </a:r>
            <a:br>
              <a:rPr lang="fa-IR" sz="6000" cap="none" dirty="0" smtClean="0">
                <a:ln w="11430"/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</a:br>
            <a:r>
              <a:rPr lang="fa-IR" sz="600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  <a:t>تحلیل محتوای توصیفی</a:t>
            </a:r>
            <a:br>
              <a:rPr lang="fa-IR" sz="600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</a:br>
            <a:r>
              <a:rPr lang="fa-IR" sz="6000" dirty="0" smtClean="0">
                <a:ln w="11430"/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  <a:t>تصاویر درس</a:t>
            </a:r>
            <a:endParaRPr lang="fa-IR" sz="6000" dirty="0">
              <a:ln w="11430"/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B Titr" pitchFamily="2" charset="-7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74430" y="914400"/>
            <a:ext cx="8229600" cy="1828800"/>
          </a:xfrm>
          <a:prstGeom prst="rect">
            <a:avLst/>
          </a:prstGeo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all" spc="0" normalizeH="0" baseline="0" noProof="0" dirty="0">
              <a:ln w="6350">
                <a:noFill/>
              </a:ln>
              <a:solidFill>
                <a:srgbClr val="FF0000"/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B Titr" pitchFamily="2" charset="-78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524000" y="3484098"/>
            <a:ext cx="6400800" cy="17526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8200" y="3962400"/>
            <a:ext cx="73151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مدرس: زهره حمزه لو</a:t>
            </a:r>
          </a:p>
          <a:p>
            <a:pPr algn="ctr" rtl="1"/>
            <a:r>
              <a:rPr lang="fa-IR" sz="2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دانشگاه فرهنگیان استان آ.غ </a:t>
            </a:r>
          </a:p>
          <a:p>
            <a:pPr algn="ctr" rtl="1"/>
            <a:r>
              <a:rPr lang="fa-IR" sz="2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پردیس علامه طباطبایی ارومیه واحد خواهران</a:t>
            </a:r>
          </a:p>
          <a:p>
            <a:pPr algn="ctr" rtl="1"/>
            <a:r>
              <a:rPr lang="fa-IR" sz="2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نیمسال دوم 99-1398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320061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304800"/>
            <a:ext cx="8229600" cy="6172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3600" b="1" dirty="0" smtClean="0">
                <a:solidFill>
                  <a:srgbClr val="FF0000"/>
                </a:solidFill>
                <a:cs typeface="B Zar" pitchFamily="2" charset="-78"/>
              </a:rPr>
              <a:t>مراحل تحلیل محتوای توصیفی تصاویر درس</a:t>
            </a:r>
          </a:p>
          <a:p>
            <a:pPr algn="r" rtl="1"/>
            <a:r>
              <a:rPr lang="fa-IR" sz="4400" b="1" dirty="0" smtClean="0">
                <a:cs typeface="B Zar" pitchFamily="2" charset="-78"/>
              </a:rPr>
              <a:t>1-انتخاب جامعه آماری</a:t>
            </a:r>
          </a:p>
          <a:p>
            <a:pPr algn="r" rtl="1"/>
            <a:r>
              <a:rPr lang="fa-IR" sz="4400" b="1" dirty="0" smtClean="0">
                <a:cs typeface="B Zar" pitchFamily="2" charset="-78"/>
              </a:rPr>
              <a:t>2- طراحی نظام رمز گذاری</a:t>
            </a:r>
          </a:p>
          <a:p>
            <a:pPr algn="r" rtl="1"/>
            <a:r>
              <a:rPr lang="fa-IR" sz="4400" b="1" dirty="0" smtClean="0">
                <a:cs typeface="B Zar" pitchFamily="2" charset="-78"/>
              </a:rPr>
              <a:t>3-رمز گذاری اطلاعات</a:t>
            </a:r>
          </a:p>
          <a:p>
            <a:pPr algn="r" rtl="1"/>
            <a:r>
              <a:rPr lang="fa-IR" sz="4400" b="1" dirty="0" smtClean="0">
                <a:cs typeface="B Zar" pitchFamily="2" charset="-78"/>
              </a:rPr>
              <a:t>4- تعیین روش آماری</a:t>
            </a:r>
          </a:p>
          <a:p>
            <a:pPr algn="r" rtl="1"/>
            <a:r>
              <a:rPr lang="fa-IR" sz="4400" b="1" dirty="0" smtClean="0">
                <a:cs typeface="B Zar" pitchFamily="2" charset="-78"/>
              </a:rPr>
              <a:t>5- پردازش اطلاعات و نتیجه گیری</a:t>
            </a:r>
          </a:p>
          <a:p>
            <a:pPr algn="r" rtl="1"/>
            <a:endParaRPr lang="en-US" sz="4400" b="1" dirty="0">
              <a:cs typeface="B Z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87706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rtl="1"/>
            <a:r>
              <a:rPr lang="fa-IR" b="1" dirty="0" smtClean="0"/>
              <a:t>نمونه ای از تحلیل محتوای توصیفی تصاویردرس</a:t>
            </a:r>
            <a:endParaRPr lang="en-US" b="1" dirty="0"/>
          </a:p>
        </p:txBody>
      </p:sp>
      <p:pic>
        <p:nvPicPr>
          <p:cNvPr id="3" name="Voice 00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7400" y="403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507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22030" y="1371600"/>
            <a:ext cx="8229600" cy="3352800"/>
          </a:xfrm>
          <a:prstGeom prst="rect">
            <a:avLst/>
          </a:prstGeom>
        </p:spPr>
        <p:txBody>
          <a:bodyPr>
            <a:normAutofit/>
            <a:scene3d>
              <a:camera prst="perspectiveRelaxedModerately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rtl="1"/>
            <a:endParaRPr lang="fa-IR" sz="6000" dirty="0" smtClean="0">
              <a:ln w="11430"/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B 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34200" y="609600"/>
            <a:ext cx="1600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4800" b="1" dirty="0" smtClean="0">
                <a:solidFill>
                  <a:srgbClr val="FF0000"/>
                </a:solidFill>
                <a:cs typeface="B Titr" pitchFamily="2" charset="-78"/>
              </a:rPr>
              <a:t>انواع تلفیق</a:t>
            </a:r>
          </a:p>
          <a:p>
            <a:pPr algn="r" rtl="1"/>
            <a:r>
              <a:rPr lang="fa-IR" sz="4800" b="1" dirty="0" smtClean="0">
                <a:solidFill>
                  <a:srgbClr val="FF0000"/>
                </a:solidFill>
                <a:cs typeface="B Titr" pitchFamily="2" charset="-78"/>
              </a:rPr>
              <a:t> در </a:t>
            </a:r>
          </a:p>
          <a:p>
            <a:pPr algn="r" rtl="1"/>
            <a:r>
              <a:rPr lang="fa-IR" sz="4800" b="1" dirty="0" smtClean="0">
                <a:solidFill>
                  <a:srgbClr val="FF0000"/>
                </a:solidFill>
                <a:cs typeface="B Titr" pitchFamily="2" charset="-78"/>
              </a:rPr>
              <a:t>برنامه درسی</a:t>
            </a:r>
          </a:p>
          <a:p>
            <a:pPr algn="r" rtl="1"/>
            <a:endParaRPr lang="en-US" sz="4800" dirty="0">
              <a:cs typeface="B Titr" pitchFamily="2" charset="-78"/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1" t="7466" r="11739" b="15640"/>
          <a:stretch/>
        </p:blipFill>
        <p:spPr bwMode="auto">
          <a:xfrm rot="16200000">
            <a:off x="88901" y="292101"/>
            <a:ext cx="66802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100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9422353"/>
              </p:ext>
            </p:extLst>
          </p:nvPr>
        </p:nvGraphicFramePr>
        <p:xfrm>
          <a:off x="457200" y="1141730"/>
          <a:ext cx="8229600" cy="3743582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8229600"/>
              </a:tblGrid>
              <a:tr h="3743582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8000" dirty="0" smtClean="0">
                          <a:effectLst/>
                          <a:cs typeface="B Zar" pitchFamily="2" charset="-78"/>
                        </a:rPr>
                        <a:t>1- انتخاب</a:t>
                      </a:r>
                      <a:r>
                        <a:rPr lang="fa-IR" sz="8000" baseline="0" dirty="0" smtClean="0">
                          <a:effectLst/>
                          <a:cs typeface="B Zar" pitchFamily="2" charset="-78"/>
                        </a:rPr>
                        <a:t> جامعه آماری</a:t>
                      </a:r>
                      <a:endParaRPr lang="fa-IR" sz="8000" dirty="0" smtClean="0">
                        <a:effectLst/>
                        <a:cs typeface="B Zar" pitchFamily="2" charset="-78"/>
                      </a:endParaRPr>
                    </a:p>
                  </a:txBody>
                  <a:tcPr marL="55487" marR="55487" marT="0" marB="0">
                    <a:noFill/>
                  </a:tcPr>
                </a:tc>
              </a:tr>
            </a:tbl>
          </a:graphicData>
        </a:graphic>
      </p:graphicFrame>
      <p:pic>
        <p:nvPicPr>
          <p:cNvPr id="2" name="Voice 00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5334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7014257"/>
              </p:ext>
            </p:extLst>
          </p:nvPr>
        </p:nvGraphicFramePr>
        <p:xfrm>
          <a:off x="457200" y="685800"/>
          <a:ext cx="8229600" cy="449580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8229600"/>
              </a:tblGrid>
              <a:tr h="449580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6000" dirty="0" smtClean="0">
                          <a:effectLst/>
                          <a:latin typeface="Calibri"/>
                          <a:ea typeface="Calibri"/>
                          <a:cs typeface="B Zar" pitchFamily="2" charset="-78"/>
                        </a:rPr>
                        <a:t>2- طراحی نظام رمزگذاری</a:t>
                      </a:r>
                      <a:endParaRPr lang="fa-IR" sz="6000" dirty="0">
                        <a:effectLst/>
                        <a:latin typeface="Calibri"/>
                        <a:ea typeface="Calibri"/>
                        <a:cs typeface="B Zar" pitchFamily="2" charset="-78"/>
                      </a:endParaRPr>
                    </a:p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3600" dirty="0" smtClean="0">
                          <a:solidFill>
                            <a:srgbClr val="92D050"/>
                          </a:solidFill>
                          <a:effectLst/>
                          <a:latin typeface="Calibri"/>
                          <a:ea typeface="Calibri"/>
                          <a:cs typeface="B Zar" pitchFamily="2" charset="-78"/>
                        </a:rPr>
                        <a:t>2-1-طبقه</a:t>
                      </a:r>
                      <a:r>
                        <a:rPr lang="fa-IR" sz="3600" baseline="0" dirty="0" smtClean="0">
                          <a:solidFill>
                            <a:srgbClr val="92D050"/>
                          </a:solidFill>
                          <a:effectLst/>
                          <a:latin typeface="Calibri"/>
                          <a:ea typeface="Calibri"/>
                          <a:cs typeface="B Zar" pitchFamily="2" charset="-78"/>
                        </a:rPr>
                        <a:t> بندی</a:t>
                      </a:r>
                    </a:p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3600" baseline="0" dirty="0" smtClean="0">
                          <a:solidFill>
                            <a:srgbClr val="92D050"/>
                          </a:solidFill>
                          <a:effectLst/>
                          <a:latin typeface="Calibri"/>
                          <a:ea typeface="Calibri"/>
                          <a:cs typeface="B Zar" pitchFamily="2" charset="-78"/>
                        </a:rPr>
                        <a:t>2-2-واحد ثبت</a:t>
                      </a:r>
                    </a:p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3600" baseline="0" dirty="0" smtClean="0">
                          <a:solidFill>
                            <a:srgbClr val="92D050"/>
                          </a:solidFill>
                          <a:effectLst/>
                          <a:latin typeface="Calibri"/>
                          <a:ea typeface="Calibri"/>
                          <a:cs typeface="B Zar" pitchFamily="2" charset="-78"/>
                        </a:rPr>
                        <a:t>2-3-روش شمارش</a:t>
                      </a:r>
                      <a:endParaRPr lang="fa-IR" sz="3600" dirty="0" smtClean="0">
                        <a:solidFill>
                          <a:srgbClr val="92D050"/>
                        </a:solidFill>
                        <a:effectLst/>
                        <a:latin typeface="Calibri"/>
                        <a:ea typeface="Calibri"/>
                        <a:cs typeface="B Zar" pitchFamily="2" charset="-78"/>
                      </a:endParaRPr>
                    </a:p>
                  </a:txBody>
                  <a:tcPr marL="55487" marR="55487" marT="0" marB="0">
                    <a:noFill/>
                  </a:tcPr>
                </a:tc>
              </a:tr>
            </a:tbl>
          </a:graphicData>
        </a:graphic>
      </p:graphicFrame>
      <p:pic>
        <p:nvPicPr>
          <p:cNvPr id="2" name="Voice 00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54718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3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7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8891521"/>
              </p:ext>
            </p:extLst>
          </p:nvPr>
        </p:nvGraphicFramePr>
        <p:xfrm>
          <a:off x="5207000" y="228600"/>
          <a:ext cx="3784600" cy="647700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3784600"/>
              </a:tblGrid>
              <a:tr h="647700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7200" dirty="0" smtClean="0">
                          <a:effectLst/>
                          <a:cs typeface="B Zar" pitchFamily="2" charset="-78"/>
                        </a:rPr>
                        <a:t>3- رمزگذاری</a:t>
                      </a:r>
                    </a:p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7200" baseline="0" dirty="0" smtClean="0">
                          <a:effectLst/>
                          <a:cs typeface="B Zar" pitchFamily="2" charset="-78"/>
                        </a:rPr>
                        <a:t> اطلاعات</a:t>
                      </a:r>
                      <a:endParaRPr lang="fa-IR" sz="7200" dirty="0" smtClean="0">
                        <a:effectLst/>
                        <a:cs typeface="B Zar" pitchFamily="2" charset="-78"/>
                      </a:endParaRPr>
                    </a:p>
                  </a:txBody>
                  <a:tcPr marL="55487" marR="55487" marT="0" marB="0">
                    <a:noFill/>
                  </a:tcPr>
                </a:tc>
              </a:tr>
            </a:tbl>
          </a:graphicData>
        </a:graphic>
      </p:graphicFrame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3" t="5947" r="5333" b="17837"/>
          <a:stretch/>
        </p:blipFill>
        <p:spPr bwMode="auto">
          <a:xfrm rot="5400000">
            <a:off x="-847763" y="1057237"/>
            <a:ext cx="6775526" cy="482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Voice 00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1800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3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6593627"/>
              </p:ext>
            </p:extLst>
          </p:nvPr>
        </p:nvGraphicFramePr>
        <p:xfrm>
          <a:off x="457200" y="1141730"/>
          <a:ext cx="8229600" cy="548767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8229600"/>
              </a:tblGrid>
              <a:tr h="548767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8000" dirty="0" smtClean="0">
                          <a:effectLst/>
                          <a:cs typeface="B Zar" pitchFamily="2" charset="-78"/>
                        </a:rPr>
                        <a:t>4-تعیین روش آماری</a:t>
                      </a:r>
                    </a:p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6600" dirty="0" smtClean="0">
                          <a:solidFill>
                            <a:srgbClr val="92D050"/>
                          </a:solidFill>
                          <a:effectLst/>
                          <a:cs typeface="B Zar" pitchFamily="2" charset="-78"/>
                        </a:rPr>
                        <a:t>روش آماری مورد استفاده محاسبه فراوانی و درصد است.</a:t>
                      </a:r>
                    </a:p>
                  </a:txBody>
                  <a:tcPr marL="55487" marR="55487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48183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6493815"/>
              </p:ext>
            </p:extLst>
          </p:nvPr>
        </p:nvGraphicFramePr>
        <p:xfrm>
          <a:off x="457200" y="457200"/>
          <a:ext cx="8229600" cy="548767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8229600"/>
              </a:tblGrid>
              <a:tr h="548767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4800" dirty="0" smtClean="0">
                          <a:effectLst/>
                          <a:cs typeface="B Zar" pitchFamily="2" charset="-78"/>
                        </a:rPr>
                        <a:t>5- پردازش اطلاعات و نتیجه گیری</a:t>
                      </a:r>
                    </a:p>
                  </a:txBody>
                  <a:tcPr marL="55487" marR="55487" marT="0" marB="0">
                    <a:noFill/>
                  </a:tcPr>
                </a:tc>
              </a:tr>
            </a:tbl>
          </a:graphicData>
        </a:graphic>
      </p:graphicFrame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" t="25503" r="4064" b="16931"/>
          <a:stretch/>
        </p:blipFill>
        <p:spPr bwMode="auto">
          <a:xfrm rot="10800000">
            <a:off x="609600" y="1905000"/>
            <a:ext cx="7886697" cy="3755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Voice 00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0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381000"/>
            <a:ext cx="3352800" cy="5029200"/>
          </a:xfrm>
        </p:spPr>
        <p:txBody>
          <a:bodyPr>
            <a:noAutofit/>
          </a:bodyPr>
          <a:lstStyle/>
          <a:p>
            <a:pPr algn="ctr" rtl="1"/>
            <a:r>
              <a:rPr lang="fa-IR" sz="11500" b="1" dirty="0" smtClean="0"/>
              <a:t>روش </a:t>
            </a:r>
            <a:br>
              <a:rPr lang="fa-IR" sz="11500" b="1" dirty="0" smtClean="0"/>
            </a:br>
            <a:r>
              <a:rPr lang="fa-IR" sz="11500" b="1" dirty="0" smtClean="0"/>
              <a:t>محاسبه</a:t>
            </a:r>
            <a:br>
              <a:rPr lang="fa-IR" sz="11500" b="1" dirty="0" smtClean="0"/>
            </a:br>
            <a:r>
              <a:rPr lang="fa-IR" sz="11500" b="1" dirty="0" smtClean="0"/>
              <a:t> درصد</a:t>
            </a:r>
            <a:endParaRPr lang="en-US" sz="11500" b="1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9" t="7675" r="16654" b="18918"/>
          <a:stretch/>
        </p:blipFill>
        <p:spPr bwMode="auto">
          <a:xfrm rot="5400000">
            <a:off x="-594497" y="823096"/>
            <a:ext cx="6675393" cy="518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Voice 00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42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124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050" name="Picture 2" descr="C:\Users\Narges\Pictures\My Pictures\malaysia (E)\DSC00059 - Cop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85800" y="228600"/>
            <a:ext cx="766748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7200" b="1" dirty="0" smtClean="0">
                <a:solidFill>
                  <a:srgbClr val="FFFF00"/>
                </a:solidFill>
              </a:rPr>
              <a:t>مروری بر جلسات گذشته</a:t>
            </a:r>
            <a:endParaRPr lang="en-US" sz="7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44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 smtClean="0">
                <a:solidFill>
                  <a:srgbClr val="FFFF00"/>
                </a:solidFill>
              </a:rPr>
              <a:t>جمع بندی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Voice 00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01143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8299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 smtClean="0">
                <a:cs typeface="B Zar" pitchFamily="2" charset="-78"/>
              </a:rPr>
              <a:t>تکلیف یادگیری</a:t>
            </a:r>
            <a:endParaRPr lang="en-US" b="1" dirty="0">
              <a:cs typeface="B Za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b="1" dirty="0" smtClean="0"/>
              <a:t>تصاویر یکی از کتابهای علوم تجربی دوره ابتدایی را در </a:t>
            </a:r>
            <a:r>
              <a:rPr lang="fa-IR" sz="3200" b="1" smtClean="0"/>
              <a:t>گروههای </a:t>
            </a:r>
            <a:r>
              <a:rPr lang="fa-IR" sz="3200" b="1" smtClean="0"/>
              <a:t>پنج نفره </a:t>
            </a:r>
            <a:r>
              <a:rPr lang="fa-IR" sz="3200" b="1" dirty="0" smtClean="0"/>
              <a:t>به روش تحلیل محتوای توصیفی تصاویر درس تحلیل نمایید.</a:t>
            </a:r>
          </a:p>
          <a:p>
            <a:pPr algn="r" rtl="1"/>
            <a:r>
              <a:rPr lang="fa-IR" sz="3200" b="1" dirty="0" smtClean="0"/>
              <a:t>پیام اصلی هر تصویر را مشخص کنید.</a:t>
            </a:r>
          </a:p>
          <a:p>
            <a:pPr algn="r" rtl="1"/>
            <a:r>
              <a:rPr lang="fa-IR" sz="3200" b="1" dirty="0" smtClean="0"/>
              <a:t>تصاویر دارای پیامهای اصلی مشابه را در یک طبقه قرار دهید.</a:t>
            </a:r>
          </a:p>
          <a:p>
            <a:pPr algn="r" rtl="1"/>
            <a:r>
              <a:rPr lang="fa-IR" sz="3200" b="1" dirty="0" smtClean="0"/>
              <a:t>فراوانی تصاویر هر طبقه را مشخص کنید.</a:t>
            </a:r>
          </a:p>
          <a:p>
            <a:pPr algn="r" rtl="1"/>
            <a:r>
              <a:rPr lang="fa-IR" sz="3200" b="1" dirty="0" smtClean="0"/>
              <a:t>بررسی نتایج فعالیت گروهها در فضای مجازی ایتا</a:t>
            </a:r>
          </a:p>
        </p:txBody>
      </p:sp>
    </p:spTree>
    <p:extLst>
      <p:ext uri="{BB962C8B-B14F-4D97-AF65-F5344CB8AC3E}">
        <p14:creationId xmlns:p14="http://schemas.microsoft.com/office/powerpoint/2010/main" val="414863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04800" y="1371600"/>
            <a:ext cx="8346830" cy="4114800"/>
          </a:xfrm>
          <a:prstGeom prst="rect">
            <a:avLst/>
          </a:prstGeom>
        </p:spPr>
        <p:txBody>
          <a:bodyPr>
            <a:normAutofit/>
            <a:scene3d>
              <a:camera prst="perspectiveRelaxedModerately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600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  <a:t>آنچه برای جلسه آینده قبل از تدریس لازم است مطالعه شود:</a:t>
            </a:r>
          </a:p>
          <a:p>
            <a:pPr algn="ctr" rtl="1"/>
            <a:endParaRPr lang="fa-IR" sz="6000" dirty="0" smtClean="0">
              <a:ln w="11430"/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B Titr" pitchFamily="2" charset="-78"/>
            </a:endParaRPr>
          </a:p>
          <a:p>
            <a:pPr algn="ctr" rtl="1"/>
            <a:endParaRPr lang="en-US" sz="6000" dirty="0">
              <a:ln w="11430"/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B Titr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3733800"/>
            <a:ext cx="6710490" cy="25699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ct val="115000"/>
              </a:lnSpc>
            </a:pPr>
            <a:endParaRPr lang="fa-IR" sz="2000" b="1" dirty="0" smtClean="0">
              <a:cs typeface="B Zar" pitchFamily="2" charset="-78"/>
            </a:endParaRPr>
          </a:p>
          <a:p>
            <a:pPr algn="ctr" rtl="1">
              <a:lnSpc>
                <a:spcPct val="115000"/>
              </a:lnSpc>
            </a:pPr>
            <a:r>
              <a:rPr lang="fa-IR" sz="6000" b="1" dirty="0" smtClean="0">
                <a:latin typeface="Calibri"/>
                <a:ea typeface="Calibri"/>
                <a:cs typeface="B Zar" pitchFamily="2" charset="-78"/>
              </a:rPr>
              <a:t>تحلیل محتوای توصیفی </a:t>
            </a:r>
          </a:p>
          <a:p>
            <a:pPr algn="ctr" rtl="1">
              <a:lnSpc>
                <a:spcPct val="115000"/>
              </a:lnSpc>
            </a:pPr>
            <a:r>
              <a:rPr lang="fa-IR" sz="6000" b="1" dirty="0" smtClean="0">
                <a:latin typeface="Calibri"/>
                <a:ea typeface="Calibri"/>
                <a:cs typeface="B Zar" pitchFamily="2" charset="-78"/>
              </a:rPr>
              <a:t>تمرین های درس</a:t>
            </a:r>
            <a:endParaRPr lang="en-US" sz="6000" b="1" dirty="0">
              <a:latin typeface="Calibri"/>
              <a:ea typeface="Calibri"/>
              <a:cs typeface="B Z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5959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0358361"/>
              </p:ext>
            </p:extLst>
          </p:nvPr>
        </p:nvGraphicFramePr>
        <p:xfrm>
          <a:off x="457200" y="1057018"/>
          <a:ext cx="8229600" cy="3743582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8229600"/>
              </a:tblGrid>
              <a:tr h="3743582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4400" dirty="0" smtClean="0">
                          <a:solidFill>
                            <a:srgbClr val="FFFF00"/>
                          </a:solidFill>
                          <a:effectLst/>
                          <a:cs typeface="B Zar" pitchFamily="2" charset="-78"/>
                        </a:rPr>
                        <a:t>منبع:</a:t>
                      </a:r>
                    </a:p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4400" dirty="0" smtClean="0">
                          <a:effectLst/>
                          <a:cs typeface="B Zar" pitchFamily="2" charset="-78"/>
                        </a:rPr>
                        <a:t>کتاب</a:t>
                      </a:r>
                      <a:r>
                        <a:rPr lang="fa-IR" sz="4400" baseline="0" dirty="0" smtClean="0">
                          <a:effectLst/>
                          <a:cs typeface="B Zar" pitchFamily="2" charset="-78"/>
                        </a:rPr>
                        <a:t> تحلیل محتوای کمی و کیفی کتابهای درسی دوره ابتدایی</a:t>
                      </a:r>
                    </a:p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4400" baseline="0" dirty="0" smtClean="0">
                          <a:effectLst/>
                          <a:cs typeface="B Zar" pitchFamily="2" charset="-78"/>
                        </a:rPr>
                        <a:t> دکتر محمد نوریان</a:t>
                      </a:r>
                      <a:endParaRPr lang="fa-IR" sz="4400" dirty="0" smtClean="0">
                        <a:effectLst/>
                        <a:cs typeface="B Zar" pitchFamily="2" charset="-78"/>
                      </a:endParaRPr>
                    </a:p>
                  </a:txBody>
                  <a:tcPr marL="55487" marR="55487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763260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457200" y="0"/>
            <a:ext cx="8229600" cy="704088"/>
          </a:xfrm>
        </p:spPr>
        <p:txBody>
          <a:bodyPr>
            <a:normAutofit fontScale="90000"/>
          </a:bodyPr>
          <a:lstStyle/>
          <a:p>
            <a:endParaRPr lang="fa-IR" dirty="0"/>
          </a:p>
        </p:txBody>
      </p:sp>
      <p:pic>
        <p:nvPicPr>
          <p:cNvPr id="4098" name="Picture 2" descr="C:\Users\Narges\Pictures\My Pictures\malaysia (E)\DSC00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0"/>
            <a:ext cx="9296400" cy="71627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22030" y="1371600"/>
            <a:ext cx="8229600" cy="3352800"/>
          </a:xfrm>
          <a:prstGeom prst="rect">
            <a:avLst/>
          </a:prstGeom>
        </p:spPr>
        <p:txBody>
          <a:bodyPr vert="horz" lIns="0" rIns="0" bIns="0" anchor="b">
            <a:noAutofit/>
            <a:scene3d>
              <a:camera prst="perspectiveRelaxedModerately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11500" dirty="0" smtClean="0">
                <a:ln w="11430"/>
                <a:solidFill>
                  <a:srgbClr val="FFFF99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  <a:t>موفق باشید...</a:t>
            </a:r>
            <a:endParaRPr lang="en-US" sz="11500" dirty="0">
              <a:ln w="11430"/>
              <a:solidFill>
                <a:srgbClr val="FFFF99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B Titr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3600" b="1" dirty="0" smtClean="0"/>
              <a:t>مرور مباحث جلسات گذشته  برای چند دقیقه</a:t>
            </a:r>
          </a:p>
          <a:p>
            <a:pPr algn="ctr" rtl="1"/>
            <a:r>
              <a:rPr lang="fa-IR" sz="3600" b="1" dirty="0" smtClean="0"/>
              <a:t>تاکنون از تحلیل محتوا چه آموخته اید ؟</a:t>
            </a:r>
          </a:p>
          <a:p>
            <a:pPr algn="ctr" rtl="1"/>
            <a:r>
              <a:rPr lang="fa-IR" sz="3600" b="1" dirty="0" smtClean="0"/>
              <a:t>در یک برگه یادداشت نمایید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9862646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rges\Pictures\My Pictures\malaysia (E)\DSC000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990600" y="1371600"/>
            <a:ext cx="11277600" cy="1676400"/>
          </a:xfrm>
          <a:prstGeom prst="rect">
            <a:avLst/>
          </a:prstGeom>
        </p:spPr>
        <p:txBody>
          <a:bodyPr>
            <a:noAutofit/>
            <a:scene3d>
              <a:camera prst="perspectiveRelaxedModerately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7200" dirty="0" smtClean="0">
                <a:ln w="11430"/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  <a:t>بسم الله الرحمن الرحیم</a:t>
            </a:r>
            <a:endParaRPr lang="en-US" sz="7200" dirty="0">
              <a:ln w="11430"/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1753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81000" y="381000"/>
            <a:ext cx="8382000" cy="1079500"/>
          </a:xfrm>
        </p:spPr>
        <p:txBody>
          <a:bodyPr anchor="ctr">
            <a:noAutofit/>
          </a:bodyPr>
          <a:lstStyle/>
          <a:p>
            <a:pPr algn="ctr" eaLnBrk="1" hangingPunct="1"/>
            <a:r>
              <a:rPr lang="fa-IR" sz="4000" b="1" dirty="0" smtClean="0">
                <a:solidFill>
                  <a:srgbClr val="FF0000"/>
                </a:solidFill>
              </a:rPr>
              <a:t>مرور مطالب جلسه قبل 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22030" y="1371600"/>
            <a:ext cx="8229600" cy="3352800"/>
          </a:xfrm>
          <a:prstGeom prst="rect">
            <a:avLst/>
          </a:prstGeom>
        </p:spPr>
        <p:txBody>
          <a:bodyPr>
            <a:normAutofit fontScale="62500" lnSpcReduction="20000"/>
            <a:scene3d>
              <a:camera prst="perspectiveRelaxedModerately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600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  <a:t>سلام خدمت شما دانشجومعلمان عزیز</a:t>
            </a:r>
          </a:p>
          <a:p>
            <a:pPr algn="ctr" rtl="1"/>
            <a:r>
              <a:rPr lang="fa-IR" sz="6000" b="1" dirty="0">
                <a:solidFill>
                  <a:srgbClr val="FF0000"/>
                </a:solidFill>
              </a:rPr>
              <a:t>پیش از مطالعه مطالب این جلسه دانشجومعلمان عزیز لطفا</a:t>
            </a:r>
            <a:br>
              <a:rPr lang="fa-IR" sz="6000" b="1" dirty="0">
                <a:solidFill>
                  <a:srgbClr val="FF0000"/>
                </a:solidFill>
              </a:rPr>
            </a:br>
            <a:r>
              <a:rPr lang="fa-IR" sz="6000" b="1" dirty="0">
                <a:solidFill>
                  <a:srgbClr val="FF0000"/>
                </a:solidFill>
              </a:rPr>
              <a:t>بر مطالب زیر مروری ذهنی داشته باشید</a:t>
            </a:r>
            <a:r>
              <a:rPr lang="fa-IR" sz="6000" b="1" dirty="0" smtClean="0">
                <a:solidFill>
                  <a:srgbClr val="FF0000"/>
                </a:solidFill>
              </a:rPr>
              <a:t>:</a:t>
            </a:r>
          </a:p>
          <a:p>
            <a:pPr algn="ctr" rtl="1"/>
            <a:r>
              <a:rPr lang="fa-IR" sz="6000" b="1" dirty="0" smtClean="0">
                <a:solidFill>
                  <a:srgbClr val="FFFF00"/>
                </a:solidFill>
              </a:rPr>
              <a:t>ساختار و ویژگیهای کتابهای درسی</a:t>
            </a:r>
          </a:p>
          <a:p>
            <a:pPr algn="ctr" rtl="1"/>
            <a:r>
              <a:rPr lang="fa-IR" sz="6000" b="1" dirty="0" smtClean="0">
                <a:solidFill>
                  <a:srgbClr val="FFFF00"/>
                </a:solidFill>
              </a:rPr>
              <a:t>انواع تحلیل محتوای توصیفی</a:t>
            </a:r>
          </a:p>
          <a:p>
            <a:pPr algn="ctr" rtl="1"/>
            <a:r>
              <a:rPr lang="fa-IR" sz="6000" b="1" dirty="0" smtClean="0">
                <a:solidFill>
                  <a:srgbClr val="FFFF00"/>
                </a:solidFill>
              </a:rPr>
              <a:t>تحلیل محتوای متن نوشتاری ، اهداف درس </a:t>
            </a:r>
          </a:p>
          <a:p>
            <a:pPr algn="ctr" rtl="1"/>
            <a:r>
              <a:rPr lang="fa-IR" sz="6000" b="1" dirty="0" smtClean="0">
                <a:solidFill>
                  <a:srgbClr val="FFFF00"/>
                </a:solidFill>
              </a:rPr>
              <a:t> </a:t>
            </a:r>
            <a:r>
              <a:rPr lang="fa-IR" sz="6000" dirty="0" smtClean="0">
                <a:ln w="11430"/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  <a:t> </a:t>
            </a:r>
          </a:p>
          <a:p>
            <a:pPr algn="ctr" rtl="1"/>
            <a:endParaRPr lang="fa-IR" sz="6000" dirty="0" smtClean="0">
              <a:ln w="11430"/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B Titr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074" name="Picture 2" descr="C:\Users\Narges\Pictures\My Pictures\malaysia (E)\DSC00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86" y="-18143"/>
            <a:ext cx="9525000" cy="6858000"/>
          </a:xfrm>
          <a:prstGeom prst="rect">
            <a:avLst/>
          </a:prstGeo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84213" y="836613"/>
            <a:ext cx="7772400" cy="792162"/>
          </a:xfrm>
          <a:prstGeom prst="rect">
            <a:avLst/>
          </a:prstGeom>
        </p:spPr>
        <p:txBody>
          <a:bodyPr vert="horz" lIns="0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8000" b="1" dirty="0" smtClean="0">
                <a:solidFill>
                  <a:srgbClr val="FFFF00"/>
                </a:solidFill>
                <a:cs typeface="B Zar" pitchFamily="2" charset="-78"/>
              </a:rPr>
              <a:t>تحلیل تصاویر درس</a:t>
            </a:r>
            <a:endParaRPr lang="en-US" sz="8000" b="1" dirty="0" smtClean="0">
              <a:solidFill>
                <a:srgbClr val="FFFF00"/>
              </a:solidFill>
              <a:cs typeface="B Z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125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7200" b="1" dirty="0" smtClean="0">
                <a:solidFill>
                  <a:srgbClr val="FFFF00"/>
                </a:solidFill>
              </a:rPr>
              <a:t>مقدمه</a:t>
            </a:r>
            <a:endParaRPr lang="en-US" sz="7200" b="1" dirty="0">
              <a:solidFill>
                <a:srgbClr val="FFFF00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389120"/>
          </a:xfrm>
        </p:spPr>
        <p:txBody>
          <a:bodyPr>
            <a:normAutofit/>
          </a:bodyPr>
          <a:lstStyle/>
          <a:p>
            <a:pPr algn="r" rtl="1"/>
            <a:r>
              <a:rPr lang="fa-IR" sz="3600" b="1" dirty="0" smtClean="0">
                <a:solidFill>
                  <a:srgbClr val="FF0000"/>
                </a:solidFill>
                <a:cs typeface="B Zar" pitchFamily="2" charset="-78"/>
              </a:rPr>
              <a:t>تصاویر بادو هدف مورد استفاده قرار می گیرند :</a:t>
            </a:r>
          </a:p>
          <a:p>
            <a:pPr algn="r" rtl="1"/>
            <a:r>
              <a:rPr lang="fa-IR" sz="3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cs typeface="B Zar" pitchFamily="2" charset="-78"/>
              </a:rPr>
              <a:t>1- فهماندن بهتر موضوع به فراگیر</a:t>
            </a:r>
          </a:p>
          <a:p>
            <a:pPr algn="r" rtl="1"/>
            <a:r>
              <a:rPr lang="fa-IR" sz="3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cs typeface="B Zar" pitchFamily="2" charset="-78"/>
              </a:rPr>
              <a:t>2-علاقمند کردن فراگیر به کتاب درسی</a:t>
            </a:r>
          </a:p>
        </p:txBody>
      </p:sp>
      <p:pic>
        <p:nvPicPr>
          <p:cNvPr id="5" name="Voice 00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518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015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5400" b="1" dirty="0">
                <a:solidFill>
                  <a:srgbClr val="FF0000"/>
                </a:solidFill>
                <a:cs typeface="B Zar" pitchFamily="2" charset="-78"/>
              </a:rPr>
              <a:t>تصاویر شامل</a:t>
            </a:r>
            <a:r>
              <a:rPr lang="fa-IR" sz="5400" b="1" dirty="0" smtClean="0">
                <a:solidFill>
                  <a:srgbClr val="FF0000"/>
                </a:solidFill>
                <a:cs typeface="B Zar" pitchFamily="2" charset="-78"/>
              </a:rPr>
              <a:t>: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400" b="1" dirty="0" smtClean="0">
                <a:cs typeface="B Zar" pitchFamily="2" charset="-78"/>
              </a:rPr>
              <a:t>عکس</a:t>
            </a:r>
          </a:p>
          <a:p>
            <a:pPr algn="r" rtl="1"/>
            <a:r>
              <a:rPr lang="fa-IR" sz="4400" b="1" dirty="0" smtClean="0">
                <a:cs typeface="B Zar" pitchFamily="2" charset="-78"/>
              </a:rPr>
              <a:t>نقاشی</a:t>
            </a:r>
          </a:p>
          <a:p>
            <a:pPr algn="r" rtl="1"/>
            <a:r>
              <a:rPr lang="fa-IR" sz="4400" b="1" dirty="0" smtClean="0">
                <a:cs typeface="B Zar" pitchFamily="2" charset="-78"/>
              </a:rPr>
              <a:t>نمودار</a:t>
            </a:r>
          </a:p>
          <a:p>
            <a:pPr algn="r" rtl="1"/>
            <a:r>
              <a:rPr lang="fa-IR" sz="4400" b="1" dirty="0" smtClean="0">
                <a:cs typeface="B Zar" pitchFamily="2" charset="-78"/>
              </a:rPr>
              <a:t>و ...</a:t>
            </a:r>
            <a:endParaRPr lang="en-US" sz="4400" b="1" dirty="0">
              <a:cs typeface="B Zar" pitchFamily="2" charset="-78"/>
            </a:endParaRPr>
          </a:p>
        </p:txBody>
      </p:sp>
      <p:pic>
        <p:nvPicPr>
          <p:cNvPr id="5" name="Voice 00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43252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1887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81600" y="304800"/>
            <a:ext cx="3810000" cy="3508830"/>
          </a:xfrm>
        </p:spPr>
        <p:txBody>
          <a:bodyPr>
            <a:noAutofit/>
          </a:bodyPr>
          <a:lstStyle/>
          <a:p>
            <a:pPr algn="r" rtl="1"/>
            <a:r>
              <a:rPr lang="fa-IR" sz="7200" b="1" dirty="0" smtClean="0">
                <a:solidFill>
                  <a:srgbClr val="FFFF00"/>
                </a:solidFill>
              </a:rPr>
              <a:t>تحلیل محتوای</a:t>
            </a:r>
            <a:br>
              <a:rPr lang="fa-IR" sz="7200" b="1" dirty="0" smtClean="0">
                <a:solidFill>
                  <a:srgbClr val="FFFF00"/>
                </a:solidFill>
              </a:rPr>
            </a:br>
            <a:r>
              <a:rPr lang="fa-IR" sz="7200" b="1" dirty="0" smtClean="0">
                <a:solidFill>
                  <a:srgbClr val="FFFF00"/>
                </a:solidFill>
              </a:rPr>
              <a:t> توصیفی</a:t>
            </a:r>
            <a:br>
              <a:rPr lang="fa-IR" sz="7200" b="1" dirty="0" smtClean="0">
                <a:solidFill>
                  <a:srgbClr val="FFFF00"/>
                </a:solidFill>
              </a:rPr>
            </a:br>
            <a:r>
              <a:rPr lang="fa-IR" sz="7200" b="1" dirty="0" smtClean="0">
                <a:solidFill>
                  <a:srgbClr val="FFFF00"/>
                </a:solidFill>
              </a:rPr>
              <a:t> تصاویر درس</a:t>
            </a:r>
            <a:endParaRPr lang="en-US" sz="7200" b="1" dirty="0">
              <a:solidFill>
                <a:srgbClr val="FFFF00"/>
              </a:solidFill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" t="6202" r="6730" b="15576"/>
          <a:stretch/>
        </p:blipFill>
        <p:spPr bwMode="auto">
          <a:xfrm rot="5400000">
            <a:off x="-566058" y="881743"/>
            <a:ext cx="6618515" cy="518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54055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10222</TotalTime>
  <Words>280</Words>
  <Application>Microsoft Office PowerPoint</Application>
  <PresentationFormat>On-screen Show (4:3)</PresentationFormat>
  <Paragraphs>64</Paragraphs>
  <Slides>24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Flow</vt:lpstr>
      <vt:lpstr>تحلیل محتوا 2 تحلیل محتوای توصیفی تصاویر درس</vt:lpstr>
      <vt:lpstr>PowerPoint Presentation</vt:lpstr>
      <vt:lpstr>PowerPoint Presentation</vt:lpstr>
      <vt:lpstr>PowerPoint Presentation</vt:lpstr>
      <vt:lpstr>مرور مطالب جلسه قبل </vt:lpstr>
      <vt:lpstr>PowerPoint Presentation</vt:lpstr>
      <vt:lpstr>مقدمه</vt:lpstr>
      <vt:lpstr>تصاویر شامل:</vt:lpstr>
      <vt:lpstr>تحلیل محتوای  توصیفی  تصاویر درس</vt:lpstr>
      <vt:lpstr>PowerPoint Presentation</vt:lpstr>
      <vt:lpstr>PowerPoint Presentation</vt:lpstr>
      <vt:lpstr>نمونه ای از تحلیل محتوای توصیفی تصاویردرس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روش  محاسبه  درصد</vt:lpstr>
      <vt:lpstr>جمع بندی</vt:lpstr>
      <vt:lpstr>تکلیف یادگیری</vt:lpstr>
      <vt:lpstr>PowerPoint Presentation</vt:lpstr>
      <vt:lpstr>PowerPoint Presentation</vt:lpstr>
      <vt:lpstr>PowerPoint Presentation</vt:lpstr>
    </vt:vector>
  </TitlesOfParts>
  <Company>Office07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تدوین طرح تحقیق کیفی</dc:title>
  <dc:creator>Narges</dc:creator>
  <cp:lastModifiedBy>user</cp:lastModifiedBy>
  <cp:revision>165</cp:revision>
  <dcterms:created xsi:type="dcterms:W3CDTF">2009-06-05T19:28:58Z</dcterms:created>
  <dcterms:modified xsi:type="dcterms:W3CDTF">2020-05-02T10:10:32Z</dcterms:modified>
</cp:coreProperties>
</file>