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A793771D-5C4F-4089-AB3F-C6146FF0A08C}"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114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6D04910-2000-48D0-8D74-7D2DE76C6930}"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93771D-5C4F-4089-AB3F-C6146FF0A08C}" type="slidenum">
              <a:rPr lang="en-US" smtClean="0"/>
              <a:t>‹#›</a:t>
            </a:fld>
            <a:endParaRPr lang="en-US"/>
          </a:p>
        </p:txBody>
      </p:sp>
    </p:spTree>
    <p:extLst>
      <p:ext uri="{BB962C8B-B14F-4D97-AF65-F5344CB8AC3E}">
        <p14:creationId xmlns:p14="http://schemas.microsoft.com/office/powerpoint/2010/main" val="168107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3771D-5C4F-4089-AB3F-C6146FF0A08C}"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1630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3771D-5C4F-4089-AB3F-C6146FF0A08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6379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3771D-5C4F-4089-AB3F-C6146FF0A08C}" type="slidenum">
              <a:rPr lang="en-US" smtClean="0"/>
              <a:t>‹#›</a:t>
            </a:fld>
            <a:endParaRPr lang="en-US"/>
          </a:p>
        </p:txBody>
      </p:sp>
    </p:spTree>
    <p:extLst>
      <p:ext uri="{BB962C8B-B14F-4D97-AF65-F5344CB8AC3E}">
        <p14:creationId xmlns:p14="http://schemas.microsoft.com/office/powerpoint/2010/main" val="140261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3771D-5C4F-4089-AB3F-C6146FF0A08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993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3771D-5C4F-4089-AB3F-C6146FF0A08C}"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180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3771D-5C4F-4089-AB3F-C6146FF0A08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90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3771D-5C4F-4089-AB3F-C6146FF0A08C}"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12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3771D-5C4F-4089-AB3F-C6146FF0A08C}" type="slidenum">
              <a:rPr lang="en-US" smtClean="0"/>
              <a:t>‹#›</a:t>
            </a:fld>
            <a:endParaRPr lang="en-US"/>
          </a:p>
        </p:txBody>
      </p:sp>
    </p:spTree>
    <p:extLst>
      <p:ext uri="{BB962C8B-B14F-4D97-AF65-F5344CB8AC3E}">
        <p14:creationId xmlns:p14="http://schemas.microsoft.com/office/powerpoint/2010/main" val="3802366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D04910-2000-48D0-8D74-7D2DE76C6930}" type="datetimeFigureOut">
              <a:rPr lang="en-US" smtClean="0"/>
              <a:t>4/29/2020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93771D-5C4F-4089-AB3F-C6146FF0A08C}"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9523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D04910-2000-48D0-8D74-7D2DE76C6930}"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93771D-5C4F-4089-AB3F-C6146FF0A08C}" type="slidenum">
              <a:rPr lang="en-US" smtClean="0"/>
              <a:t>‹#›</a:t>
            </a:fld>
            <a:endParaRPr lang="en-US"/>
          </a:p>
        </p:txBody>
      </p:sp>
    </p:spTree>
    <p:extLst>
      <p:ext uri="{BB962C8B-B14F-4D97-AF65-F5344CB8AC3E}">
        <p14:creationId xmlns:p14="http://schemas.microsoft.com/office/powerpoint/2010/main" val="174097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D04910-2000-48D0-8D74-7D2DE76C6930}" type="datetimeFigureOut">
              <a:rPr lang="en-US" smtClean="0"/>
              <a:t>4/29/2020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93771D-5C4F-4089-AB3F-C6146FF0A08C}"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920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D04910-2000-48D0-8D74-7D2DE76C6930}" type="datetimeFigureOut">
              <a:rPr lang="en-US" smtClean="0"/>
              <a:t>4/29/2020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93771D-5C4F-4089-AB3F-C6146FF0A08C}"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014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04910-2000-48D0-8D74-7D2DE76C6930}" type="datetimeFigureOut">
              <a:rPr lang="en-US" smtClean="0"/>
              <a:t>4/29/2020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93771D-5C4F-4089-AB3F-C6146FF0A08C}" type="slidenum">
              <a:rPr lang="en-US" smtClean="0"/>
              <a:t>‹#›</a:t>
            </a:fld>
            <a:endParaRPr lang="en-US"/>
          </a:p>
        </p:txBody>
      </p:sp>
    </p:spTree>
    <p:extLst>
      <p:ext uri="{BB962C8B-B14F-4D97-AF65-F5344CB8AC3E}">
        <p14:creationId xmlns:p14="http://schemas.microsoft.com/office/powerpoint/2010/main" val="2765125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6D04910-2000-48D0-8D74-7D2DE76C6930}"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93771D-5C4F-4089-AB3F-C6146FF0A08C}"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601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6D04910-2000-48D0-8D74-7D2DE76C6930}" type="datetimeFigureOut">
              <a:rPr lang="en-US" smtClean="0"/>
              <a:t>4/29/2020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93771D-5C4F-4089-AB3F-C6146FF0A08C}" type="slidenum">
              <a:rPr lang="en-US" smtClean="0"/>
              <a:t>‹#›</a:t>
            </a:fld>
            <a:endParaRPr lang="en-US"/>
          </a:p>
        </p:txBody>
      </p:sp>
    </p:spTree>
    <p:extLst>
      <p:ext uri="{BB962C8B-B14F-4D97-AF65-F5344CB8AC3E}">
        <p14:creationId xmlns:p14="http://schemas.microsoft.com/office/powerpoint/2010/main" val="2190230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6D04910-2000-48D0-8D74-7D2DE76C6930}" type="datetimeFigureOut">
              <a:rPr lang="en-US" smtClean="0"/>
              <a:t>4/29/2020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793771D-5C4F-4089-AB3F-C6146FF0A08C}" type="slidenum">
              <a:rPr lang="en-US" smtClean="0"/>
              <a:t>‹#›</a:t>
            </a:fld>
            <a:endParaRPr lang="en-US"/>
          </a:p>
        </p:txBody>
      </p:sp>
    </p:spTree>
    <p:extLst>
      <p:ext uri="{BB962C8B-B14F-4D97-AF65-F5344CB8AC3E}">
        <p14:creationId xmlns:p14="http://schemas.microsoft.com/office/powerpoint/2010/main" val="24000905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11.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تولد</a:t>
            </a:r>
            <a:endParaRPr lang="en-US" dirty="0"/>
          </a:p>
        </p:txBody>
      </p:sp>
      <p:sp>
        <p:nvSpPr>
          <p:cNvPr id="3" name="Content Placeholder 2"/>
          <p:cNvSpPr>
            <a:spLocks noGrp="1"/>
          </p:cNvSpPr>
          <p:nvPr>
            <p:ph idx="1"/>
          </p:nvPr>
        </p:nvSpPr>
        <p:spPr/>
        <p:txBody>
          <a:bodyPr/>
          <a:lstStyle/>
          <a:p>
            <a:pPr algn="r"/>
            <a:r>
              <a:rPr lang="fa-IR" dirty="0" smtClean="0"/>
              <a:t>یعنی گذر از زندگی وابسته در رحم مادر به زندگی که به لحاظ تامین نیاز های خود وابسته به اندام های زیستی خود می شود.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89906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گریه، اولین واکنش های ارتباطی نوزاد</a:t>
            </a:r>
            <a:endParaRPr lang="en-US" dirty="0"/>
          </a:p>
        </p:txBody>
      </p:sp>
      <p:sp>
        <p:nvSpPr>
          <p:cNvPr id="3" name="Content Placeholder 2"/>
          <p:cNvSpPr>
            <a:spLocks noGrp="1"/>
          </p:cNvSpPr>
          <p:nvPr>
            <p:ph idx="1"/>
          </p:nvPr>
        </p:nvSpPr>
        <p:spPr/>
        <p:txBody>
          <a:bodyPr/>
          <a:lstStyle/>
          <a:p>
            <a:pPr marL="0" indent="0" algn="r">
              <a:buNone/>
            </a:pPr>
            <a:r>
              <a:rPr lang="fa-IR" dirty="0" smtClean="0"/>
              <a:t>اولین واکنش ارتباطی کودکان است.</a:t>
            </a:r>
          </a:p>
          <a:p>
            <a:pPr marL="0" indent="0" algn="r">
              <a:buNone/>
            </a:pPr>
            <a:r>
              <a:rPr lang="fa-IR" dirty="0" smtClean="0"/>
              <a:t>ماهیت گریه کودکان متناسب با نیازهایشان متفاوت است.</a:t>
            </a:r>
          </a:p>
          <a:p>
            <a:pPr marL="0" indent="0" algn="r">
              <a:buNone/>
            </a:pPr>
            <a:r>
              <a:rPr lang="fa-IR" dirty="0" smtClean="0"/>
              <a:t>نوع گریه کودکان عادی با کودکان نابهنجار متفاوت است</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98842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تغذیه:منبع انرژی</a:t>
            </a:r>
            <a:endParaRPr lang="en-US" dirty="0"/>
          </a:p>
        </p:txBody>
      </p:sp>
      <p:sp>
        <p:nvSpPr>
          <p:cNvPr id="3" name="Content Placeholder 2"/>
          <p:cNvSpPr>
            <a:spLocks noGrp="1"/>
          </p:cNvSpPr>
          <p:nvPr>
            <p:ph idx="1"/>
          </p:nvPr>
        </p:nvSpPr>
        <p:spPr/>
        <p:txBody>
          <a:bodyPr/>
          <a:lstStyle/>
          <a:p>
            <a:pPr algn="r"/>
            <a:r>
              <a:rPr lang="fa-IR" dirty="0" smtClean="0"/>
              <a:t>دوره های خواب با دوره تغذیه هماهنگی دارد.</a:t>
            </a:r>
          </a:p>
          <a:p>
            <a:pPr algn="r"/>
            <a:r>
              <a:rPr lang="fa-IR" dirty="0" smtClean="0"/>
              <a:t>همزمان با افزایش سن از میزان دوره های تغذیه کم می شود.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80602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355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تغذیه با سینه مادر یا با شیشه شیر</a:t>
            </a:r>
            <a:endParaRPr lang="en-US" dirty="0"/>
          </a:p>
        </p:txBody>
      </p:sp>
      <p:sp>
        <p:nvSpPr>
          <p:cNvPr id="3" name="Content Placeholder 2"/>
          <p:cNvSpPr>
            <a:spLocks noGrp="1"/>
          </p:cNvSpPr>
          <p:nvPr>
            <p:ph idx="1"/>
          </p:nvPr>
        </p:nvSpPr>
        <p:spPr/>
        <p:txBody>
          <a:bodyPr/>
          <a:lstStyle/>
          <a:p>
            <a:pPr algn="r"/>
            <a:r>
              <a:rPr lang="fa-IR" dirty="0" smtClean="0"/>
              <a:t>شیر مادر غذای کامل است:</a:t>
            </a:r>
          </a:p>
          <a:p>
            <a:pPr algn="r"/>
            <a:r>
              <a:rPr lang="fa-IR" dirty="0" smtClean="0"/>
              <a:t>تمام نیازهای بدن کودک را دارد</a:t>
            </a:r>
          </a:p>
          <a:p>
            <a:pPr algn="r"/>
            <a:r>
              <a:rPr lang="fa-IR" dirty="0" smtClean="0"/>
              <a:t>حاوی موادی است که از کودک در برابر بیماریها محافظت می کند.</a:t>
            </a:r>
          </a:p>
          <a:p>
            <a:pPr algn="r"/>
            <a:r>
              <a:rPr lang="fa-IR" dirty="0" smtClean="0"/>
              <a:t>همیشه در دسترس می باشد.</a:t>
            </a:r>
          </a:p>
          <a:p>
            <a:pPr marL="0" indent="0" algn="r">
              <a:buNone/>
            </a:pPr>
            <a:r>
              <a:rPr lang="fa-IR" dirty="0" smtClean="0"/>
              <a:t>نیاز های عاطفی مادر و فرزند را تامین می کند</a:t>
            </a:r>
          </a:p>
          <a:p>
            <a:pPr marL="0" indent="0" algn="r">
              <a:buNone/>
            </a:pPr>
            <a:r>
              <a:rPr lang="fa-IR" dirty="0" smtClean="0"/>
              <a:t>از دمای مناسب برخوردار است</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48005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مراحل تولد</a:t>
            </a:r>
            <a:endParaRPr lang="en-US" dirty="0"/>
          </a:p>
        </p:txBody>
      </p:sp>
      <p:sp>
        <p:nvSpPr>
          <p:cNvPr id="3" name="Content Placeholder 2"/>
          <p:cNvSpPr>
            <a:spLocks noGrp="1"/>
          </p:cNvSpPr>
          <p:nvPr>
            <p:ph idx="1"/>
          </p:nvPr>
        </p:nvSpPr>
        <p:spPr/>
        <p:txBody>
          <a:bodyPr/>
          <a:lstStyle/>
          <a:p>
            <a:pPr algn="r"/>
            <a:r>
              <a:rPr lang="fa-IR" dirty="0" smtClean="0"/>
              <a:t>معمولا مقدمات تولد از یک قبل از تولد آغاز می شود و جنین برای اینکه بظور طبیعی به دنیا بیاید، از یک ماه قبل ازتولد جنین شروع به حرکت به طرف پایین و جلو می کند تا از طرف سر به دنیا بیاید.</a:t>
            </a:r>
          </a:p>
          <a:p>
            <a:pPr algn="r"/>
            <a:r>
              <a:rPr lang="fa-IR" dirty="0" smtClean="0"/>
              <a:t>حرکت و چرخش جنین به طرف پایین و جلو بواسطه انقباض های ماهیچه های رحم(درد های زایمانی در اصطلاح عامیانه) اتفاق می افتد،دردهای زایمانی در ابتدا خفیف وهمزمان با نزدیک شدن به زمان تولد شدیدتر می شود.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12276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شاخص آپگار</a:t>
            </a:r>
            <a:endParaRPr lang="en-US" dirty="0"/>
          </a:p>
        </p:txBody>
      </p:sp>
      <p:sp>
        <p:nvSpPr>
          <p:cNvPr id="3" name="Content Placeholder 2"/>
          <p:cNvSpPr>
            <a:spLocks noGrp="1"/>
          </p:cNvSpPr>
          <p:nvPr>
            <p:ph idx="1"/>
          </p:nvPr>
        </p:nvSpPr>
        <p:spPr/>
        <p:txBody>
          <a:bodyPr/>
          <a:lstStyle/>
          <a:p>
            <a:pPr marL="0" indent="0" algn="r">
              <a:buNone/>
            </a:pPr>
            <a:r>
              <a:rPr lang="fa-IR" dirty="0" smtClean="0"/>
              <a:t>برای ارزیابی سلامت نوزادان بلافاصله بعد از تولد،از شاخصی به نام شاخص آپگار استفاده می کنند،این شاخص توسط خانم دکتر ویرجینیا آپگارطراحی شده است،براساس این شاخص نوزادان بلافاصله بعد از تولد در دو نوبت (1و5 دقیقه بعد از تولد)و 5 معیار(تنفس،نبض،رنگ پوست،قدرت ماهیچه ای و واکنش در برابر محرکها) ارزیابی می شوند.</a:t>
            </a:r>
          </a:p>
          <a:p>
            <a:pPr marL="0" indent="0" algn="r">
              <a:buNone/>
            </a:pPr>
            <a:r>
              <a:rPr lang="fa-IR" dirty="0" smtClean="0"/>
              <a:t>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6132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سزارین</a:t>
            </a:r>
            <a:endParaRPr lang="en-US" dirty="0"/>
          </a:p>
        </p:txBody>
      </p:sp>
      <p:sp>
        <p:nvSpPr>
          <p:cNvPr id="3" name="Content Placeholder 2"/>
          <p:cNvSpPr>
            <a:spLocks noGrp="1"/>
          </p:cNvSpPr>
          <p:nvPr>
            <p:ph idx="1"/>
          </p:nvPr>
        </p:nvSpPr>
        <p:spPr/>
        <p:txBody>
          <a:bodyPr>
            <a:normAutofit fontScale="77500" lnSpcReduction="20000"/>
          </a:bodyPr>
          <a:lstStyle/>
          <a:p>
            <a:pPr algn="r"/>
            <a:r>
              <a:rPr lang="fa-IR" dirty="0" smtClean="0"/>
              <a:t>راهکاری برای زایمانهای سخت و دشوار، زمانیکه:</a:t>
            </a:r>
          </a:p>
          <a:p>
            <a:pPr algn="r"/>
            <a:r>
              <a:rPr lang="fa-IR" dirty="0" smtClean="0"/>
              <a:t>لگن مادر کوچک است</a:t>
            </a:r>
          </a:p>
          <a:p>
            <a:pPr algn="r"/>
            <a:r>
              <a:rPr lang="fa-IR" dirty="0" smtClean="0"/>
              <a:t>وزن کودک بیش از اندازه زیاد است</a:t>
            </a:r>
          </a:p>
          <a:p>
            <a:pPr algn="r"/>
            <a:r>
              <a:rPr lang="fa-IR" dirty="0" smtClean="0"/>
              <a:t>طرز قرار گرفتن کودک در رحم مادر طبیعی نیست</a:t>
            </a:r>
          </a:p>
          <a:p>
            <a:pPr algn="r"/>
            <a:r>
              <a:rPr lang="fa-IR" dirty="0" smtClean="0"/>
              <a:t>عوارض زایمان:</a:t>
            </a:r>
          </a:p>
          <a:p>
            <a:pPr algn="r"/>
            <a:r>
              <a:rPr lang="fa-IR" dirty="0" smtClean="0"/>
              <a:t>خونریزی </a:t>
            </a:r>
          </a:p>
          <a:p>
            <a:pPr algn="r"/>
            <a:r>
              <a:rPr lang="fa-IR" dirty="0" smtClean="0"/>
              <a:t>عفونت</a:t>
            </a:r>
          </a:p>
          <a:p>
            <a:pPr algn="r"/>
            <a:r>
              <a:rPr lang="fa-IR" dirty="0" smtClean="0"/>
              <a:t>لخته های خونی</a:t>
            </a:r>
          </a:p>
          <a:p>
            <a:pPr algn="r"/>
            <a:r>
              <a:rPr lang="fa-IR" dirty="0" smtClean="0"/>
              <a:t>آسیب های عضوی</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96948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زود رسی</a:t>
            </a:r>
            <a:endParaRPr lang="en-US" dirty="0"/>
          </a:p>
        </p:txBody>
      </p:sp>
      <p:sp>
        <p:nvSpPr>
          <p:cNvPr id="3" name="Content Placeholder 2"/>
          <p:cNvSpPr>
            <a:spLocks noGrp="1"/>
          </p:cNvSpPr>
          <p:nvPr>
            <p:ph idx="1"/>
          </p:nvPr>
        </p:nvSpPr>
        <p:spPr/>
        <p:txBody>
          <a:bodyPr>
            <a:normAutofit fontScale="77500" lnSpcReduction="20000"/>
          </a:bodyPr>
          <a:lstStyle/>
          <a:p>
            <a:pPr marL="0" indent="0" algn="r">
              <a:buNone/>
            </a:pPr>
            <a:r>
              <a:rPr lang="fa-IR" dirty="0" smtClean="0"/>
              <a:t>اصطلاحا به تولد زود تر از موعد (قبل از سی و هفتمین هفته بارداری)اطلاق می شود</a:t>
            </a:r>
          </a:p>
          <a:p>
            <a:pPr marL="0" indent="0" algn="r">
              <a:buNone/>
            </a:pPr>
            <a:r>
              <a:rPr lang="fa-IR" dirty="0" smtClean="0"/>
              <a:t>زودرسی اگر همراه با وزن پایین نوزاد هنگام تولد باشد، آسیب پذیری کودک بیشتری می شود.</a:t>
            </a:r>
          </a:p>
          <a:p>
            <a:pPr marL="0" indent="0" algn="r">
              <a:buNone/>
            </a:pPr>
            <a:r>
              <a:rPr lang="fa-IR" dirty="0" smtClean="0"/>
              <a:t>عوارض زودرسی:</a:t>
            </a:r>
          </a:p>
          <a:p>
            <a:pPr marL="0" indent="0" algn="r">
              <a:buNone/>
            </a:pPr>
            <a:r>
              <a:rPr lang="fa-IR" dirty="0" smtClean="0"/>
              <a:t>مشکلات تحصیلی</a:t>
            </a:r>
          </a:p>
          <a:p>
            <a:pPr marL="0" indent="0" algn="r">
              <a:buNone/>
            </a:pPr>
            <a:r>
              <a:rPr lang="fa-IR" dirty="0" smtClean="0"/>
              <a:t>مشکل در یاد گیری زبان</a:t>
            </a:r>
          </a:p>
          <a:p>
            <a:pPr marL="0" indent="0" algn="r">
              <a:buNone/>
            </a:pPr>
            <a:r>
              <a:rPr lang="fa-IR" dirty="0" smtClean="0"/>
              <a:t>خطرات اختلالات ریوی</a:t>
            </a:r>
          </a:p>
          <a:p>
            <a:pPr marL="0" indent="0" algn="r">
              <a:buNone/>
            </a:pPr>
            <a:r>
              <a:rPr lang="fa-IR" dirty="0" smtClean="0"/>
              <a:t>خونریزی معده</a:t>
            </a:r>
          </a:p>
          <a:p>
            <a:pPr marL="0" indent="0" algn="r">
              <a:buNone/>
            </a:pPr>
            <a:r>
              <a:rPr lang="fa-IR" dirty="0" smtClean="0"/>
              <a:t>و مشکلات روده</a:t>
            </a:r>
          </a:p>
          <a:p>
            <a:pPr marL="0" indent="0" algn="r">
              <a:buNone/>
            </a:pPr>
            <a:r>
              <a:rPr lang="fa-IR" dirty="0" smtClean="0"/>
              <a:t>البته همه کودکان نارس نابهنجاری از خود نشان نمی دهند..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36549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کم اکسیژنی جنینی(آنوکسیا)</a:t>
            </a:r>
            <a:endParaRPr lang="en-US" dirty="0"/>
          </a:p>
        </p:txBody>
      </p:sp>
      <p:sp>
        <p:nvSpPr>
          <p:cNvPr id="3" name="Content Placeholder 2"/>
          <p:cNvSpPr>
            <a:spLocks noGrp="1"/>
          </p:cNvSpPr>
          <p:nvPr>
            <p:ph idx="1"/>
          </p:nvPr>
        </p:nvSpPr>
        <p:spPr/>
        <p:txBody>
          <a:bodyPr/>
          <a:lstStyle/>
          <a:p>
            <a:pPr algn="r"/>
            <a:r>
              <a:rPr lang="fa-IR" dirty="0" smtClean="0"/>
              <a:t>اصطلاحا به نرسیدن اکسیژن به سلولهای مغزی در طول زایمان های سخت و طولانی و یا سایر مشکلات زایمان اطلاق می شود.</a:t>
            </a:r>
          </a:p>
          <a:p>
            <a:pPr algn="r"/>
            <a:r>
              <a:rPr lang="fa-IR" dirty="0" smtClean="0"/>
              <a:t>کمی اکسیژن با عث نابودی سلول های مغزی می شود و از طرف دیگر سلول های مغزی قابل ترمیم نیستند. و عواررض نابودی سلول های مغزی پایدار است.</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78813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بیمارستان یا خانه:مکانهایی برای زایمان</a:t>
            </a:r>
            <a:endParaRPr lang="en-US" dirty="0"/>
          </a:p>
        </p:txBody>
      </p:sp>
      <p:sp>
        <p:nvSpPr>
          <p:cNvPr id="3" name="Content Placeholder 2"/>
          <p:cNvSpPr>
            <a:spLocks noGrp="1"/>
          </p:cNvSpPr>
          <p:nvPr>
            <p:ph idx="1"/>
          </p:nvPr>
        </p:nvSpPr>
        <p:spPr/>
        <p:txBody>
          <a:bodyPr/>
          <a:lstStyle/>
          <a:p>
            <a:pPr algn="r"/>
            <a:r>
              <a:rPr lang="fa-IR" dirty="0" smtClean="0"/>
              <a:t>دلایل خانواده های منتقد نسبت به زایمان در بیمارستان:</a:t>
            </a:r>
          </a:p>
          <a:p>
            <a:pPr marL="0" indent="0" algn="r">
              <a:buNone/>
            </a:pPr>
            <a:r>
              <a:rPr lang="fa-IR" dirty="0" smtClean="0"/>
              <a:t>مراقبت های خشک ،رسمی و دستوری در بیمارستانها</a:t>
            </a:r>
          </a:p>
          <a:p>
            <a:pPr marL="0" indent="0" algn="r">
              <a:buNone/>
            </a:pPr>
            <a:r>
              <a:rPr lang="fa-IR" dirty="0" smtClean="0"/>
              <a:t>استفاده زیاده از مواد ضدعفونی کننده</a:t>
            </a:r>
          </a:p>
          <a:p>
            <a:pPr marL="0" indent="0" algn="r">
              <a:buNone/>
            </a:pPr>
            <a:r>
              <a:rPr lang="fa-IR" dirty="0" smtClean="0"/>
              <a:t>نور زیاد </a:t>
            </a:r>
          </a:p>
          <a:p>
            <a:pPr marL="0" indent="0" algn="r">
              <a:buNone/>
            </a:pPr>
            <a:r>
              <a:rPr lang="fa-IR" dirty="0" smtClean="0"/>
              <a:t>جدایی نوزاد از مادر بلافاصله بعد از تولد</a:t>
            </a:r>
          </a:p>
          <a:p>
            <a:pPr marL="0" indent="0" algn="r">
              <a:buNone/>
            </a:pPr>
            <a:r>
              <a:rPr lang="fa-IR" dirty="0" smtClean="0"/>
              <a:t>ضمن اینکه بیمارستان محل بیماران است و زایمان بیماری نیست.</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15545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t>فصل سوم :نوزاد</a:t>
            </a:r>
            <a:br>
              <a:rPr lang="fa-IR" dirty="0" smtClean="0"/>
            </a:br>
            <a:r>
              <a:rPr lang="fa-IR" dirty="0" smtClean="0"/>
              <a:t>(مقدمه)</a:t>
            </a:r>
            <a:endParaRPr lang="en-US" dirty="0"/>
          </a:p>
        </p:txBody>
      </p:sp>
      <p:sp>
        <p:nvSpPr>
          <p:cNvPr id="3" name="Content Placeholder 2"/>
          <p:cNvSpPr>
            <a:spLocks noGrp="1"/>
          </p:cNvSpPr>
          <p:nvPr>
            <p:ph idx="1"/>
          </p:nvPr>
        </p:nvSpPr>
        <p:spPr/>
        <p:txBody>
          <a:bodyPr/>
          <a:lstStyle/>
          <a:p>
            <a:pPr algn="ctr"/>
            <a:r>
              <a:rPr lang="fa-IR" dirty="0" smtClean="0"/>
              <a:t>توانایی های کودک و رفتار های رایج هنگام تولد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96905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742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خواب (در دوره نوزادی)</a:t>
            </a:r>
            <a:endParaRPr lang="en-US" dirty="0"/>
          </a:p>
        </p:txBody>
      </p:sp>
      <p:sp>
        <p:nvSpPr>
          <p:cNvPr id="3" name="Content Placeholder 2"/>
          <p:cNvSpPr>
            <a:spLocks noGrp="1"/>
          </p:cNvSpPr>
          <p:nvPr>
            <p:ph idx="1"/>
          </p:nvPr>
        </p:nvSpPr>
        <p:spPr/>
        <p:txBody>
          <a:bodyPr/>
          <a:lstStyle/>
          <a:p>
            <a:pPr algn="r"/>
            <a:r>
              <a:rPr lang="fa-IR" dirty="0" smtClean="0"/>
              <a:t>یکی از نیاز های اساسی در دوره نوزادی است</a:t>
            </a:r>
          </a:p>
          <a:p>
            <a:pPr algn="r"/>
            <a:r>
              <a:rPr lang="fa-IR" dirty="0" smtClean="0"/>
              <a:t>نوزادان 7-8 نوبت خواب و بیداری دارند</a:t>
            </a:r>
          </a:p>
          <a:p>
            <a:pPr algn="r"/>
            <a:r>
              <a:rPr lang="fa-IR" dirty="0" smtClean="0"/>
              <a:t>همزمان با افزایش سن از تعداد چرخه های خواب و بیداری کم می شود</a:t>
            </a:r>
          </a:p>
          <a:p>
            <a:pPr algn="r"/>
            <a:r>
              <a:rPr lang="fa-IR" dirty="0" smtClean="0"/>
              <a:t>همزمان با افزایش سن رفته رفته خواب کودکان به شب منتقل می شود و زمان بیداری در طول روز افزایش پیدا می کند.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874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525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
  <TotalTime>124</TotalTime>
  <Words>572</Words>
  <Application>Microsoft Office PowerPoint</Application>
  <PresentationFormat>Widescreen</PresentationFormat>
  <Paragraphs>59</Paragraphs>
  <Slides>12</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Garamond</vt:lpstr>
      <vt:lpstr>Times New Roman</vt:lpstr>
      <vt:lpstr>Organic</vt:lpstr>
      <vt:lpstr>تولد</vt:lpstr>
      <vt:lpstr>مراحل تولد</vt:lpstr>
      <vt:lpstr>شاخص آپگار</vt:lpstr>
      <vt:lpstr>سزارین</vt:lpstr>
      <vt:lpstr>زود رسی</vt:lpstr>
      <vt:lpstr>کم اکسیژنی جنینی(آنوکسیا)</vt:lpstr>
      <vt:lpstr>بیمارستان یا خانه:مکانهایی برای زایمان</vt:lpstr>
      <vt:lpstr>فصل سوم :نوزاد (مقدمه)</vt:lpstr>
      <vt:lpstr>خواب (در دوره نوزادی)</vt:lpstr>
      <vt:lpstr>گریه، اولین واکنش های ارتباطی نوزاد</vt:lpstr>
      <vt:lpstr>تغذیه:منبع انرژی</vt:lpstr>
      <vt:lpstr>تغذیه با سینه مادر یا با شیشه شیر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تولد</dc:title>
  <dc:creator>Windows User</dc:creator>
  <cp:lastModifiedBy>Windows User</cp:lastModifiedBy>
  <cp:revision>2</cp:revision>
  <dcterms:created xsi:type="dcterms:W3CDTF">2020-04-29T08:26:21Z</dcterms:created>
  <dcterms:modified xsi:type="dcterms:W3CDTF">2020-04-29T15:13:50Z</dcterms:modified>
</cp:coreProperties>
</file>