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71" r:id="rId6"/>
    <p:sldId id="272" r:id="rId7"/>
    <p:sldId id="273" r:id="rId8"/>
    <p:sldId id="274" r:id="rId9"/>
    <p:sldId id="275" r:id="rId10"/>
    <p:sldId id="261" r:id="rId11"/>
    <p:sldId id="262" r:id="rId12"/>
    <p:sldId id="264" r:id="rId13"/>
    <p:sldId id="276" r:id="rId14"/>
    <p:sldId id="277" r:id="rId15"/>
    <p:sldId id="267" r:id="rId16"/>
    <p:sldId id="268" r:id="rId17"/>
    <p:sldId id="279" r:id="rId18"/>
    <p:sldId id="280" r:id="rId19"/>
    <p:sldId id="269" r:id="rId20"/>
    <p:sldId id="270" r:id="rId21"/>
    <p:sldId id="28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014" y="-2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1EEFDE-ECBD-447B-9AA7-9AAA2EEF27B6}"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8FEF4-451C-4917-B1A4-2A25089FF1D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1EEFDE-ECBD-447B-9AA7-9AAA2EEF27B6}"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8FEF4-451C-4917-B1A4-2A25089FF1D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1EEFDE-ECBD-447B-9AA7-9AAA2EEF27B6}"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8FEF4-451C-4917-B1A4-2A25089FF1D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1EEFDE-ECBD-447B-9AA7-9AAA2EEF27B6}"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8FEF4-451C-4917-B1A4-2A25089FF1D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1EEFDE-ECBD-447B-9AA7-9AAA2EEF27B6}"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8FEF4-451C-4917-B1A4-2A25089FF1D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1EEFDE-ECBD-447B-9AA7-9AAA2EEF27B6}"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8FEF4-451C-4917-B1A4-2A25089FF1D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1EEFDE-ECBD-447B-9AA7-9AAA2EEF27B6}" type="datetimeFigureOut">
              <a:rPr lang="en-US" smtClean="0"/>
              <a:pPr/>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A8FEF4-451C-4917-B1A4-2A25089FF1D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1EEFDE-ECBD-447B-9AA7-9AAA2EEF27B6}" type="datetimeFigureOut">
              <a:rPr lang="en-US" smtClean="0"/>
              <a:pPr/>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A8FEF4-451C-4917-B1A4-2A25089FF1D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EEFDE-ECBD-447B-9AA7-9AAA2EEF27B6}" type="datetimeFigureOut">
              <a:rPr lang="en-US" smtClean="0"/>
              <a:pPr/>
              <a:t>5/3/2020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A8FEF4-451C-4917-B1A4-2A25089FF1D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1EEFDE-ECBD-447B-9AA7-9AAA2EEF27B6}"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8FEF4-451C-4917-B1A4-2A25089FF1D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1EEFDE-ECBD-447B-9AA7-9AAA2EEF27B6}"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8FEF4-451C-4917-B1A4-2A25089FF1D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1EEFDE-ECBD-447B-9AA7-9AAA2EEF27B6}" type="datetimeFigureOut">
              <a:rPr lang="en-US" smtClean="0"/>
              <a:pPr/>
              <a:t>5/3/2020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A8FEF4-451C-4917-B1A4-2A25089FF1D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219200"/>
            <a:ext cx="5791200" cy="4247317"/>
          </a:xfrm>
          <a:prstGeom prst="rect">
            <a:avLst/>
          </a:prstGeom>
          <a:noFill/>
        </p:spPr>
        <p:txBody>
          <a:bodyPr wrap="square" rtlCol="0">
            <a:spAutoFit/>
          </a:bodyPr>
          <a:lstStyle/>
          <a:p>
            <a:pPr algn="ctr" rtl="1">
              <a:lnSpc>
                <a:spcPct val="150000"/>
              </a:lnSpc>
            </a:pPr>
            <a:r>
              <a:rPr lang="fa-IR" sz="6000" b="1" dirty="0" smtClean="0">
                <a:cs typeface="Mitra" pitchFamily="2" charset="-78"/>
              </a:rPr>
              <a:t>جلسه دهم</a:t>
            </a:r>
          </a:p>
          <a:p>
            <a:pPr algn="ctr" rtl="1">
              <a:lnSpc>
                <a:spcPct val="150000"/>
              </a:lnSpc>
            </a:pPr>
            <a:r>
              <a:rPr lang="fa-IR" sz="6000" b="1" dirty="0" smtClean="0">
                <a:solidFill>
                  <a:srgbClr val="FF0000"/>
                </a:solidFill>
                <a:cs typeface="B Mitra" pitchFamily="2" charset="-78"/>
              </a:rPr>
              <a:t>شاخه بندپایان</a:t>
            </a:r>
          </a:p>
          <a:p>
            <a:pPr algn="ctr" rtl="1">
              <a:lnSpc>
                <a:spcPct val="150000"/>
              </a:lnSpc>
            </a:pPr>
            <a:endParaRPr lang="en-US" sz="6000" b="1" dirty="0">
              <a:cs typeface="Mitra" pitchFamily="2" charset="-78"/>
            </a:endParaRPr>
          </a:p>
        </p:txBody>
      </p:sp>
      <p:sp>
        <p:nvSpPr>
          <p:cNvPr id="3" name="TextBox 2"/>
          <p:cNvSpPr txBox="1"/>
          <p:nvPr/>
        </p:nvSpPr>
        <p:spPr>
          <a:xfrm>
            <a:off x="914400" y="4191000"/>
            <a:ext cx="7315200" cy="1015663"/>
          </a:xfrm>
          <a:prstGeom prst="rect">
            <a:avLst/>
          </a:prstGeom>
          <a:noFill/>
        </p:spPr>
        <p:txBody>
          <a:bodyPr wrap="square" rtlCol="0">
            <a:spAutoFit/>
          </a:bodyPr>
          <a:lstStyle/>
          <a:p>
            <a:pPr algn="ctr"/>
            <a:r>
              <a:rPr lang="en-US" sz="6000" b="1" dirty="0" err="1" smtClean="0">
                <a:solidFill>
                  <a:srgbClr val="FF0000"/>
                </a:solidFill>
                <a:latin typeface="Times New Roman" pitchFamily="18" charset="0"/>
                <a:cs typeface="Times New Roman" pitchFamily="18" charset="0"/>
              </a:rPr>
              <a:t>Arthropoda</a:t>
            </a:r>
            <a:endParaRPr lang="en-US" sz="6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Related image"/>
          <p:cNvPicPr>
            <a:picLocks noChangeAspect="1" noChangeArrowheads="1"/>
          </p:cNvPicPr>
          <p:nvPr/>
        </p:nvPicPr>
        <p:blipFill>
          <a:blip r:embed="rId2"/>
          <a:srcRect/>
          <a:stretch>
            <a:fillRect/>
          </a:stretch>
        </p:blipFill>
        <p:spPr bwMode="auto">
          <a:xfrm>
            <a:off x="0" y="-1"/>
            <a:ext cx="9144000" cy="6855065"/>
          </a:xfrm>
          <a:prstGeom prst="rect">
            <a:avLst/>
          </a:prstGeom>
          <a:noFill/>
        </p:spPr>
      </p:pic>
      <p:sp>
        <p:nvSpPr>
          <p:cNvPr id="4" name="Rounded Rectangle 3"/>
          <p:cNvSpPr/>
          <p:nvPr/>
        </p:nvSpPr>
        <p:spPr>
          <a:xfrm>
            <a:off x="6629400" y="2209800"/>
            <a:ext cx="1447800" cy="38100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762000" y="2590800"/>
            <a:ext cx="1447800" cy="38100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0" y="3962400"/>
            <a:ext cx="1447800" cy="38100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Brace 6"/>
          <p:cNvSpPr/>
          <p:nvPr/>
        </p:nvSpPr>
        <p:spPr>
          <a:xfrm flipH="1">
            <a:off x="457200" y="2438400"/>
            <a:ext cx="381000" cy="20574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rot="16200000">
            <a:off x="-1019145" y="3213557"/>
            <a:ext cx="2438400" cy="430887"/>
          </a:xfrm>
          <a:prstGeom prst="rect">
            <a:avLst/>
          </a:prstGeom>
          <a:noFill/>
        </p:spPr>
        <p:txBody>
          <a:bodyPr wrap="square" rtlCol="0">
            <a:spAutoFit/>
          </a:bodyPr>
          <a:lstStyle/>
          <a:p>
            <a:pPr algn="ctr"/>
            <a:r>
              <a:rPr lang="en-US" sz="2200" b="1" dirty="0" err="1" smtClean="0"/>
              <a:t>Procuticle</a:t>
            </a:r>
            <a:endParaRPr lang="en-US" sz="2200" b="1" dirty="0"/>
          </a:p>
        </p:txBody>
      </p:sp>
      <p:sp>
        <p:nvSpPr>
          <p:cNvPr id="9" name="Rounded Rectangle 8"/>
          <p:cNvSpPr/>
          <p:nvPr/>
        </p:nvSpPr>
        <p:spPr>
          <a:xfrm>
            <a:off x="7086600" y="3581400"/>
            <a:ext cx="1066800" cy="533400"/>
          </a:xfrm>
          <a:prstGeom prst="roundRect">
            <a:avLst/>
          </a:pr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2"/>
          <a:srcRect/>
          <a:stretch>
            <a:fillRect/>
          </a:stretch>
        </p:blipFill>
        <p:spPr bwMode="auto">
          <a:xfrm>
            <a:off x="304800" y="3358383"/>
            <a:ext cx="3962400" cy="3418655"/>
          </a:xfrm>
          <a:prstGeom prst="rect">
            <a:avLst/>
          </a:prstGeom>
          <a:noFill/>
          <a:ln w="9525">
            <a:noFill/>
            <a:miter lim="800000"/>
            <a:headEnd/>
            <a:tailEnd/>
          </a:ln>
          <a:effectLst/>
        </p:spPr>
      </p:pic>
      <p:sp>
        <p:nvSpPr>
          <p:cNvPr id="5" name="Rectangle 4"/>
          <p:cNvSpPr/>
          <p:nvPr/>
        </p:nvSpPr>
        <p:spPr>
          <a:xfrm>
            <a:off x="76200" y="152400"/>
            <a:ext cx="8991600" cy="4524315"/>
          </a:xfrm>
          <a:prstGeom prst="rect">
            <a:avLst/>
          </a:prstGeom>
        </p:spPr>
        <p:txBody>
          <a:bodyPr wrap="square">
            <a:spAutoFit/>
          </a:bodyPr>
          <a:lstStyle/>
          <a:p>
            <a:pPr marL="342900" indent="-342900" algn="just" rtl="1">
              <a:lnSpc>
                <a:spcPct val="200000"/>
              </a:lnSpc>
              <a:buFont typeface="+mj-lt"/>
              <a:buAutoNum type="alphaUcPeriod" startAt="2"/>
            </a:pPr>
            <a:r>
              <a:rPr lang="fa-IR" b="1" dirty="0" smtClean="0"/>
              <a:t>مفصل</a:t>
            </a:r>
          </a:p>
          <a:p>
            <a:pPr indent="-342900" algn="just" rtl="1">
              <a:lnSpc>
                <a:spcPct val="200000"/>
              </a:lnSpc>
            </a:pPr>
            <a:r>
              <a:rPr lang="fa-IR" dirty="0" smtClean="0"/>
              <a:t>در بین بندهای بدن و بین قطعات حرکتی بدن، کوتیکولهای نازک و انعطاف پذیری وجود دارد که باعث شکل گیری مفاصل شده اند.</a:t>
            </a:r>
          </a:p>
          <a:p>
            <a:pPr indent="-342900" algn="just" rtl="1">
              <a:lnSpc>
                <a:spcPct val="200000"/>
              </a:lnSpc>
            </a:pPr>
            <a:r>
              <a:rPr lang="fa-IR" dirty="0" smtClean="0"/>
              <a:t>برای اتصال کوتیکول ها به عضلات، برجستگی های داخلی به نام </a:t>
            </a:r>
            <a:r>
              <a:rPr lang="fa-IR" b="1" dirty="0" smtClean="0"/>
              <a:t>آپودم</a:t>
            </a:r>
            <a:r>
              <a:rPr lang="fa-IR" dirty="0" smtClean="0"/>
              <a:t> در کوتیکول به چشم می خورد.</a:t>
            </a:r>
          </a:p>
          <a:p>
            <a:pPr indent="-342900" algn="just" rtl="1">
              <a:lnSpc>
                <a:spcPct val="200000"/>
              </a:lnSpc>
            </a:pPr>
            <a:r>
              <a:rPr lang="fa-IR" dirty="0" smtClean="0"/>
              <a:t>از سویی هرچند کوتیکول بعنوان لایه پوشاننده بخشهای مختلف بدن (روده، مجاری تنفسی، قطعات دهانی، اندام جنسی و ...) عمل می کند، با اینحال به دلیل سختی یک مانع بزرگ جهت رشد بندپایان محسوب میشود. به همین منظور بندپایان برای رشد متناوبا پوست اندازی (</a:t>
            </a:r>
            <a:r>
              <a:rPr lang="en-US" dirty="0" smtClean="0"/>
              <a:t>molting</a:t>
            </a:r>
            <a:r>
              <a:rPr lang="fa-IR" dirty="0" smtClean="0"/>
              <a:t>) می کنند.</a:t>
            </a:r>
          </a:p>
          <a:p>
            <a:pPr indent="-342900" algn="just" rtl="1">
              <a:lnSpc>
                <a:spcPct val="200000"/>
              </a:lnSpc>
            </a:pPr>
            <a:r>
              <a:rPr lang="fa-IR" dirty="0" smtClean="0"/>
              <a:t>هورمون اکدیسون (</a:t>
            </a:r>
            <a:r>
              <a:rPr lang="en-US" dirty="0" err="1" smtClean="0"/>
              <a:t>ecdysone</a:t>
            </a:r>
            <a:r>
              <a:rPr lang="fa-IR" dirty="0" smtClean="0"/>
              <a:t>) مسئول این کار است.</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2"/>
          <a:srcRect/>
          <a:stretch>
            <a:fillRect/>
          </a:stretch>
        </p:blipFill>
        <p:spPr bwMode="auto">
          <a:xfrm>
            <a:off x="0" y="3581400"/>
            <a:ext cx="8001000" cy="3193961"/>
          </a:xfrm>
          <a:prstGeom prst="rect">
            <a:avLst/>
          </a:prstGeom>
          <a:noFill/>
          <a:ln w="9525">
            <a:noFill/>
            <a:miter lim="800000"/>
            <a:headEnd/>
            <a:tailEnd/>
          </a:ln>
          <a:effectLst/>
        </p:spPr>
      </p:pic>
      <p:sp>
        <p:nvSpPr>
          <p:cNvPr id="4" name="Rectangle 3"/>
          <p:cNvSpPr/>
          <p:nvPr/>
        </p:nvSpPr>
        <p:spPr>
          <a:xfrm>
            <a:off x="76200" y="76200"/>
            <a:ext cx="8991600" cy="3970318"/>
          </a:xfrm>
          <a:prstGeom prst="rect">
            <a:avLst/>
          </a:prstGeom>
        </p:spPr>
        <p:txBody>
          <a:bodyPr wrap="square">
            <a:spAutoFit/>
          </a:bodyPr>
          <a:lstStyle/>
          <a:p>
            <a:pPr marL="342900" indent="-342900" algn="just" rtl="1">
              <a:lnSpc>
                <a:spcPct val="200000"/>
              </a:lnSpc>
              <a:buFont typeface="+mj-lt"/>
              <a:buAutoNum type="alphaUcPeriod" startAt="3"/>
            </a:pPr>
            <a:r>
              <a:rPr lang="fa-IR" b="1" dirty="0" smtClean="0"/>
              <a:t>تاگماتا = هم بند</a:t>
            </a:r>
          </a:p>
          <a:p>
            <a:pPr indent="-342900" algn="just" rtl="1">
              <a:lnSpc>
                <a:spcPct val="200000"/>
              </a:lnSpc>
            </a:pPr>
            <a:r>
              <a:rPr lang="fa-IR" dirty="0" smtClean="0"/>
              <a:t>بند بندی شدن بدن امکان تشکیل ضمایم حرکتی پیشرفته تر برای جابجایی بهتر را فراهم کرده است. در بندپایان اجدادی طرح اصلی بدن به شکل یک ترتیب خطی از بندهای مشابه هم بود که از هر بند یک جفت زائده حرکتی خارج شده بود.</a:t>
            </a:r>
          </a:p>
          <a:p>
            <a:pPr indent="-342900" algn="just" rtl="1">
              <a:lnSpc>
                <a:spcPct val="200000"/>
              </a:lnSpc>
            </a:pPr>
            <a:r>
              <a:rPr lang="fa-IR" dirty="0" smtClean="0"/>
              <a:t>اما بندپایان امروزی گرایش به تجمع بندها یا درهم ادغام شدن دارند که این امر برای تشکیل گروههای عملکردی واحد جهت انجام مقاصد تخصصی می باشد. به این واحدهای عملکردی همبند یا تاگماتا گویند.</a:t>
            </a:r>
          </a:p>
          <a:p>
            <a:pPr indent="-342900" algn="just" rtl="1">
              <a:lnSpc>
                <a:spcPct val="200000"/>
              </a:lnSpc>
            </a:pPr>
            <a:r>
              <a:rPr lang="fa-IR" dirty="0" smtClean="0"/>
              <a:t>همانطور که در تصویر زیر می بینید نتیجه این همبند شدگی این است که بجای تعداد فراوان بند، تنها دو تاگماتا در بدن عنکبوت، هزارپا، خرچنگ و سه تاگماتا در بدن مورچه وجود دارد.</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2308324"/>
          </a:xfrm>
          <a:prstGeom prst="rect">
            <a:avLst/>
          </a:prstGeom>
        </p:spPr>
        <p:txBody>
          <a:bodyPr wrap="square">
            <a:spAutoFit/>
          </a:bodyPr>
          <a:lstStyle/>
          <a:p>
            <a:pPr marL="342900" indent="-342900" algn="just" rtl="1">
              <a:lnSpc>
                <a:spcPct val="200000"/>
              </a:lnSpc>
              <a:buFont typeface="+mj-lt"/>
              <a:buAutoNum type="alphaUcPeriod" startAt="4"/>
            </a:pPr>
            <a:r>
              <a:rPr lang="fa-IR" b="1" dirty="0" smtClean="0"/>
              <a:t>ورود مستقیم هوا به سلولهای بدن</a:t>
            </a:r>
          </a:p>
          <a:p>
            <a:pPr indent="-342900" algn="just" rtl="1">
              <a:lnSpc>
                <a:spcPct val="200000"/>
              </a:lnSpc>
            </a:pPr>
            <a:r>
              <a:rPr lang="fa-IR" dirty="0" smtClean="0"/>
              <a:t>اغلب بندپایان سیستم تراشه ای با کارایی بالا برای تنفس دارند. تراشه امکان ورود مستقیم اکسیژن به سلول و افزایش متابولیسم را در کنار محدودسازی اندازه بدن فراهم می کند. بندپایان آبزی نیز با ساختارهای متنوعی از آبشش های داخلی و خارجی تنفس می کنند.</a:t>
            </a:r>
          </a:p>
        </p:txBody>
      </p:sp>
      <p:pic>
        <p:nvPicPr>
          <p:cNvPr id="28674" name="Picture 2"/>
          <p:cNvPicPr>
            <a:picLocks noChangeAspect="1" noChangeArrowheads="1"/>
          </p:cNvPicPr>
          <p:nvPr/>
        </p:nvPicPr>
        <p:blipFill>
          <a:blip r:embed="rId2"/>
          <a:srcRect/>
          <a:stretch>
            <a:fillRect/>
          </a:stretch>
        </p:blipFill>
        <p:spPr bwMode="auto">
          <a:xfrm>
            <a:off x="609600" y="2667000"/>
            <a:ext cx="7934325" cy="3286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0" y="2438400"/>
            <a:ext cx="3744269" cy="3581400"/>
          </a:xfrm>
          <a:prstGeom prst="rect">
            <a:avLst/>
          </a:prstGeom>
          <a:noFill/>
          <a:ln w="9525">
            <a:noFill/>
            <a:miter lim="800000"/>
            <a:headEnd/>
            <a:tailEnd/>
          </a:ln>
          <a:effectLst/>
        </p:spPr>
      </p:pic>
      <p:sp>
        <p:nvSpPr>
          <p:cNvPr id="4" name="Rectangle 3"/>
          <p:cNvSpPr/>
          <p:nvPr/>
        </p:nvSpPr>
        <p:spPr>
          <a:xfrm>
            <a:off x="76200" y="0"/>
            <a:ext cx="8991600" cy="1754326"/>
          </a:xfrm>
          <a:prstGeom prst="rect">
            <a:avLst/>
          </a:prstGeom>
        </p:spPr>
        <p:txBody>
          <a:bodyPr wrap="square">
            <a:spAutoFit/>
          </a:bodyPr>
          <a:lstStyle/>
          <a:p>
            <a:pPr marL="342900" indent="-342900" algn="just" rtl="1">
              <a:lnSpc>
                <a:spcPct val="200000"/>
              </a:lnSpc>
              <a:buFont typeface="+mj-lt"/>
              <a:buAutoNum type="alphaUcPeriod" startAt="5"/>
            </a:pPr>
            <a:r>
              <a:rPr lang="fa-IR" b="1" dirty="0" smtClean="0"/>
              <a:t>اندامهای حسی بسیار توسعه یافته</a:t>
            </a:r>
          </a:p>
          <a:p>
            <a:pPr indent="-342900" algn="just" rtl="1">
              <a:lnSpc>
                <a:spcPct val="200000"/>
              </a:lnSpc>
            </a:pPr>
            <a:r>
              <a:rPr lang="fa-IR" dirty="0" smtClean="0"/>
              <a:t>اندامهای حسی در بندپایان در عین توسعه یافتگی، بسیار متنوع هستند.  وجود چشمهای مرکب، اعضای درک کننده لمس، بویایی، شنوایی، تعادل و درک شیمیایی نمونه ای از این توسعه می باشد.</a:t>
            </a:r>
          </a:p>
        </p:txBody>
      </p:sp>
      <p:sp>
        <p:nvSpPr>
          <p:cNvPr id="5" name="Rectangle 4"/>
          <p:cNvSpPr/>
          <p:nvPr/>
        </p:nvSpPr>
        <p:spPr>
          <a:xfrm>
            <a:off x="4038600" y="1973282"/>
            <a:ext cx="5029200" cy="3970318"/>
          </a:xfrm>
          <a:prstGeom prst="rect">
            <a:avLst/>
          </a:prstGeom>
        </p:spPr>
        <p:txBody>
          <a:bodyPr wrap="square">
            <a:spAutoFit/>
          </a:bodyPr>
          <a:lstStyle/>
          <a:p>
            <a:pPr marL="342900" indent="-342900" algn="just" rtl="1">
              <a:lnSpc>
                <a:spcPct val="200000"/>
              </a:lnSpc>
              <a:buFont typeface="+mj-lt"/>
              <a:buAutoNum type="alphaUcPeriod" startAt="6"/>
            </a:pPr>
            <a:r>
              <a:rPr lang="fa-IR" b="1" dirty="0" smtClean="0"/>
              <a:t>دگردیسی</a:t>
            </a:r>
          </a:p>
          <a:p>
            <a:pPr indent="-342900" algn="just" rtl="1">
              <a:lnSpc>
                <a:spcPct val="200000"/>
              </a:lnSpc>
            </a:pPr>
            <a:r>
              <a:rPr lang="fa-IR" dirty="0" smtClean="0"/>
              <a:t>بسیاری از بندپایان برای رسیدن به حداکثر رشد، از دگردیسی عبور می کنند. به عبارتی در طی این دگردیسی است که فرم جوانی از فرم بالغ یک بندپا تا این اندازه می تواند متغیر باشد. در عین حال پدیده دگردیسی عامل کاهش رقابت است چرا که یک بندپای لاروی از یکسری منابعی تغذیه می کند که برای نوع بالغ آن بندپا، اصلا مورد پسند نیست.</a:t>
            </a:r>
          </a:p>
        </p:txBody>
      </p:sp>
      <p:sp>
        <p:nvSpPr>
          <p:cNvPr id="6" name="Rectangle 5"/>
          <p:cNvSpPr/>
          <p:nvPr/>
        </p:nvSpPr>
        <p:spPr>
          <a:xfrm>
            <a:off x="2133600" y="6336268"/>
            <a:ext cx="6013185" cy="369332"/>
          </a:xfrm>
          <a:prstGeom prst="rect">
            <a:avLst/>
          </a:prstGeom>
        </p:spPr>
        <p:txBody>
          <a:bodyPr wrap="none">
            <a:spAutoFit/>
          </a:bodyPr>
          <a:lstStyle/>
          <a:p>
            <a:r>
              <a:rPr lang="fa-IR" b="1" dirty="0" smtClean="0">
                <a:solidFill>
                  <a:srgbClr val="FF0000"/>
                </a:solidFill>
              </a:rPr>
              <a:t>تمام این شش مورد عامل افزایش تنوع و فراوانی بندپایان در کره زمین است.</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4419600" cy="707886"/>
          </a:xfrm>
          <a:prstGeom prst="rect">
            <a:avLst/>
          </a:prstGeom>
          <a:noFill/>
        </p:spPr>
        <p:txBody>
          <a:bodyPr wrap="square" rtlCol="0">
            <a:spAutoFit/>
          </a:bodyPr>
          <a:lstStyle/>
          <a:p>
            <a:r>
              <a:rPr lang="en-US" sz="4000" dirty="0" err="1" smtClean="0">
                <a:latin typeface="Times New Roman" pitchFamily="18" charset="0"/>
                <a:cs typeface="Times New Roman" pitchFamily="18" charset="0"/>
              </a:rPr>
              <a:t>Trilobita</a:t>
            </a:r>
            <a:endParaRPr lang="en-US" sz="4000" dirty="0">
              <a:latin typeface="Times New Roman" pitchFamily="18" charset="0"/>
              <a:cs typeface="Times New Roman" pitchFamily="18" charset="0"/>
            </a:endParaRPr>
          </a:p>
        </p:txBody>
      </p:sp>
      <p:pic>
        <p:nvPicPr>
          <p:cNvPr id="70659" name="Picture 3"/>
          <p:cNvPicPr>
            <a:picLocks noChangeAspect="1" noChangeArrowheads="1"/>
          </p:cNvPicPr>
          <p:nvPr/>
        </p:nvPicPr>
        <p:blipFill>
          <a:blip r:embed="rId2"/>
          <a:srcRect/>
          <a:stretch>
            <a:fillRect/>
          </a:stretch>
        </p:blipFill>
        <p:spPr bwMode="auto">
          <a:xfrm>
            <a:off x="152400" y="2895600"/>
            <a:ext cx="3200400" cy="3887491"/>
          </a:xfrm>
          <a:prstGeom prst="rect">
            <a:avLst/>
          </a:prstGeom>
          <a:noFill/>
          <a:ln w="9525">
            <a:noFill/>
            <a:miter lim="800000"/>
            <a:headEnd/>
            <a:tailEnd/>
          </a:ln>
          <a:effectLst/>
        </p:spPr>
      </p:pic>
      <p:sp>
        <p:nvSpPr>
          <p:cNvPr id="4" name="TextBox 3"/>
          <p:cNvSpPr txBox="1"/>
          <p:nvPr/>
        </p:nvSpPr>
        <p:spPr>
          <a:xfrm>
            <a:off x="1295400" y="314980"/>
            <a:ext cx="7696200" cy="523220"/>
          </a:xfrm>
          <a:prstGeom prst="rect">
            <a:avLst/>
          </a:prstGeom>
          <a:noFill/>
        </p:spPr>
        <p:txBody>
          <a:bodyPr wrap="square" rtlCol="0">
            <a:spAutoFit/>
          </a:bodyPr>
          <a:lstStyle/>
          <a:p>
            <a:pPr algn="r" rtl="1"/>
            <a:r>
              <a:rPr lang="fa-IR" sz="2800" b="1" dirty="0" smtClean="0">
                <a:solidFill>
                  <a:srgbClr val="FF0000"/>
                </a:solidFill>
                <a:latin typeface="Times New Roman" pitchFamily="18" charset="0"/>
                <a:cs typeface="Times New Roman" pitchFamily="18" charset="0"/>
              </a:rPr>
              <a:t>بررسی زیرشاخه های بندپایان: </a:t>
            </a:r>
            <a:r>
              <a:rPr lang="fa-IR" sz="2200" dirty="0" smtClean="0">
                <a:latin typeface="Times New Roman" pitchFamily="18" charset="0"/>
                <a:cs typeface="Times New Roman" pitchFamily="18" charset="0"/>
              </a:rPr>
              <a:t>زیرشاخه تریلوبیت ها</a:t>
            </a:r>
            <a:endParaRPr lang="en-US" sz="2200" dirty="0">
              <a:latin typeface="Times New Roman" pitchFamily="18" charset="0"/>
              <a:cs typeface="Times New Roman" pitchFamily="18" charset="0"/>
            </a:endParaRPr>
          </a:p>
        </p:txBody>
      </p:sp>
      <p:sp>
        <p:nvSpPr>
          <p:cNvPr id="5" name="Rectangle 4"/>
          <p:cNvSpPr/>
          <p:nvPr/>
        </p:nvSpPr>
        <p:spPr>
          <a:xfrm>
            <a:off x="304800" y="1143000"/>
            <a:ext cx="8610600" cy="3416320"/>
          </a:xfrm>
          <a:prstGeom prst="rect">
            <a:avLst/>
          </a:prstGeom>
        </p:spPr>
        <p:txBody>
          <a:bodyPr wrap="square">
            <a:spAutoFit/>
          </a:bodyPr>
          <a:lstStyle/>
          <a:p>
            <a:pPr algn="just" rtl="1">
              <a:lnSpc>
                <a:spcPct val="150000"/>
              </a:lnSpc>
            </a:pPr>
            <a:r>
              <a:rPr lang="fa-IR" dirty="0" smtClean="0"/>
              <a:t>تریلوبیت ها حدود 200 میلیون سال قبل منقرض شده اند، با اینحال جزو بندپایان بسیار پیشرفته محسوب می شوند و ما تمام اطلاعات امروزی را مدیون فسیلهای بجا مانده آنها هستیم. نام تریلوبیت برگرفته از بدن سه لوبی است که این بدن در سطوح شکمی و پشتی پهن شده است.</a:t>
            </a:r>
          </a:p>
          <a:p>
            <a:pPr algn="just" rtl="1">
              <a:lnSpc>
                <a:spcPct val="150000"/>
              </a:lnSpc>
            </a:pPr>
            <a:r>
              <a:rPr lang="fa-IR" dirty="0" smtClean="0"/>
              <a:t>اسکلت خارجی این گروه از کیتین است که در برخی نواحی توسط کربنات کلسیم استحکام یافته است.</a:t>
            </a:r>
          </a:p>
          <a:p>
            <a:pPr algn="just" rtl="1">
              <a:lnSpc>
                <a:spcPct val="150000"/>
              </a:lnSpc>
            </a:pPr>
            <a:r>
              <a:rPr lang="fa-IR" dirty="0" smtClean="0"/>
              <a:t>بدن واجد سه تاگماتا است:</a:t>
            </a:r>
          </a:p>
          <a:p>
            <a:pPr algn="just" rtl="1">
              <a:lnSpc>
                <a:spcPct val="150000"/>
              </a:lnSpc>
            </a:pPr>
            <a:r>
              <a:rPr lang="fa-IR" b="1" dirty="0" smtClean="0"/>
              <a:t>سر(سفالون)</a:t>
            </a:r>
          </a:p>
          <a:p>
            <a:pPr algn="just" rtl="1">
              <a:lnSpc>
                <a:spcPct val="150000"/>
              </a:lnSpc>
            </a:pPr>
            <a:r>
              <a:rPr lang="fa-IR" b="1" dirty="0" smtClean="0"/>
              <a:t>تنه (توراکس): </a:t>
            </a:r>
            <a:r>
              <a:rPr lang="fa-IR" dirty="0" smtClean="0"/>
              <a:t>واجد بندهای متنوع</a:t>
            </a:r>
          </a:p>
          <a:p>
            <a:pPr algn="just" rtl="1">
              <a:lnSpc>
                <a:spcPct val="150000"/>
              </a:lnSpc>
            </a:pPr>
            <a:r>
              <a:rPr lang="fa-IR" b="1" dirty="0" smtClean="0"/>
              <a:t>پی جیدیوم: </a:t>
            </a:r>
            <a:r>
              <a:rPr lang="fa-IR" dirty="0" smtClean="0"/>
              <a:t>در بخش انتهایی به صورت یک صفحه ترکیب شده است.</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2"/>
          <a:srcRect/>
          <a:stretch>
            <a:fillRect/>
          </a:stretch>
        </p:blipFill>
        <p:spPr bwMode="auto">
          <a:xfrm>
            <a:off x="0" y="3124200"/>
            <a:ext cx="5029199" cy="3657600"/>
          </a:xfrm>
          <a:prstGeom prst="rect">
            <a:avLst/>
          </a:prstGeom>
          <a:noFill/>
          <a:ln w="9525">
            <a:noFill/>
            <a:miter lim="800000"/>
            <a:headEnd/>
            <a:tailEnd/>
          </a:ln>
          <a:effectLst/>
        </p:spPr>
      </p:pic>
      <p:sp>
        <p:nvSpPr>
          <p:cNvPr id="2" name="TextBox 1"/>
          <p:cNvSpPr txBox="1"/>
          <p:nvPr/>
        </p:nvSpPr>
        <p:spPr>
          <a:xfrm>
            <a:off x="228600" y="381000"/>
            <a:ext cx="9220200" cy="1323439"/>
          </a:xfrm>
          <a:prstGeom prst="rect">
            <a:avLst/>
          </a:prstGeom>
          <a:noFill/>
        </p:spPr>
        <p:txBody>
          <a:bodyPr wrap="square" rtlCol="0">
            <a:spAutoFit/>
          </a:bodyPr>
          <a:lstStyle/>
          <a:p>
            <a:r>
              <a:rPr lang="en-US" sz="4000" dirty="0" err="1" smtClean="0">
                <a:latin typeface="Times New Roman" pitchFamily="18" charset="0"/>
                <a:cs typeface="Times New Roman" pitchFamily="18" charset="0"/>
              </a:rPr>
              <a:t>Chelicerata</a:t>
            </a:r>
            <a:endParaRPr lang="en-US" sz="2800" dirty="0" smtClean="0">
              <a:latin typeface="Times New Roman" pitchFamily="18" charset="0"/>
              <a:cs typeface="Times New Roman" pitchFamily="18" charset="0"/>
            </a:endParaRPr>
          </a:p>
          <a:p>
            <a:endParaRPr lang="en-US" sz="4000" dirty="0">
              <a:latin typeface="Times New Roman" pitchFamily="18" charset="0"/>
              <a:cs typeface="Times New Roman" pitchFamily="18" charset="0"/>
            </a:endParaRPr>
          </a:p>
        </p:txBody>
      </p:sp>
      <p:sp>
        <p:nvSpPr>
          <p:cNvPr id="71684" name="AutoShape 4" descr="Image result for spiders anatom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1295400" y="556260"/>
            <a:ext cx="7696200" cy="523220"/>
          </a:xfrm>
          <a:prstGeom prst="rect">
            <a:avLst/>
          </a:prstGeom>
          <a:noFill/>
        </p:spPr>
        <p:txBody>
          <a:bodyPr wrap="square" rtlCol="0">
            <a:spAutoFit/>
          </a:bodyPr>
          <a:lstStyle/>
          <a:p>
            <a:pPr algn="r" rtl="1"/>
            <a:r>
              <a:rPr lang="fa-IR" sz="2800" b="1" dirty="0" smtClean="0">
                <a:solidFill>
                  <a:srgbClr val="FF0000"/>
                </a:solidFill>
                <a:latin typeface="Times New Roman" pitchFamily="18" charset="0"/>
                <a:cs typeface="Times New Roman" pitchFamily="18" charset="0"/>
              </a:rPr>
              <a:t>بررسی زیرشاخه های بندپایان: </a:t>
            </a:r>
            <a:r>
              <a:rPr lang="fa-IR" sz="2200" dirty="0" smtClean="0">
                <a:latin typeface="Times New Roman" pitchFamily="18" charset="0"/>
                <a:cs typeface="Times New Roman" pitchFamily="18" charset="0"/>
              </a:rPr>
              <a:t>زیرشاخه کلیسرداران</a:t>
            </a:r>
            <a:endParaRPr lang="en-US" sz="2200" dirty="0">
              <a:latin typeface="Times New Roman" pitchFamily="18" charset="0"/>
              <a:cs typeface="Times New Roman" pitchFamily="18" charset="0"/>
            </a:endParaRPr>
          </a:p>
        </p:txBody>
      </p:sp>
      <p:sp>
        <p:nvSpPr>
          <p:cNvPr id="10" name="Rectangle 9"/>
          <p:cNvSpPr/>
          <p:nvPr/>
        </p:nvSpPr>
        <p:spPr>
          <a:xfrm>
            <a:off x="304800" y="1295400"/>
            <a:ext cx="8686800" cy="2862322"/>
          </a:xfrm>
          <a:prstGeom prst="rect">
            <a:avLst/>
          </a:prstGeom>
        </p:spPr>
        <p:txBody>
          <a:bodyPr wrap="square">
            <a:spAutoFit/>
          </a:bodyPr>
          <a:lstStyle/>
          <a:p>
            <a:pPr algn="just" rtl="1">
              <a:lnSpc>
                <a:spcPct val="150000"/>
              </a:lnSpc>
            </a:pPr>
            <a:r>
              <a:rPr lang="fa-IR" sz="2000" dirty="0" smtClean="0">
                <a:latin typeface="Times New Roman" pitchFamily="18" charset="0"/>
                <a:cs typeface="Times New Roman" pitchFamily="18" charset="0"/>
              </a:rPr>
              <a:t>زیرشاخه کلیسرداران (گیره داران) شامل </a:t>
            </a:r>
            <a:r>
              <a:rPr lang="en-US" sz="2000" dirty="0" smtClean="0">
                <a:latin typeface="Times New Roman" pitchFamily="18" charset="0"/>
                <a:cs typeface="Times New Roman" pitchFamily="18" charset="0"/>
              </a:rPr>
              <a:t>Eurypterid</a:t>
            </a:r>
            <a:r>
              <a:rPr lang="fa-IR" sz="2000" dirty="0" smtClean="0">
                <a:latin typeface="Times New Roman" pitchFamily="18" charset="0"/>
                <a:cs typeface="Times New Roman" pitchFamily="18" charset="0"/>
              </a:rPr>
              <a:t> منقرض شده، عنکبوت، عقرب، کنه، هیره (مایت)، خرچنگ نعل اسبی، عنکبوت های آبی و سایر گونه های کمتر شناخته شده مثل عقرب های آفتابی و عقرب های شلاقی است. بدن واجد دو تاگماتای سرسینه (پروزوما) و شکم (اوپیستوزوما) است.</a:t>
            </a:r>
            <a:r>
              <a:rPr lang="en-US" sz="2000" dirty="0" smtClean="0">
                <a:latin typeface="Times New Roman" pitchFamily="18" charset="0"/>
                <a:cs typeface="Times New Roman" pitchFamily="18" charset="0"/>
              </a:rPr>
              <a:t> </a:t>
            </a:r>
            <a:r>
              <a:rPr lang="fa-IR" sz="2000" dirty="0" smtClean="0">
                <a:latin typeface="Times New Roman" pitchFamily="18" charset="0"/>
                <a:cs typeface="Times New Roman" pitchFamily="18" charset="0"/>
              </a:rPr>
              <a:t>اعضای این گروه شاخک ندارند و غذایشان را به صورت مایع می مکند. در ناحیه سرسینه 6 جفت زائده دارند: یک جفت کلیسر/ یک جفت پدی پالپ/ چهار جفت پای حرکتی</a:t>
            </a:r>
          </a:p>
          <a:p>
            <a:pPr algn="r" rtl="1">
              <a:lnSpc>
                <a:spcPct val="150000"/>
              </a:lnSpc>
            </a:pPr>
            <a:endParaRPr lang="fa-IR"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76200"/>
            <a:ext cx="8610600" cy="2308324"/>
          </a:xfrm>
          <a:prstGeom prst="rect">
            <a:avLst/>
          </a:prstGeom>
        </p:spPr>
        <p:txBody>
          <a:bodyPr wrap="square">
            <a:spAutoFit/>
          </a:bodyPr>
          <a:lstStyle/>
          <a:p>
            <a:pPr algn="r" rtl="1">
              <a:lnSpc>
                <a:spcPct val="150000"/>
              </a:lnSpc>
            </a:pPr>
            <a:r>
              <a:rPr lang="fa-IR" sz="2400" b="1" dirty="0" smtClean="0">
                <a:latin typeface="Times New Roman" pitchFamily="18" charset="0"/>
                <a:cs typeface="Times New Roman" pitchFamily="18" charset="0"/>
              </a:rPr>
              <a:t>رده بندی کلیسرداران:</a:t>
            </a:r>
          </a:p>
          <a:p>
            <a:pPr marL="342900" indent="-342900" algn="r" rtl="1">
              <a:lnSpc>
                <a:spcPct val="150000"/>
              </a:lnSpc>
              <a:buFontTx/>
              <a:buAutoNum type="arabicPeriod"/>
            </a:pPr>
            <a:r>
              <a:rPr lang="fa-IR" sz="2400" dirty="0" smtClean="0">
                <a:latin typeface="Times New Roman" pitchFamily="18" charset="0"/>
                <a:cs typeface="Times New Roman" pitchFamily="18" charset="0"/>
              </a:rPr>
              <a:t>رده </a:t>
            </a:r>
            <a:r>
              <a:rPr lang="en-US" sz="2400" dirty="0" err="1" smtClean="0">
                <a:latin typeface="Times New Roman" pitchFamily="18" charset="0"/>
                <a:cs typeface="Times New Roman" pitchFamily="18" charset="0"/>
              </a:rPr>
              <a:t>Arachnida</a:t>
            </a:r>
            <a:endParaRPr lang="fa-IR" sz="2400" dirty="0" smtClean="0">
              <a:latin typeface="Times New Roman" pitchFamily="18" charset="0"/>
              <a:cs typeface="Times New Roman" pitchFamily="18" charset="0"/>
            </a:endParaRPr>
          </a:p>
          <a:p>
            <a:pPr marL="342900" indent="-342900" algn="r" rtl="1">
              <a:lnSpc>
                <a:spcPct val="150000"/>
              </a:lnSpc>
              <a:buAutoNum type="arabicPeriod"/>
            </a:pPr>
            <a:r>
              <a:rPr lang="fa-IR" sz="2400" dirty="0" smtClean="0">
                <a:latin typeface="Times New Roman" pitchFamily="18" charset="0"/>
                <a:cs typeface="Times New Roman" pitchFamily="18" charset="0"/>
              </a:rPr>
              <a:t>رده </a:t>
            </a:r>
            <a:r>
              <a:rPr lang="en-US" sz="2400" dirty="0" err="1" smtClean="0">
                <a:latin typeface="Times New Roman" pitchFamily="18" charset="0"/>
                <a:cs typeface="Times New Roman" pitchFamily="18" charset="0"/>
              </a:rPr>
              <a:t>Merostomata</a:t>
            </a:r>
            <a:endParaRPr lang="fa-IR" sz="2400" dirty="0" smtClean="0">
              <a:latin typeface="Times New Roman" pitchFamily="18" charset="0"/>
              <a:cs typeface="Times New Roman" pitchFamily="18" charset="0"/>
            </a:endParaRPr>
          </a:p>
          <a:p>
            <a:pPr marL="342900" indent="-342900" algn="r" rtl="1">
              <a:lnSpc>
                <a:spcPct val="150000"/>
              </a:lnSpc>
              <a:buAutoNum type="arabicPeriod"/>
            </a:pPr>
            <a:r>
              <a:rPr lang="fa-IR" sz="2400" dirty="0" smtClean="0">
                <a:latin typeface="Times New Roman" pitchFamily="18" charset="0"/>
                <a:cs typeface="Times New Roman" pitchFamily="18" charset="0"/>
              </a:rPr>
              <a:t>رده </a:t>
            </a:r>
            <a:r>
              <a:rPr lang="en-US" sz="2400" dirty="0" err="1" smtClean="0">
                <a:latin typeface="Times New Roman" pitchFamily="18" charset="0"/>
                <a:cs typeface="Times New Roman" pitchFamily="18" charset="0"/>
              </a:rPr>
              <a:t>Pycnognida</a:t>
            </a:r>
            <a:endParaRPr lang="fa-IR" sz="2400" dirty="0" smtClean="0">
              <a:latin typeface="Times New Roman" pitchFamily="18" charset="0"/>
              <a:cs typeface="Times New Roman" pitchFamily="18" charset="0"/>
            </a:endParaRPr>
          </a:p>
        </p:txBody>
      </p:sp>
      <p:pic>
        <p:nvPicPr>
          <p:cNvPr id="30722" name="Picture 2"/>
          <p:cNvPicPr>
            <a:picLocks noChangeAspect="1" noChangeArrowheads="1"/>
          </p:cNvPicPr>
          <p:nvPr/>
        </p:nvPicPr>
        <p:blipFill>
          <a:blip r:embed="rId2"/>
          <a:srcRect/>
          <a:stretch>
            <a:fillRect/>
          </a:stretch>
        </p:blipFill>
        <p:spPr bwMode="auto">
          <a:xfrm>
            <a:off x="119063" y="2333625"/>
            <a:ext cx="8905875" cy="4219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839200" cy="3785652"/>
          </a:xfrm>
          <a:prstGeom prst="rect">
            <a:avLst/>
          </a:prstGeom>
          <a:noFill/>
        </p:spPr>
        <p:txBody>
          <a:bodyPr wrap="square" rtlCol="0">
            <a:spAutoFit/>
          </a:bodyPr>
          <a:lstStyle/>
          <a:p>
            <a:pPr algn="r" rtl="1">
              <a:lnSpc>
                <a:spcPct val="150000"/>
              </a:lnSpc>
            </a:pPr>
            <a:r>
              <a:rPr lang="en-US" sz="2800" dirty="0" err="1" smtClean="0">
                <a:solidFill>
                  <a:srgbClr val="FF0000"/>
                </a:solidFill>
                <a:latin typeface="Times New Roman" pitchFamily="18" charset="0"/>
                <a:cs typeface="Times New Roman" pitchFamily="18" charset="0"/>
              </a:rPr>
              <a:t>Merostomata</a:t>
            </a:r>
            <a:r>
              <a:rPr lang="fa-IR" sz="2800" dirty="0" smtClean="0">
                <a:solidFill>
                  <a:srgbClr val="FF0000"/>
                </a:solidFill>
                <a:latin typeface="Times New Roman" pitchFamily="18" charset="0"/>
                <a:cs typeface="Times New Roman" pitchFamily="18" charset="0"/>
              </a:rPr>
              <a:t> رده خرچنگ های نعل اسبی</a:t>
            </a:r>
            <a:endParaRPr lang="en-US" sz="2800" dirty="0" smtClean="0">
              <a:solidFill>
                <a:srgbClr val="FF0000"/>
              </a:solidFill>
              <a:latin typeface="Times New Roman" pitchFamily="18" charset="0"/>
              <a:cs typeface="Times New Roman" pitchFamily="18" charset="0"/>
            </a:endParaRPr>
          </a:p>
          <a:p>
            <a:pPr algn="just" rtl="1">
              <a:lnSpc>
                <a:spcPct val="150000"/>
              </a:lnSpc>
            </a:pPr>
            <a:r>
              <a:rPr lang="fa-IR" sz="2200" dirty="0" smtClean="0">
                <a:latin typeface="Times New Roman" pitchFamily="18" charset="0"/>
                <a:cs typeface="Times New Roman" pitchFamily="18" charset="0"/>
              </a:rPr>
              <a:t>این رده شامل عقربهای غول پیکر آبی یا  </a:t>
            </a:r>
            <a:r>
              <a:rPr lang="en-US" sz="2200" dirty="0" smtClean="0">
                <a:latin typeface="Times New Roman" pitchFamily="18" charset="0"/>
                <a:cs typeface="Times New Roman" pitchFamily="18" charset="0"/>
              </a:rPr>
              <a:t>Eurypterid</a:t>
            </a:r>
            <a:r>
              <a:rPr lang="fa-IR" sz="2200" dirty="0" smtClean="0">
                <a:latin typeface="Times New Roman" pitchFamily="18" charset="0"/>
                <a:cs typeface="Times New Roman" pitchFamily="18" charset="0"/>
              </a:rPr>
              <a:t> هایی می شود که نسل شان کاملا منقرض شده است. طول این عقرب ها گاها به 3 متر هم می رسید. با توجه به اینکه اعضای این رده از خرچنگهای نعل اسبی، ویژگیهای مشابهی با عقربها داشتند نام عقرب غول پیکر را برای آنها انتخاب کردند. این عقربها واجد دو تاگماتا بودند (سر با 6 بند بهم جوش خورده / شکم با 12 بند به علاوه یک بند انتهایی نیزه مانند بنام تلسون)، 4 جفت پای حرکتی، یک جفت پای شنا</a:t>
            </a:r>
            <a:endParaRPr lang="en-US" sz="2200" dirty="0" smtClean="0">
              <a:latin typeface="Times New Roman" pitchFamily="18" charset="0"/>
              <a:cs typeface="Times New Roman" pitchFamily="18" charset="0"/>
            </a:endParaRPr>
          </a:p>
          <a:p>
            <a:pPr>
              <a:lnSpc>
                <a:spcPct val="150000"/>
              </a:lnSpc>
            </a:pPr>
            <a:endParaRPr lang="en-US" sz="2200" dirty="0" smtClean="0">
              <a:latin typeface="Times New Roman" pitchFamily="18" charset="0"/>
              <a:cs typeface="Times New Roman" pitchFamily="18" charset="0"/>
            </a:endParaRPr>
          </a:p>
        </p:txBody>
      </p:sp>
      <p:sp>
        <p:nvSpPr>
          <p:cNvPr id="71684" name="AutoShape 4" descr="Image result for spiders anatom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2709" name="Picture 5"/>
          <p:cNvPicPr>
            <a:picLocks noChangeAspect="1" noChangeArrowheads="1"/>
          </p:cNvPicPr>
          <p:nvPr/>
        </p:nvPicPr>
        <p:blipFill>
          <a:blip r:embed="rId2"/>
          <a:srcRect/>
          <a:stretch>
            <a:fillRect/>
          </a:stretch>
        </p:blipFill>
        <p:spPr bwMode="auto">
          <a:xfrm>
            <a:off x="3733800" y="3429000"/>
            <a:ext cx="4876800" cy="3209925"/>
          </a:xfrm>
          <a:prstGeom prst="rect">
            <a:avLst/>
          </a:prstGeom>
          <a:noFill/>
          <a:ln w="9525">
            <a:noFill/>
            <a:miter lim="800000"/>
            <a:headEnd/>
            <a:tailEnd/>
          </a:ln>
          <a:effectLst/>
        </p:spPr>
      </p:pic>
      <p:sp>
        <p:nvSpPr>
          <p:cNvPr id="11" name="TextBox 10"/>
          <p:cNvSpPr txBox="1"/>
          <p:nvPr/>
        </p:nvSpPr>
        <p:spPr>
          <a:xfrm>
            <a:off x="6400800" y="5867400"/>
            <a:ext cx="1676400" cy="369332"/>
          </a:xfrm>
          <a:prstGeom prst="rect">
            <a:avLst/>
          </a:prstGeom>
          <a:noFill/>
        </p:spPr>
        <p:txBody>
          <a:bodyPr wrap="square" rtlCol="0">
            <a:spAutoFit/>
          </a:bodyPr>
          <a:lstStyle/>
          <a:p>
            <a:r>
              <a:rPr lang="en-US" dirty="0" smtClean="0"/>
              <a:t>Swimming leg</a:t>
            </a:r>
            <a:endParaRPr lang="en-US" dirty="0"/>
          </a:p>
        </p:txBody>
      </p:sp>
      <p:sp>
        <p:nvSpPr>
          <p:cNvPr id="12" name="TextBox 11"/>
          <p:cNvSpPr txBox="1"/>
          <p:nvPr/>
        </p:nvSpPr>
        <p:spPr>
          <a:xfrm>
            <a:off x="7315200" y="5029200"/>
            <a:ext cx="1676400" cy="369332"/>
          </a:xfrm>
          <a:prstGeom prst="rect">
            <a:avLst/>
          </a:prstGeom>
          <a:noFill/>
        </p:spPr>
        <p:txBody>
          <a:bodyPr wrap="square" rtlCol="0">
            <a:spAutoFit/>
          </a:bodyPr>
          <a:lstStyle/>
          <a:p>
            <a:r>
              <a:rPr lang="en-US" dirty="0" smtClean="0"/>
              <a:t>Walking leg</a:t>
            </a:r>
            <a:endParaRPr lang="en-US" dirty="0"/>
          </a:p>
        </p:txBody>
      </p:sp>
      <p:sp>
        <p:nvSpPr>
          <p:cNvPr id="13" name="TextBox 12"/>
          <p:cNvSpPr txBox="1"/>
          <p:nvPr/>
        </p:nvSpPr>
        <p:spPr>
          <a:xfrm>
            <a:off x="3581400" y="5562600"/>
            <a:ext cx="1676400" cy="369332"/>
          </a:xfrm>
          <a:prstGeom prst="rect">
            <a:avLst/>
          </a:prstGeom>
          <a:noFill/>
        </p:spPr>
        <p:txBody>
          <a:bodyPr wrap="square" rtlCol="0">
            <a:spAutoFit/>
          </a:bodyPr>
          <a:lstStyle/>
          <a:p>
            <a:r>
              <a:rPr lang="en-US" dirty="0" err="1" smtClean="0"/>
              <a:t>Telson</a:t>
            </a:r>
            <a:endParaRPr lang="en-US" dirty="0"/>
          </a:p>
        </p:txBody>
      </p:sp>
      <p:sp>
        <p:nvSpPr>
          <p:cNvPr id="16" name="Arc 15"/>
          <p:cNvSpPr/>
          <p:nvPr/>
        </p:nvSpPr>
        <p:spPr>
          <a:xfrm rot="1125662" flipH="1">
            <a:off x="4342676" y="4376506"/>
            <a:ext cx="4725847" cy="4566995"/>
          </a:xfrm>
          <a:prstGeom prst="arc">
            <a:avLst>
              <a:gd name="adj1" fmla="val 17638570"/>
              <a:gd name="adj2" fmla="val 21446391"/>
            </a:avLst>
          </a:prstGeom>
          <a:ln w="63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p:cNvSpPr/>
          <p:nvPr/>
        </p:nvSpPr>
        <p:spPr>
          <a:xfrm rot="943695" flipH="1">
            <a:off x="6509043" y="4058889"/>
            <a:ext cx="838200" cy="914400"/>
          </a:xfrm>
          <a:prstGeom prst="arc">
            <a:avLst>
              <a:gd name="adj1" fmla="val 15809800"/>
              <a:gd name="adj2" fmla="val 21163789"/>
            </a:avLst>
          </a:prstGeom>
          <a:ln w="63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descr="https://nhpbs.org/wild/images/Tachypleusgigas.jpg"/>
          <p:cNvPicPr>
            <a:picLocks noChangeAspect="1" noChangeArrowheads="1"/>
          </p:cNvPicPr>
          <p:nvPr/>
        </p:nvPicPr>
        <p:blipFill>
          <a:blip r:embed="rId2"/>
          <a:srcRect/>
          <a:stretch>
            <a:fillRect/>
          </a:stretch>
        </p:blipFill>
        <p:spPr bwMode="auto">
          <a:xfrm>
            <a:off x="0" y="3473357"/>
            <a:ext cx="4724400" cy="3384644"/>
          </a:xfrm>
          <a:prstGeom prst="rect">
            <a:avLst/>
          </a:prstGeom>
          <a:ln>
            <a:noFill/>
          </a:ln>
          <a:effectLst>
            <a:softEdge rad="112500"/>
          </a:effectLst>
        </p:spPr>
      </p:pic>
      <p:sp>
        <p:nvSpPr>
          <p:cNvPr id="2" name="TextBox 1"/>
          <p:cNvSpPr txBox="1"/>
          <p:nvPr/>
        </p:nvSpPr>
        <p:spPr>
          <a:xfrm>
            <a:off x="152400" y="304800"/>
            <a:ext cx="8839200" cy="3277820"/>
          </a:xfrm>
          <a:prstGeom prst="rect">
            <a:avLst/>
          </a:prstGeom>
          <a:noFill/>
        </p:spPr>
        <p:txBody>
          <a:bodyPr wrap="square" rtlCol="0">
            <a:spAutoFit/>
          </a:bodyPr>
          <a:lstStyle/>
          <a:p>
            <a:pPr algn="r" rtl="1">
              <a:lnSpc>
                <a:spcPct val="150000"/>
              </a:lnSpc>
            </a:pPr>
            <a:r>
              <a:rPr lang="en-US" sz="2800" dirty="0" err="1" smtClean="0">
                <a:solidFill>
                  <a:srgbClr val="FF0000"/>
                </a:solidFill>
                <a:latin typeface="Times New Roman" pitchFamily="18" charset="0"/>
                <a:cs typeface="Times New Roman" pitchFamily="18" charset="0"/>
              </a:rPr>
              <a:t>Merostomata</a:t>
            </a:r>
            <a:r>
              <a:rPr lang="fa-IR" sz="2800" dirty="0" smtClean="0">
                <a:solidFill>
                  <a:srgbClr val="FF0000"/>
                </a:solidFill>
                <a:latin typeface="Times New Roman" pitchFamily="18" charset="0"/>
                <a:cs typeface="Times New Roman" pitchFamily="18" charset="0"/>
              </a:rPr>
              <a:t> رده خرچنگ های نعل اسبی</a:t>
            </a:r>
            <a:endParaRPr lang="en-US" sz="2800" dirty="0" smtClean="0">
              <a:solidFill>
                <a:srgbClr val="FF0000"/>
              </a:solidFill>
              <a:latin typeface="Times New Roman" pitchFamily="18" charset="0"/>
              <a:cs typeface="Times New Roman" pitchFamily="18" charset="0"/>
            </a:endParaRPr>
          </a:p>
          <a:p>
            <a:pPr algn="just" rtl="1">
              <a:lnSpc>
                <a:spcPct val="150000"/>
              </a:lnSpc>
            </a:pPr>
            <a:r>
              <a:rPr lang="fa-IR" sz="2200" dirty="0" smtClean="0">
                <a:latin typeface="Times New Roman" pitchFamily="18" charset="0"/>
                <a:cs typeface="Times New Roman" pitchFamily="18" charset="0"/>
              </a:rPr>
              <a:t>یکی دیگر از اعضای این رده گروه قدیمی و دریایی هست بنام خرچنگ های نعل اسبی که به عنوان تنها نمونه زنده از این رده قلمداد می شود. به همین دلیل از این گروه با نام فسیل زنده یاد می شود. جنس </a:t>
            </a:r>
            <a:r>
              <a:rPr lang="en-US" sz="2200" i="1" dirty="0" smtClean="0">
                <a:latin typeface="Times New Roman" pitchFamily="18" charset="0"/>
                <a:cs typeface="Times New Roman" pitchFamily="18" charset="0"/>
              </a:rPr>
              <a:t>Limulus</a:t>
            </a:r>
            <a:r>
              <a:rPr lang="fa-IR" sz="2200" i="1" dirty="0" smtClean="0">
                <a:latin typeface="Times New Roman" pitchFamily="18" charset="0"/>
                <a:cs typeface="Times New Roman" pitchFamily="18" charset="0"/>
              </a:rPr>
              <a:t> </a:t>
            </a:r>
            <a:r>
              <a:rPr lang="fa-IR" sz="2200" dirty="0" smtClean="0">
                <a:latin typeface="Times New Roman" pitchFamily="18" charset="0"/>
                <a:cs typeface="Times New Roman" pitchFamily="18" charset="0"/>
              </a:rPr>
              <a:t>از دوران تریاس تا به امروز بدون تغییر زنده مانده است.</a:t>
            </a:r>
          </a:p>
          <a:p>
            <a:pPr algn="just" rtl="1">
              <a:lnSpc>
                <a:spcPct val="150000"/>
              </a:lnSpc>
            </a:pPr>
            <a:r>
              <a:rPr lang="fa-IR" sz="2200" dirty="0" smtClean="0">
                <a:latin typeface="Times New Roman" pitchFamily="18" charset="0"/>
                <a:cs typeface="Times New Roman" pitchFamily="18" charset="0"/>
              </a:rPr>
              <a:t>این جنس دارای بدن نعل اسبی شکل و شکم تخت با یک تلسون (دم) بلند است.</a:t>
            </a:r>
          </a:p>
          <a:p>
            <a:pPr algn="just" rtl="1">
              <a:lnSpc>
                <a:spcPct val="150000"/>
              </a:lnSpc>
            </a:pPr>
            <a:r>
              <a:rPr lang="fa-IR" sz="2200" dirty="0" smtClean="0">
                <a:latin typeface="Times New Roman" pitchFamily="18" charset="0"/>
                <a:cs typeface="Times New Roman" pitchFamily="18" charset="0"/>
              </a:rPr>
              <a:t>سرسینه واجد یک جفت کلیسر، یک جفت پدی پالپ و 4 جفت پای حرکتی است.</a:t>
            </a:r>
            <a:endParaRPr lang="en-US" sz="2200" dirty="0">
              <a:latin typeface="Times New Roman" pitchFamily="18" charset="0"/>
              <a:cs typeface="Times New Roman" pitchFamily="18" charset="0"/>
            </a:endParaRPr>
          </a:p>
        </p:txBody>
      </p:sp>
      <p:sp>
        <p:nvSpPr>
          <p:cNvPr id="71684" name="AutoShape 4" descr="Image result for spiders anatom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AutoShape 4" descr="Related image"/>
          <p:cNvSpPr>
            <a:spLocks noChangeAspect="1" noChangeArrowheads="1"/>
          </p:cNvSpPr>
          <p:nvPr/>
        </p:nvSpPr>
        <p:spPr bwMode="auto">
          <a:xfrm>
            <a:off x="155575" y="-1143000"/>
            <a:ext cx="2381250" cy="2381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6" descr="Related image"/>
          <p:cNvPicPr>
            <a:picLocks noChangeAspect="1" noChangeArrowheads="1" noCrop="1"/>
          </p:cNvPicPr>
          <p:nvPr/>
        </p:nvPicPr>
        <p:blipFill>
          <a:blip r:embed="rId2"/>
          <a:srcRect/>
          <a:stretch>
            <a:fillRect/>
          </a:stretch>
        </p:blipFill>
        <p:spPr bwMode="auto">
          <a:xfrm>
            <a:off x="1676400" y="2743200"/>
            <a:ext cx="6231465" cy="3733800"/>
          </a:xfrm>
          <a:prstGeom prst="rect">
            <a:avLst/>
          </a:prstGeom>
          <a:noFill/>
        </p:spPr>
      </p:pic>
      <p:sp>
        <p:nvSpPr>
          <p:cNvPr id="5" name="Rectangle 4"/>
          <p:cNvSpPr/>
          <p:nvPr/>
        </p:nvSpPr>
        <p:spPr>
          <a:xfrm>
            <a:off x="304800" y="381000"/>
            <a:ext cx="8723872" cy="2031325"/>
          </a:xfrm>
          <a:prstGeom prst="rect">
            <a:avLst/>
          </a:prstGeom>
        </p:spPr>
        <p:txBody>
          <a:bodyPr wrap="square">
            <a:spAutoFit/>
          </a:bodyPr>
          <a:lstStyle/>
          <a:p>
            <a:pPr algn="r" rtl="1">
              <a:lnSpc>
                <a:spcPct val="150000"/>
              </a:lnSpc>
            </a:pPr>
            <a:r>
              <a:rPr lang="fa-IR" sz="2400" b="1" dirty="0" smtClean="0">
                <a:solidFill>
                  <a:srgbClr val="FF0000"/>
                </a:solidFill>
                <a:cs typeface="B Mitra" pitchFamily="2" charset="-78"/>
              </a:rPr>
              <a:t>شاخه بندپایان</a:t>
            </a:r>
          </a:p>
          <a:p>
            <a:pPr algn="r" rtl="1">
              <a:lnSpc>
                <a:spcPct val="150000"/>
              </a:lnSpc>
            </a:pPr>
            <a:r>
              <a:rPr lang="fa-IR" sz="2000" dirty="0" smtClean="0">
                <a:cs typeface="B Mitra" pitchFamily="2" charset="-78"/>
              </a:rPr>
              <a:t>شاخه بندپایان در بین تمام اعضای سلسله جانوری، متنوع ترین شاخه را به لحاظ تعداد گونه ها دارد.</a:t>
            </a:r>
          </a:p>
          <a:p>
            <a:pPr algn="r" rtl="1">
              <a:lnSpc>
                <a:spcPct val="150000"/>
              </a:lnSpc>
            </a:pPr>
            <a:r>
              <a:rPr lang="fa-IR" sz="2000" dirty="0" smtClean="0">
                <a:cs typeface="B Mitra" pitchFamily="2" charset="-78"/>
              </a:rPr>
              <a:t>این شاخه شامل عنکبوت، عقرب، کنه، هیره (مایت)، سخت پوستان، هزارپایان، صدپایان، حشرات و ... می شود.</a:t>
            </a:r>
          </a:p>
          <a:p>
            <a:pPr algn="r" rtl="1">
              <a:lnSpc>
                <a:spcPct val="150000"/>
              </a:lnSpc>
            </a:pPr>
            <a:r>
              <a:rPr lang="fa-IR" sz="2000" dirty="0" smtClean="0">
                <a:cs typeface="B Mitra" pitchFamily="2" charset="-78"/>
              </a:rPr>
              <a:t>اعضای این شاخه اغلب کوچکند و در سایه وجود نوع خاصی از هورمون، پوست اندازی های متوالی را تجربه می کنند.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AutoShape 4" descr="Image result for spiders anatom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304800" y="457200"/>
            <a:ext cx="8534400" cy="4478149"/>
          </a:xfrm>
          <a:prstGeom prst="rect">
            <a:avLst/>
          </a:prstGeom>
        </p:spPr>
        <p:txBody>
          <a:bodyPr wrap="square">
            <a:spAutoFit/>
          </a:bodyPr>
          <a:lstStyle/>
          <a:p>
            <a:pPr algn="r" rtl="1">
              <a:lnSpc>
                <a:spcPct val="150000"/>
              </a:lnSpc>
            </a:pPr>
            <a:r>
              <a:rPr lang="en-US" sz="2800" dirty="0" err="1" smtClean="0">
                <a:solidFill>
                  <a:srgbClr val="FF0000"/>
                </a:solidFill>
                <a:latin typeface="Times New Roman" pitchFamily="18" charset="0"/>
                <a:cs typeface="Times New Roman" pitchFamily="18" charset="0"/>
              </a:rPr>
              <a:t>Pycnognida</a:t>
            </a:r>
            <a:r>
              <a:rPr lang="fa-IR" sz="2800" dirty="0" smtClean="0">
                <a:solidFill>
                  <a:srgbClr val="FF0000"/>
                </a:solidFill>
                <a:latin typeface="Times New Roman" pitchFamily="18" charset="0"/>
                <a:cs typeface="Times New Roman" pitchFamily="18" charset="0"/>
              </a:rPr>
              <a:t> رده عنکبوت های دریایی</a:t>
            </a:r>
            <a:endParaRPr lang="en-US" sz="2800" dirty="0" smtClean="0">
              <a:solidFill>
                <a:srgbClr val="FF0000"/>
              </a:solidFill>
              <a:latin typeface="Times New Roman" pitchFamily="18" charset="0"/>
              <a:cs typeface="Times New Roman" pitchFamily="18" charset="0"/>
            </a:endParaRPr>
          </a:p>
          <a:p>
            <a:pPr algn="just" rtl="1">
              <a:lnSpc>
                <a:spcPct val="150000"/>
              </a:lnSpc>
            </a:pPr>
            <a:r>
              <a:rPr lang="fa-IR" dirty="0" smtClean="0">
                <a:latin typeface="Times New Roman" pitchFamily="18" charset="0"/>
                <a:cs typeface="Times New Roman" pitchFamily="18" charset="0"/>
              </a:rPr>
              <a:t>عنکبوت های دریایی دارای سرسینه و شکم کوچکی هستند و به همین دلیل سیستم های گوارشی، گنادهای جنسی و ... بدن به صورت شاخه هایی باریک به درون پاها امتداد یافته است. دهان بر روی خرطوم بلندی واقع شده است که کار آن مکیدن است. همچنین 4 چشم ساده داشته و فاقد سیستم تنفسی-دفعی اند.</a:t>
            </a:r>
          </a:p>
          <a:p>
            <a:pPr algn="just" rtl="1">
              <a:lnSpc>
                <a:spcPct val="150000"/>
              </a:lnSpc>
            </a:pPr>
            <a:r>
              <a:rPr lang="fa-IR" dirty="0" smtClean="0">
                <a:latin typeface="Times New Roman" pitchFamily="18" charset="0"/>
                <a:cs typeface="Times New Roman" pitchFamily="18" charset="0"/>
              </a:rPr>
              <a:t>4 جفت پای حرکتی دراز دارند (گاها تا 5 یا 6 جفت هم می رسد). از ویژگیهای منحصر به فرد این گروه اینست که </a:t>
            </a:r>
            <a:r>
              <a:rPr lang="fa-IR" b="1" dirty="0" smtClean="0">
                <a:latin typeface="Times New Roman" pitchFamily="18" charset="0"/>
                <a:cs typeface="Times New Roman" pitchFamily="18" charset="0"/>
              </a:rPr>
              <a:t>بندهای بدن گاها دو برابر شده اند </a:t>
            </a:r>
            <a:r>
              <a:rPr lang="fa-IR" dirty="0" smtClean="0">
                <a:latin typeface="Times New Roman" pitchFamily="18" charset="0"/>
                <a:cs typeface="Times New Roman" pitchFamily="18" charset="0"/>
              </a:rPr>
              <a:t>و به همین دلیل هم پاها به 5 یا 6 جفت افزایش پیدا می کند.</a:t>
            </a:r>
          </a:p>
          <a:p>
            <a:pPr algn="just" rtl="1">
              <a:lnSpc>
                <a:spcPct val="150000"/>
              </a:lnSpc>
            </a:pPr>
            <a:r>
              <a:rPr lang="fa-IR" dirty="0" smtClean="0">
                <a:latin typeface="Times New Roman" pitchFamily="18" charset="0"/>
                <a:cs typeface="Times New Roman" pitchFamily="18" charset="0"/>
              </a:rPr>
              <a:t>همچنین افراد نر در بسیاری از گونه ها دارای یک جفت پای کمکی یا </a:t>
            </a:r>
            <a:r>
              <a:rPr lang="fa-IR" b="1" dirty="0" smtClean="0">
                <a:latin typeface="Times New Roman" pitchFamily="18" charset="0"/>
                <a:cs typeface="Times New Roman" pitchFamily="18" charset="0"/>
              </a:rPr>
              <a:t>اوویگر</a:t>
            </a:r>
            <a:r>
              <a:rPr lang="fa-IR" dirty="0" smtClean="0">
                <a:latin typeface="Times New Roman" pitchFamily="18" charset="0"/>
                <a:cs typeface="Times New Roman" pitchFamily="18" charset="0"/>
              </a:rPr>
              <a:t> هستند که توسط آن تخمهای در حال تکوین را حمل میکنند. این پا در ماده ها وجود ندارد.</a:t>
            </a:r>
          </a:p>
          <a:p>
            <a:pPr algn="just" rtl="1">
              <a:lnSpc>
                <a:spcPct val="150000"/>
              </a:lnSpc>
            </a:pPr>
            <a:r>
              <a:rPr lang="fa-IR" dirty="0" smtClean="0">
                <a:latin typeface="Times New Roman" pitchFamily="18" charset="0"/>
                <a:cs typeface="Times New Roman" pitchFamily="18" charset="0"/>
              </a:rPr>
              <a:t>بسیاری از گونه ها کلیسر و پدی پالپ دارند، منتها کلیسر در عنکبوتهای دریایی </a:t>
            </a:r>
            <a:r>
              <a:rPr lang="fa-IR" b="1" dirty="0" smtClean="0">
                <a:latin typeface="Times New Roman" pitchFamily="18" charset="0"/>
                <a:cs typeface="Times New Roman" pitchFamily="18" charset="0"/>
              </a:rPr>
              <a:t>کلیفور</a:t>
            </a:r>
            <a:r>
              <a:rPr lang="fa-IR" dirty="0" smtClean="0">
                <a:latin typeface="Times New Roman" pitchFamily="18" charset="0"/>
                <a:cs typeface="Times New Roman" pitchFamily="18" charset="0"/>
              </a:rPr>
              <a:t> نامیده می شود.</a:t>
            </a:r>
          </a:p>
          <a:p>
            <a:pPr algn="just" rtl="1">
              <a:lnSpc>
                <a:spcPct val="150000"/>
              </a:lnSpc>
            </a:pPr>
            <a:endParaRPr lang="en-US" dirty="0">
              <a:latin typeface="Times New Roman" pitchFamily="18" charset="0"/>
              <a:cs typeface="Times New Roman" pitchFamily="18" charset="0"/>
            </a:endParaRPr>
          </a:p>
        </p:txBody>
      </p:sp>
      <p:pic>
        <p:nvPicPr>
          <p:cNvPr id="12" name="Picture 2" descr="Related image"/>
          <p:cNvPicPr>
            <a:picLocks noChangeAspect="1" noChangeArrowheads="1"/>
          </p:cNvPicPr>
          <p:nvPr/>
        </p:nvPicPr>
        <p:blipFill>
          <a:blip r:embed="rId2" cstate="print"/>
          <a:srcRect/>
          <a:stretch>
            <a:fillRect/>
          </a:stretch>
        </p:blipFill>
        <p:spPr bwMode="auto">
          <a:xfrm>
            <a:off x="228600" y="4531138"/>
            <a:ext cx="3276600" cy="232686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9220200" cy="1323439"/>
          </a:xfrm>
          <a:prstGeom prst="rect">
            <a:avLst/>
          </a:prstGeom>
          <a:noFill/>
        </p:spPr>
        <p:txBody>
          <a:bodyPr wrap="square" rtlCol="0">
            <a:spAutoFit/>
          </a:bodyPr>
          <a:lstStyle/>
          <a:p>
            <a:r>
              <a:rPr lang="en-US" sz="4000" dirty="0" err="1" smtClean="0">
                <a:latin typeface="Times New Roman" pitchFamily="18" charset="0"/>
                <a:cs typeface="Times New Roman" pitchFamily="18" charset="0"/>
              </a:rPr>
              <a:t>Pycnognida</a:t>
            </a:r>
            <a:endParaRPr lang="en-US" sz="4000" dirty="0" smtClean="0">
              <a:latin typeface="Times New Roman" pitchFamily="18" charset="0"/>
              <a:cs typeface="Times New Roman" pitchFamily="18" charset="0"/>
            </a:endParaRPr>
          </a:p>
          <a:p>
            <a:endParaRPr lang="en-US" sz="4000" dirty="0" smtClean="0">
              <a:latin typeface="Times New Roman" pitchFamily="18" charset="0"/>
              <a:cs typeface="Times New Roman" pitchFamily="18" charset="0"/>
            </a:endParaRPr>
          </a:p>
        </p:txBody>
      </p:sp>
      <p:sp>
        <p:nvSpPr>
          <p:cNvPr id="71684" name="AutoShape 4" descr="Image result for spiders anatom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3732" name="Picture 4" descr="https://upload.wikimedia.org/wikipedia/commons/thumb/b/b6/Pycnogonida_Nymphon_s_Sars_tagged.png/512px-Pycnogonida_Nymphon_s_Sars_tagged.png"/>
          <p:cNvPicPr>
            <a:picLocks noChangeAspect="1" noChangeArrowheads="1"/>
          </p:cNvPicPr>
          <p:nvPr/>
        </p:nvPicPr>
        <p:blipFill>
          <a:blip r:embed="rId2"/>
          <a:srcRect/>
          <a:stretch>
            <a:fillRect/>
          </a:stretch>
        </p:blipFill>
        <p:spPr bwMode="auto">
          <a:xfrm>
            <a:off x="1447800" y="800514"/>
            <a:ext cx="6629400" cy="5609811"/>
          </a:xfrm>
          <a:prstGeom prst="rect">
            <a:avLst/>
          </a:prstGeom>
          <a:noFill/>
        </p:spPr>
      </p:pic>
      <p:sp>
        <p:nvSpPr>
          <p:cNvPr id="8" name="TextBox 7"/>
          <p:cNvSpPr txBox="1"/>
          <p:nvPr/>
        </p:nvSpPr>
        <p:spPr>
          <a:xfrm>
            <a:off x="5791200" y="1828800"/>
            <a:ext cx="1822174" cy="461665"/>
          </a:xfrm>
          <a:prstGeom prst="rect">
            <a:avLst/>
          </a:prstGeom>
          <a:noFill/>
        </p:spPr>
        <p:txBody>
          <a:bodyPr wrap="square" rtlCol="0">
            <a:spAutoFit/>
          </a:bodyPr>
          <a:lstStyle/>
          <a:p>
            <a:r>
              <a:rPr lang="en-US" sz="2400" b="1" dirty="0" err="1" smtClean="0">
                <a:solidFill>
                  <a:srgbClr val="FF0000"/>
                </a:solidFill>
              </a:rPr>
              <a:t>Chelifore</a:t>
            </a:r>
            <a:endParaRPr lang="en-US" sz="2400" b="1" dirty="0">
              <a:solidFill>
                <a:srgbClr val="FF0000"/>
              </a:solidFill>
            </a:endParaRPr>
          </a:p>
        </p:txBody>
      </p:sp>
      <p:sp>
        <p:nvSpPr>
          <p:cNvPr id="9" name="TextBox 8"/>
          <p:cNvSpPr txBox="1"/>
          <p:nvPr/>
        </p:nvSpPr>
        <p:spPr>
          <a:xfrm>
            <a:off x="6629400" y="3288268"/>
            <a:ext cx="1676400" cy="461665"/>
          </a:xfrm>
          <a:prstGeom prst="rect">
            <a:avLst/>
          </a:prstGeom>
          <a:noFill/>
        </p:spPr>
        <p:txBody>
          <a:bodyPr wrap="square" rtlCol="0">
            <a:spAutoFit/>
          </a:bodyPr>
          <a:lstStyle/>
          <a:p>
            <a:r>
              <a:rPr lang="en-US" sz="2400" b="1" dirty="0" err="1" smtClean="0">
                <a:solidFill>
                  <a:srgbClr val="FF0000"/>
                </a:solidFill>
              </a:rPr>
              <a:t>Oviger</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686800" cy="2308324"/>
          </a:xfrm>
          <a:prstGeom prst="rect">
            <a:avLst/>
          </a:prstGeom>
          <a:noFill/>
        </p:spPr>
        <p:txBody>
          <a:bodyPr wrap="square" rtlCol="0">
            <a:spAutoFit/>
          </a:bodyPr>
          <a:lstStyle/>
          <a:p>
            <a:pPr algn="r" rtl="1">
              <a:lnSpc>
                <a:spcPct val="200000"/>
              </a:lnSpc>
            </a:pPr>
            <a:r>
              <a:rPr lang="fa-IR" dirty="0" smtClean="0">
                <a:latin typeface="Times New Roman" pitchFamily="18" charset="0"/>
                <a:cs typeface="Times New Roman" pitchFamily="18" charset="0"/>
              </a:rPr>
              <a:t>هرچند اغلب بندپایان سایز بدنی کوچکی دارند با اینحال تنوع در اندازه در این گروه نیز به چشم می خورد.</a:t>
            </a:r>
          </a:p>
          <a:p>
            <a:pPr algn="r" rtl="1">
              <a:lnSpc>
                <a:spcPct val="200000"/>
              </a:lnSpc>
            </a:pPr>
            <a:endParaRPr lang="fa-IR" dirty="0" smtClean="0">
              <a:latin typeface="Times New Roman" pitchFamily="18" charset="0"/>
              <a:cs typeface="Times New Roman" pitchFamily="18" charset="0"/>
            </a:endParaRPr>
          </a:p>
          <a:p>
            <a:pPr algn="r" rtl="1">
              <a:lnSpc>
                <a:spcPct val="200000"/>
              </a:lnSpc>
            </a:pPr>
            <a:r>
              <a:rPr lang="fa-IR" dirty="0" smtClean="0">
                <a:latin typeface="Times New Roman" pitchFamily="18" charset="0"/>
                <a:cs typeface="Times New Roman" pitchFamily="18" charset="0"/>
              </a:rPr>
              <a:t>بزرگترین بندپا: خرچنگ ژاپنی </a:t>
            </a:r>
            <a:r>
              <a:rPr lang="en-US" i="1" dirty="0" err="1" smtClean="0">
                <a:latin typeface="Times New Roman" pitchFamily="18" charset="0"/>
                <a:cs typeface="Times New Roman" pitchFamily="18" charset="0"/>
              </a:rPr>
              <a:t>Macrocheira</a:t>
            </a:r>
            <a:r>
              <a:rPr lang="fa-IR" dirty="0" smtClean="0">
                <a:latin typeface="Times New Roman" pitchFamily="18" charset="0"/>
                <a:cs typeface="Times New Roman" pitchFamily="18" charset="0"/>
              </a:rPr>
              <a:t> (چهار متر)</a:t>
            </a:r>
          </a:p>
          <a:p>
            <a:pPr algn="r" rtl="1">
              <a:lnSpc>
                <a:spcPct val="200000"/>
              </a:lnSpc>
            </a:pPr>
            <a:r>
              <a:rPr lang="fa-IR" dirty="0" smtClean="0">
                <a:latin typeface="Times New Roman" pitchFamily="18" charset="0"/>
                <a:cs typeface="Times New Roman" pitchFamily="18" charset="0"/>
              </a:rPr>
              <a:t>کوچکترین بندپا: کنه انگل </a:t>
            </a:r>
            <a:r>
              <a:rPr lang="en-US" i="1" dirty="0" err="1" smtClean="0">
                <a:latin typeface="Times New Roman" pitchFamily="18" charset="0"/>
                <a:cs typeface="Times New Roman" pitchFamily="18" charset="0"/>
              </a:rPr>
              <a:t>Demodex</a:t>
            </a:r>
            <a:r>
              <a:rPr lang="en-US" dirty="0" smtClean="0">
                <a:latin typeface="Times New Roman" pitchFamily="18" charset="0"/>
                <a:cs typeface="Times New Roman" pitchFamily="18" charset="0"/>
              </a:rPr>
              <a:t> </a:t>
            </a:r>
            <a:r>
              <a:rPr lang="fa-IR" dirty="0" smtClean="0">
                <a:latin typeface="Times New Roman" pitchFamily="18" charset="0"/>
                <a:cs typeface="Times New Roman" pitchFamily="18" charset="0"/>
              </a:rPr>
              <a:t> (یک دهم میلیمتر)</a:t>
            </a:r>
            <a:endParaRPr lang="en-US" dirty="0" smtClean="0">
              <a:latin typeface="Times New Roman" pitchFamily="18" charset="0"/>
              <a:cs typeface="Times New Roman" pitchFamily="18" charset="0"/>
            </a:endParaRPr>
          </a:p>
        </p:txBody>
      </p:sp>
      <p:pic>
        <p:nvPicPr>
          <p:cNvPr id="61442" name="Picture 2" descr="Related image"/>
          <p:cNvPicPr>
            <a:picLocks noChangeAspect="1" noChangeArrowheads="1"/>
          </p:cNvPicPr>
          <p:nvPr/>
        </p:nvPicPr>
        <p:blipFill>
          <a:blip r:embed="rId2"/>
          <a:srcRect/>
          <a:stretch>
            <a:fillRect/>
          </a:stretch>
        </p:blipFill>
        <p:spPr bwMode="auto">
          <a:xfrm>
            <a:off x="0" y="1143000"/>
            <a:ext cx="4587039" cy="5715000"/>
          </a:xfrm>
          <a:prstGeom prst="rect">
            <a:avLst/>
          </a:prstGeom>
          <a:noFill/>
        </p:spPr>
      </p:pic>
      <p:pic>
        <p:nvPicPr>
          <p:cNvPr id="61444" name="Picture 4" descr="https://eyelovecares.org/wp-content/uploads/2018/09/050517-skin-gross-1-e1538082618353.jpg"/>
          <p:cNvPicPr>
            <a:picLocks noChangeAspect="1" noChangeArrowheads="1"/>
          </p:cNvPicPr>
          <p:nvPr/>
        </p:nvPicPr>
        <p:blipFill>
          <a:blip r:embed="rId3" cstate="print"/>
          <a:srcRect/>
          <a:stretch>
            <a:fillRect/>
          </a:stretch>
        </p:blipFill>
        <p:spPr bwMode="auto">
          <a:xfrm>
            <a:off x="5334000" y="4648200"/>
            <a:ext cx="3195711" cy="1790700"/>
          </a:xfrm>
          <a:prstGeom prst="rect">
            <a:avLst/>
          </a:prstGeom>
          <a:ln>
            <a:noFill/>
          </a:ln>
          <a:effectLst>
            <a:softEdge rad="112500"/>
          </a:effectLst>
        </p:spPr>
      </p:pic>
      <p:sp>
        <p:nvSpPr>
          <p:cNvPr id="5" name="Rectangle 4"/>
          <p:cNvSpPr/>
          <p:nvPr/>
        </p:nvSpPr>
        <p:spPr>
          <a:xfrm>
            <a:off x="5486400" y="5943600"/>
            <a:ext cx="1114408" cy="369332"/>
          </a:xfrm>
          <a:prstGeom prst="rect">
            <a:avLst/>
          </a:prstGeom>
        </p:spPr>
        <p:txBody>
          <a:bodyPr wrap="none">
            <a:spAutoFit/>
          </a:bodyPr>
          <a:lstStyle/>
          <a:p>
            <a:r>
              <a:rPr lang="en-US" i="1" dirty="0" err="1" smtClean="0">
                <a:latin typeface="Times New Roman" pitchFamily="18" charset="0"/>
                <a:cs typeface="Times New Roman" pitchFamily="18" charset="0"/>
              </a:rPr>
              <a:t>Demodex</a:t>
            </a:r>
            <a:r>
              <a:rPr lang="en-US" dirty="0" smtClean="0">
                <a:latin typeface="Times New Roman" pitchFamily="18" charset="0"/>
                <a:cs typeface="Times New Roman" pitchFamily="18" charset="0"/>
              </a:rPr>
              <a:t> </a:t>
            </a:r>
            <a:endParaRPr lang="en-US" dirty="0"/>
          </a:p>
        </p:txBody>
      </p:sp>
      <p:sp>
        <p:nvSpPr>
          <p:cNvPr id="6" name="Rectangle 5"/>
          <p:cNvSpPr/>
          <p:nvPr/>
        </p:nvSpPr>
        <p:spPr>
          <a:xfrm>
            <a:off x="2514600" y="1219200"/>
            <a:ext cx="1439240" cy="369332"/>
          </a:xfrm>
          <a:prstGeom prst="rect">
            <a:avLst/>
          </a:prstGeom>
        </p:spPr>
        <p:txBody>
          <a:bodyPr wrap="none">
            <a:spAutoFit/>
          </a:bodyPr>
          <a:lstStyle/>
          <a:p>
            <a:r>
              <a:rPr lang="en-US" i="1" dirty="0" err="1" smtClean="0">
                <a:solidFill>
                  <a:schemeClr val="bg1"/>
                </a:solidFill>
                <a:latin typeface="Times New Roman" pitchFamily="18" charset="0"/>
                <a:cs typeface="Times New Roman" pitchFamily="18" charset="0"/>
              </a:rPr>
              <a:t>Macrocheira</a:t>
            </a:r>
            <a:r>
              <a:rPr lang="fa-IR" dirty="0" smtClean="0">
                <a:solidFill>
                  <a:schemeClr val="bg1"/>
                </a:solidFill>
                <a:latin typeface="Times New Roman" pitchFamily="18" charset="0"/>
                <a:cs typeface="Times New Roman" pitchFamily="18" charset="0"/>
              </a:rPr>
              <a:t>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343400" y="0"/>
            <a:ext cx="4648200" cy="6275564"/>
          </a:xfrm>
          <a:prstGeom prst="rect">
            <a:avLst/>
          </a:prstGeom>
          <a:noFill/>
        </p:spPr>
        <p:txBody>
          <a:bodyPr wrap="square" rtlCol="0">
            <a:spAutoFit/>
          </a:bodyPr>
          <a:lstStyle/>
          <a:p>
            <a:pPr algn="r" rtl="1">
              <a:lnSpc>
                <a:spcPct val="300000"/>
              </a:lnSpc>
            </a:pPr>
            <a:r>
              <a:rPr lang="fa-IR" sz="2800" b="1" dirty="0" smtClean="0">
                <a:solidFill>
                  <a:srgbClr val="FF0000"/>
                </a:solidFill>
                <a:latin typeface="Times New Roman" pitchFamily="18" charset="0"/>
                <a:cs typeface="Times New Roman" pitchFamily="18" charset="0"/>
              </a:rPr>
              <a:t>زیرشاخه های شاخه بندپایان</a:t>
            </a:r>
            <a:endParaRPr lang="en-US" sz="2800" b="1" dirty="0" smtClean="0">
              <a:solidFill>
                <a:srgbClr val="FF0000"/>
              </a:solidFill>
              <a:latin typeface="Times New Roman" pitchFamily="18" charset="0"/>
              <a:cs typeface="Times New Roman" pitchFamily="18" charset="0"/>
            </a:endParaRPr>
          </a:p>
          <a:p>
            <a:pPr algn="r" rtl="1">
              <a:lnSpc>
                <a:spcPct val="300000"/>
              </a:lnSpc>
            </a:pPr>
            <a:r>
              <a:rPr lang="fa-IR" sz="2200" dirty="0" smtClean="0">
                <a:latin typeface="Times New Roman" pitchFamily="18" charset="0"/>
                <a:cs typeface="Times New Roman" pitchFamily="18" charset="0"/>
              </a:rPr>
              <a:t>زیرشاخه هزارپایان</a:t>
            </a:r>
            <a:endParaRPr lang="en-US" sz="2200" dirty="0" smtClean="0">
              <a:latin typeface="Times New Roman" pitchFamily="18" charset="0"/>
              <a:cs typeface="Times New Roman" pitchFamily="18" charset="0"/>
            </a:endParaRPr>
          </a:p>
          <a:p>
            <a:pPr algn="r" rtl="1">
              <a:lnSpc>
                <a:spcPct val="300000"/>
              </a:lnSpc>
            </a:pPr>
            <a:r>
              <a:rPr lang="fa-IR" sz="2200" dirty="0" smtClean="0">
                <a:latin typeface="Times New Roman" pitchFamily="18" charset="0"/>
                <a:cs typeface="Times New Roman" pitchFamily="18" charset="0"/>
              </a:rPr>
              <a:t>زیرشاخه شش پایان</a:t>
            </a:r>
            <a:endParaRPr lang="en-US" sz="2200" dirty="0" smtClean="0">
              <a:latin typeface="Times New Roman" pitchFamily="18" charset="0"/>
              <a:cs typeface="Times New Roman" pitchFamily="18" charset="0"/>
            </a:endParaRPr>
          </a:p>
          <a:p>
            <a:pPr algn="r" rtl="1">
              <a:lnSpc>
                <a:spcPct val="300000"/>
              </a:lnSpc>
            </a:pPr>
            <a:r>
              <a:rPr lang="fa-IR" sz="2200" dirty="0" smtClean="0">
                <a:latin typeface="Times New Roman" pitchFamily="18" charset="0"/>
                <a:cs typeface="Times New Roman" pitchFamily="18" charset="0"/>
              </a:rPr>
              <a:t>زیرشاخه کلیسرداران (گیره داران)</a:t>
            </a:r>
          </a:p>
          <a:p>
            <a:pPr algn="r" rtl="1">
              <a:lnSpc>
                <a:spcPct val="300000"/>
              </a:lnSpc>
            </a:pPr>
            <a:r>
              <a:rPr lang="fa-IR" sz="2200" dirty="0" smtClean="0">
                <a:latin typeface="Times New Roman" pitchFamily="18" charset="0"/>
                <a:cs typeface="Times New Roman" pitchFamily="18" charset="0"/>
              </a:rPr>
              <a:t>زیرشاخه سخت پوستان</a:t>
            </a:r>
            <a:endParaRPr lang="en-US" sz="2200" dirty="0" smtClean="0">
              <a:latin typeface="Times New Roman" pitchFamily="18" charset="0"/>
              <a:cs typeface="Times New Roman" pitchFamily="18" charset="0"/>
            </a:endParaRPr>
          </a:p>
          <a:p>
            <a:pPr algn="r" rtl="1">
              <a:lnSpc>
                <a:spcPct val="300000"/>
              </a:lnSpc>
            </a:pPr>
            <a:r>
              <a:rPr lang="fa-IR" sz="2200" dirty="0" smtClean="0">
                <a:latin typeface="Times New Roman" pitchFamily="18" charset="0"/>
                <a:cs typeface="Times New Roman" pitchFamily="18" charset="0"/>
              </a:rPr>
              <a:t>زیرشاخه تریلوبیت ها (سه لوب داران)</a:t>
            </a:r>
            <a:endParaRPr lang="en-US" sz="2200" dirty="0">
              <a:latin typeface="Times New Roman" pitchFamily="18" charset="0"/>
              <a:cs typeface="Times New Roman" pitchFamily="18" charset="0"/>
            </a:endParaRPr>
          </a:p>
        </p:txBody>
      </p:sp>
      <p:pic>
        <p:nvPicPr>
          <p:cNvPr id="15" name="Picture 5"/>
          <p:cNvPicPr>
            <a:picLocks noChangeAspect="1" noChangeArrowheads="1"/>
          </p:cNvPicPr>
          <p:nvPr/>
        </p:nvPicPr>
        <p:blipFill>
          <a:blip r:embed="rId2" cstate="print"/>
          <a:srcRect/>
          <a:stretch>
            <a:fillRect/>
          </a:stretch>
        </p:blipFill>
        <p:spPr bwMode="auto">
          <a:xfrm rot="5400000">
            <a:off x="5489214" y="2154598"/>
            <a:ext cx="1119188" cy="1886816"/>
          </a:xfrm>
          <a:prstGeom prst="rect">
            <a:avLst/>
          </a:prstGeom>
          <a:noFill/>
          <a:ln w="9525">
            <a:noFill/>
            <a:miter lim="800000"/>
            <a:headEnd/>
            <a:tailEnd/>
          </a:ln>
          <a:effectLst/>
        </p:spPr>
      </p:pic>
      <p:pic>
        <p:nvPicPr>
          <p:cNvPr id="13" name="Picture 3"/>
          <p:cNvPicPr>
            <a:picLocks noChangeAspect="1" noChangeArrowheads="1"/>
          </p:cNvPicPr>
          <p:nvPr/>
        </p:nvPicPr>
        <p:blipFill>
          <a:blip r:embed="rId3" cstate="print"/>
          <a:srcRect/>
          <a:stretch>
            <a:fillRect/>
          </a:stretch>
        </p:blipFill>
        <p:spPr bwMode="auto">
          <a:xfrm>
            <a:off x="5352080" y="4419600"/>
            <a:ext cx="1429719" cy="1324922"/>
          </a:xfrm>
          <a:prstGeom prst="rect">
            <a:avLst/>
          </a:prstGeom>
          <a:noFill/>
          <a:ln w="9525">
            <a:noFill/>
            <a:miter lim="800000"/>
            <a:headEnd/>
            <a:tailEnd/>
          </a:ln>
          <a:effectLst/>
        </p:spPr>
      </p:pic>
      <p:sp>
        <p:nvSpPr>
          <p:cNvPr id="63490" name="AutoShape 2" descr="Image result for Myriapo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494" name="AutoShape 6" descr="Image result for Hexapo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152400" y="0"/>
            <a:ext cx="4267200" cy="6463308"/>
          </a:xfrm>
          <a:prstGeom prst="rect">
            <a:avLst/>
          </a:prstGeom>
          <a:noFill/>
        </p:spPr>
        <p:txBody>
          <a:bodyPr wrap="square" rtlCol="0">
            <a:spAutoFit/>
          </a:bodyPr>
          <a:lstStyle/>
          <a:p>
            <a:pPr>
              <a:lnSpc>
                <a:spcPct val="300000"/>
              </a:lnSpc>
            </a:pPr>
            <a:r>
              <a:rPr lang="en-US" sz="2800" b="1" dirty="0" err="1" smtClean="0">
                <a:solidFill>
                  <a:srgbClr val="FF0000"/>
                </a:solidFill>
                <a:latin typeface="Times New Roman" pitchFamily="18" charset="0"/>
                <a:cs typeface="Times New Roman" pitchFamily="18" charset="0"/>
              </a:rPr>
              <a:t>Arthropoda</a:t>
            </a:r>
            <a:r>
              <a:rPr lang="en-US" sz="2800" b="1" smtClean="0">
                <a:solidFill>
                  <a:srgbClr val="FF0000"/>
                </a:solidFill>
                <a:latin typeface="Times New Roman" pitchFamily="18" charset="0"/>
                <a:cs typeface="Times New Roman" pitchFamily="18" charset="0"/>
              </a:rPr>
              <a:t> Subphylum</a:t>
            </a:r>
            <a:endParaRPr lang="en-US" sz="2800" b="1" dirty="0" smtClean="0">
              <a:solidFill>
                <a:srgbClr val="FF0000"/>
              </a:solidFill>
              <a:latin typeface="Times New Roman" pitchFamily="18" charset="0"/>
              <a:cs typeface="Times New Roman" pitchFamily="18" charset="0"/>
            </a:endParaRPr>
          </a:p>
          <a:p>
            <a:pPr>
              <a:lnSpc>
                <a:spcPct val="300000"/>
              </a:lnSpc>
            </a:pPr>
            <a:r>
              <a:rPr lang="en-US" sz="2200" dirty="0" err="1" smtClean="0">
                <a:latin typeface="Times New Roman" pitchFamily="18" charset="0"/>
                <a:cs typeface="Times New Roman" pitchFamily="18" charset="0"/>
              </a:rPr>
              <a:t>Myriapoda</a:t>
            </a:r>
            <a:endParaRPr lang="en-US" sz="2200" dirty="0" smtClean="0">
              <a:latin typeface="Times New Roman" pitchFamily="18" charset="0"/>
              <a:cs typeface="Times New Roman" pitchFamily="18" charset="0"/>
            </a:endParaRPr>
          </a:p>
          <a:p>
            <a:pPr>
              <a:lnSpc>
                <a:spcPct val="300000"/>
              </a:lnSpc>
            </a:pPr>
            <a:r>
              <a:rPr lang="en-US" sz="2200" dirty="0" err="1" smtClean="0">
                <a:latin typeface="Times New Roman" pitchFamily="18" charset="0"/>
                <a:cs typeface="Times New Roman" pitchFamily="18" charset="0"/>
              </a:rPr>
              <a:t>Hexapoda</a:t>
            </a:r>
            <a:endParaRPr lang="en-US" sz="2200" dirty="0" smtClean="0">
              <a:latin typeface="Times New Roman" pitchFamily="18" charset="0"/>
              <a:cs typeface="Times New Roman" pitchFamily="18" charset="0"/>
            </a:endParaRPr>
          </a:p>
          <a:p>
            <a:pPr>
              <a:lnSpc>
                <a:spcPct val="300000"/>
              </a:lnSpc>
            </a:pPr>
            <a:r>
              <a:rPr lang="en-US" sz="2200" dirty="0" err="1" smtClean="0">
                <a:latin typeface="Times New Roman" pitchFamily="18" charset="0"/>
                <a:cs typeface="Times New Roman" pitchFamily="18" charset="0"/>
              </a:rPr>
              <a:t>Chelicerata</a:t>
            </a:r>
            <a:endParaRPr lang="en-US" sz="2200" dirty="0" smtClean="0">
              <a:latin typeface="Times New Roman" pitchFamily="18" charset="0"/>
              <a:cs typeface="Times New Roman" pitchFamily="18" charset="0"/>
            </a:endParaRPr>
          </a:p>
          <a:p>
            <a:pPr>
              <a:lnSpc>
                <a:spcPct val="300000"/>
              </a:lnSpc>
            </a:pPr>
            <a:r>
              <a:rPr lang="en-US" sz="2200" dirty="0" err="1" smtClean="0">
                <a:latin typeface="Times New Roman" pitchFamily="18" charset="0"/>
                <a:cs typeface="Times New Roman" pitchFamily="18" charset="0"/>
              </a:rPr>
              <a:t>Crustacea</a:t>
            </a:r>
            <a:endParaRPr lang="en-US" sz="2200" dirty="0" smtClean="0">
              <a:latin typeface="Times New Roman" pitchFamily="18" charset="0"/>
              <a:cs typeface="Times New Roman" pitchFamily="18" charset="0"/>
            </a:endParaRPr>
          </a:p>
          <a:p>
            <a:pPr>
              <a:lnSpc>
                <a:spcPct val="300000"/>
              </a:lnSpc>
            </a:pPr>
            <a:r>
              <a:rPr lang="en-US" sz="2200" dirty="0" err="1" smtClean="0">
                <a:latin typeface="Times New Roman" pitchFamily="18" charset="0"/>
                <a:cs typeface="Times New Roman" pitchFamily="18" charset="0"/>
              </a:rPr>
              <a:t>Trilobita</a:t>
            </a:r>
            <a:endParaRPr lang="en-US" sz="2200" dirty="0">
              <a:latin typeface="Times New Roman" pitchFamily="18" charset="0"/>
              <a:cs typeface="Times New Roman" pitchFamily="18" charset="0"/>
            </a:endParaRPr>
          </a:p>
        </p:txBody>
      </p:sp>
      <p:pic>
        <p:nvPicPr>
          <p:cNvPr id="12" name="Picture 15" descr="https://scontent.cdninstagram.com/vp/0dbfdcb297edfefc19cbd779b0a6444d/5D516353/t51.2885-15/e35/s480x480/51885915_510629799342858_3998630876490524908_n.jpg?_nc_ht=scontent-ort2-2.cdninstagram.com"/>
          <p:cNvPicPr>
            <a:picLocks noChangeAspect="1" noChangeArrowheads="1"/>
          </p:cNvPicPr>
          <p:nvPr/>
        </p:nvPicPr>
        <p:blipFill>
          <a:blip r:embed="rId4"/>
          <a:stretch>
            <a:fillRect/>
          </a:stretch>
        </p:blipFill>
        <p:spPr bwMode="auto">
          <a:xfrm>
            <a:off x="3429000" y="5486400"/>
            <a:ext cx="1819532" cy="1447800"/>
          </a:xfrm>
          <a:prstGeom prst="rect">
            <a:avLst/>
          </a:prstGeom>
          <a:ln>
            <a:noFill/>
          </a:ln>
          <a:effectLst>
            <a:softEdge rad="112500"/>
          </a:effectLst>
        </p:spPr>
      </p:pic>
      <p:pic>
        <p:nvPicPr>
          <p:cNvPr id="14" name="Picture 4"/>
          <p:cNvPicPr>
            <a:picLocks noChangeAspect="1" noChangeArrowheads="1"/>
          </p:cNvPicPr>
          <p:nvPr/>
        </p:nvPicPr>
        <p:blipFill>
          <a:blip r:embed="rId5" cstate="print"/>
          <a:srcRect/>
          <a:stretch>
            <a:fillRect/>
          </a:stretch>
        </p:blipFill>
        <p:spPr bwMode="auto">
          <a:xfrm>
            <a:off x="3962400" y="3491039"/>
            <a:ext cx="1524000" cy="1157161"/>
          </a:xfrm>
          <a:prstGeom prst="rect">
            <a:avLst/>
          </a:prstGeom>
          <a:ln>
            <a:noFill/>
          </a:ln>
          <a:effectLst>
            <a:softEdge rad="112500"/>
          </a:effectLst>
        </p:spPr>
      </p:pic>
      <p:pic>
        <p:nvPicPr>
          <p:cNvPr id="12290" name="Picture 2"/>
          <p:cNvPicPr>
            <a:picLocks noChangeAspect="1" noChangeArrowheads="1"/>
          </p:cNvPicPr>
          <p:nvPr/>
        </p:nvPicPr>
        <p:blipFill>
          <a:blip r:embed="rId6"/>
          <a:srcRect/>
          <a:stretch>
            <a:fillRect/>
          </a:stretch>
        </p:blipFill>
        <p:spPr bwMode="auto">
          <a:xfrm>
            <a:off x="5638800" y="1270679"/>
            <a:ext cx="1219200" cy="121058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2400" y="0"/>
            <a:ext cx="8839200" cy="6463308"/>
          </a:xfrm>
          <a:prstGeom prst="rect">
            <a:avLst/>
          </a:prstGeom>
          <a:noFill/>
        </p:spPr>
        <p:txBody>
          <a:bodyPr wrap="square" rtlCol="0">
            <a:spAutoFit/>
          </a:bodyPr>
          <a:lstStyle/>
          <a:p>
            <a:pPr algn="r" rtl="1">
              <a:lnSpc>
                <a:spcPct val="300000"/>
              </a:lnSpc>
            </a:pPr>
            <a:r>
              <a:rPr lang="fa-IR" sz="2800" b="1" dirty="0" smtClean="0">
                <a:solidFill>
                  <a:srgbClr val="FF0000"/>
                </a:solidFill>
                <a:latin typeface="Times New Roman" pitchFamily="18" charset="0"/>
                <a:cs typeface="Times New Roman" pitchFamily="18" charset="0"/>
              </a:rPr>
              <a:t>زیرشاخه های شاخه بندپایان</a:t>
            </a:r>
            <a:endParaRPr lang="en-US" sz="2800" b="1" dirty="0" smtClean="0">
              <a:solidFill>
                <a:srgbClr val="FF0000"/>
              </a:solidFill>
              <a:latin typeface="Times New Roman" pitchFamily="18" charset="0"/>
              <a:cs typeface="Times New Roman" pitchFamily="18" charset="0"/>
            </a:endParaRPr>
          </a:p>
          <a:p>
            <a:pPr algn="r" rtl="1">
              <a:lnSpc>
                <a:spcPct val="300000"/>
              </a:lnSpc>
            </a:pPr>
            <a:r>
              <a:rPr lang="fa-IR" sz="2200" dirty="0" smtClean="0">
                <a:latin typeface="Times New Roman" pitchFamily="18" charset="0"/>
                <a:cs typeface="Times New Roman" pitchFamily="18" charset="0"/>
              </a:rPr>
              <a:t>زیرشاخه هزارپایان: شامل صدپایان، هزارپایان، خردپایان، هم تباران</a:t>
            </a:r>
            <a:endParaRPr lang="en-US" sz="2200" dirty="0" smtClean="0">
              <a:latin typeface="Times New Roman" pitchFamily="18" charset="0"/>
              <a:cs typeface="Times New Roman" pitchFamily="18" charset="0"/>
            </a:endParaRPr>
          </a:p>
          <a:p>
            <a:pPr algn="r" rtl="1">
              <a:lnSpc>
                <a:spcPct val="300000"/>
              </a:lnSpc>
            </a:pPr>
            <a:r>
              <a:rPr lang="fa-IR" sz="2200" dirty="0" smtClean="0">
                <a:latin typeface="Times New Roman" pitchFamily="18" charset="0"/>
                <a:cs typeface="Times New Roman" pitchFamily="18" charset="0"/>
              </a:rPr>
              <a:t>زیرشاخه شش پایان: شامل حشرات</a:t>
            </a:r>
            <a:endParaRPr lang="en-US" sz="2200" dirty="0" smtClean="0">
              <a:latin typeface="Times New Roman" pitchFamily="18" charset="0"/>
              <a:cs typeface="Times New Roman" pitchFamily="18" charset="0"/>
            </a:endParaRPr>
          </a:p>
          <a:p>
            <a:pPr algn="r" rtl="1">
              <a:lnSpc>
                <a:spcPct val="300000"/>
              </a:lnSpc>
            </a:pPr>
            <a:r>
              <a:rPr lang="fa-IR" sz="2200" dirty="0" smtClean="0">
                <a:latin typeface="Times New Roman" pitchFamily="18" charset="0"/>
                <a:cs typeface="Times New Roman" pitchFamily="18" charset="0"/>
              </a:rPr>
              <a:t>زیرشاخه کلیسرداران (گیره داران): </a:t>
            </a:r>
            <a:r>
              <a:rPr lang="fa-IR" sz="2000" dirty="0" smtClean="0">
                <a:latin typeface="Times New Roman" pitchFamily="18" charset="0"/>
                <a:cs typeface="Times New Roman" pitchFamily="18" charset="0"/>
              </a:rPr>
              <a:t>شامل عنکبوت، عقرب، کنه، هیره (مایت)، خرچنگ نعل اسبی</a:t>
            </a:r>
          </a:p>
          <a:p>
            <a:pPr algn="r" rtl="1">
              <a:lnSpc>
                <a:spcPct val="300000"/>
              </a:lnSpc>
            </a:pPr>
            <a:r>
              <a:rPr lang="fa-IR" sz="2200" dirty="0" smtClean="0">
                <a:latin typeface="Times New Roman" pitchFamily="18" charset="0"/>
                <a:cs typeface="Times New Roman" pitchFamily="18" charset="0"/>
              </a:rPr>
              <a:t>زیرشاخه سخت پوستان: شامل میگوها، خرچنگ ها، بارناکل (کشتی چسب)</a:t>
            </a:r>
            <a:endParaRPr lang="en-US" sz="2200" dirty="0" smtClean="0">
              <a:latin typeface="Times New Roman" pitchFamily="18" charset="0"/>
              <a:cs typeface="Times New Roman" pitchFamily="18" charset="0"/>
            </a:endParaRPr>
          </a:p>
          <a:p>
            <a:pPr algn="r" rtl="1">
              <a:lnSpc>
                <a:spcPct val="300000"/>
              </a:lnSpc>
            </a:pPr>
            <a:r>
              <a:rPr lang="fa-IR" sz="2200" dirty="0" smtClean="0">
                <a:latin typeface="Times New Roman" pitchFamily="18" charset="0"/>
                <a:cs typeface="Times New Roman" pitchFamily="18" charset="0"/>
              </a:rPr>
              <a:t>زیرشاخه تریلوبیت ها (سه لوب داران): شامل تریلوبیت ها</a:t>
            </a:r>
            <a:endParaRPr lang="en-US" sz="2200" dirty="0">
              <a:latin typeface="Times New Roman" pitchFamily="18" charset="0"/>
              <a:cs typeface="Times New Roman" pitchFamily="18" charset="0"/>
            </a:endParaRPr>
          </a:p>
        </p:txBody>
      </p:sp>
      <p:sp>
        <p:nvSpPr>
          <p:cNvPr id="63490" name="AutoShape 2" descr="Image result for Myriapo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494" name="AutoShape 6" descr="Image result for Hexapo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6309420"/>
          </a:xfrm>
          <a:prstGeom prst="rect">
            <a:avLst/>
          </a:prstGeom>
        </p:spPr>
        <p:txBody>
          <a:bodyPr wrap="square">
            <a:spAutoFit/>
          </a:bodyPr>
          <a:lstStyle/>
          <a:p>
            <a:pPr algn="just" rtl="1">
              <a:lnSpc>
                <a:spcPct val="200000"/>
              </a:lnSpc>
            </a:pPr>
            <a:r>
              <a:rPr lang="fa-IR" sz="2200" b="1" dirty="0" smtClean="0">
                <a:solidFill>
                  <a:srgbClr val="FF0000"/>
                </a:solidFill>
              </a:rPr>
              <a:t>مشخصات شاخص بندپایان</a:t>
            </a:r>
          </a:p>
          <a:p>
            <a:pPr marL="342900" indent="-342900" algn="just" rtl="1">
              <a:lnSpc>
                <a:spcPct val="200000"/>
              </a:lnSpc>
              <a:buFont typeface="+mj-lt"/>
              <a:buAutoNum type="arabicPeriod"/>
            </a:pPr>
            <a:r>
              <a:rPr lang="fa-IR" dirty="0" smtClean="0"/>
              <a:t>بدن دارای ضمایم مفصل است و به صورت اجدادی در هر بند یک جفت ضمیمه بندبندی وجود داشته، اما به مرور تعداد بندها کاهش یافته و ضمایم اغلب برای عملکردهای خاص تخصص یافته اند.</a:t>
            </a:r>
          </a:p>
          <a:p>
            <a:pPr marL="342900" indent="-342900" algn="just" rtl="1">
              <a:lnSpc>
                <a:spcPct val="200000"/>
              </a:lnSpc>
              <a:buFont typeface="+mj-lt"/>
              <a:buAutoNum type="arabicPeriod"/>
            </a:pPr>
            <a:r>
              <a:rPr lang="fa-IR" dirty="0" smtClean="0"/>
              <a:t>دارای زیستگاه های دریایی، آب شیرین و خشکی هستند و برخی توانایی پرواز کردن دارند.</a:t>
            </a:r>
          </a:p>
          <a:p>
            <a:pPr marL="342900" indent="-342900" algn="just" rtl="1">
              <a:lnSpc>
                <a:spcPct val="200000"/>
              </a:lnSpc>
              <a:buFont typeface="+mj-lt"/>
              <a:buAutoNum type="arabicPeriod"/>
            </a:pPr>
            <a:r>
              <a:rPr lang="fa-IR" dirty="0" smtClean="0"/>
              <a:t>اغلب دارای زندگی آزاد هستند. در مواردی زندگی انگلی نیز دیده می شود.</a:t>
            </a:r>
          </a:p>
          <a:p>
            <a:pPr marL="342900" indent="-342900" algn="just" rtl="1">
              <a:lnSpc>
                <a:spcPct val="200000"/>
              </a:lnSpc>
              <a:buFont typeface="+mj-lt"/>
              <a:buAutoNum type="arabicPeriod"/>
            </a:pPr>
            <a:r>
              <a:rPr lang="fa-IR" dirty="0" smtClean="0"/>
              <a:t>تقارن دوطرفی و بدن بندبند دارند که به گروهها یا اصطلاحا واحدهای عملکردی به نام تاگماتا تقسیم می شوند: این تاگما میتوانند به اشکال مختلفی دیده شوند به این صورت که می توانند به شکل (1) سر و تنه یا (2) سر، سینه و شکم یا (3) سرسینه و شکم باشند.</a:t>
            </a:r>
          </a:p>
          <a:p>
            <a:pPr marL="342900" indent="-342900" algn="just" rtl="1">
              <a:lnSpc>
                <a:spcPct val="200000"/>
              </a:lnSpc>
              <a:buFont typeface="+mj-lt"/>
              <a:buAutoNum type="arabicPeriod"/>
            </a:pPr>
            <a:r>
              <a:rPr lang="fa-IR" dirty="0" smtClean="0"/>
              <a:t>بدن سه لایه ای دارند.</a:t>
            </a:r>
          </a:p>
          <a:p>
            <a:pPr marL="342900" indent="-342900" algn="just" rtl="1">
              <a:lnSpc>
                <a:spcPct val="200000"/>
              </a:lnSpc>
              <a:buFont typeface="+mj-lt"/>
              <a:buAutoNum type="arabicPeriod"/>
            </a:pPr>
            <a:r>
              <a:rPr lang="fa-IR" dirty="0" smtClean="0"/>
              <a:t>سلوم در افراد بالغ کاهش یافته و بیشتر حفره های بدن از هموسل (خون و سینوس خونی) پر شده است.</a:t>
            </a:r>
          </a:p>
          <a:p>
            <a:pPr marL="342900" indent="-342900" algn="just" rtl="1">
              <a:lnSpc>
                <a:spcPct val="200000"/>
              </a:lnSpc>
              <a:buFont typeface="+mj-lt"/>
              <a:buAutoNum type="arabicPeriod"/>
            </a:pPr>
            <a:r>
              <a:rPr lang="fa-IR" dirty="0" smtClean="0"/>
              <a:t>سیستم گردش خون باز و دارای یک قلب پشتی، سرخرگها (شریان) و هموسل است.</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5755422"/>
          </a:xfrm>
          <a:prstGeom prst="rect">
            <a:avLst/>
          </a:prstGeom>
        </p:spPr>
        <p:txBody>
          <a:bodyPr wrap="square">
            <a:spAutoFit/>
          </a:bodyPr>
          <a:lstStyle/>
          <a:p>
            <a:pPr algn="just" rtl="1">
              <a:lnSpc>
                <a:spcPct val="200000"/>
              </a:lnSpc>
            </a:pPr>
            <a:r>
              <a:rPr lang="fa-IR" sz="2200" b="1" dirty="0" smtClean="0">
                <a:solidFill>
                  <a:srgbClr val="FF0000"/>
                </a:solidFill>
              </a:rPr>
              <a:t>مشخصات شاخص بندپایان</a:t>
            </a:r>
          </a:p>
          <a:p>
            <a:pPr marL="342900" indent="-342900" algn="just" rtl="1">
              <a:lnSpc>
                <a:spcPct val="200000"/>
              </a:lnSpc>
              <a:buFont typeface="+mj-lt"/>
              <a:buAutoNum type="arabicPeriod" startAt="8"/>
            </a:pPr>
            <a:r>
              <a:rPr lang="fa-IR" dirty="0" smtClean="0"/>
              <a:t>بدن دارای اسکلت خارجی کوتیکولی است که متشکل از پروتئین، چربی، کیتین و اغلب کربنات کلسیم است که بوسیله اپیدرم زیرین ترشح می شود. همچنین دارای پوست اندازی هستند.</a:t>
            </a:r>
          </a:p>
          <a:p>
            <a:pPr marL="342900" indent="-342900" algn="just" rtl="1">
              <a:lnSpc>
                <a:spcPct val="200000"/>
              </a:lnSpc>
              <a:buFont typeface="+mj-lt"/>
              <a:buAutoNum type="arabicPeriod" startAt="8"/>
            </a:pPr>
            <a:r>
              <a:rPr lang="fa-IR" dirty="0" smtClean="0"/>
              <a:t>سیستم گوارشی کامل است. قطعات دهانی از ضمایم اجدادی تغییرشکل یافته تشکیل شده است که برای روش های مختلف تغذیه سازگار شده است. در برخی بندپایان دندانهای کیتینی، قطعاتی و استخوانچه های گوارشی متعددی وجود دارد.</a:t>
            </a:r>
          </a:p>
          <a:p>
            <a:pPr marL="342900" indent="-342900" algn="just" rtl="1">
              <a:lnSpc>
                <a:spcPct val="200000"/>
              </a:lnSpc>
              <a:buFont typeface="+mj-lt"/>
              <a:buAutoNum type="arabicPeriod" startAt="8"/>
            </a:pPr>
            <a:r>
              <a:rPr lang="fa-IR" dirty="0" smtClean="0"/>
              <a:t>واجد سیستم ماهیچه ای پیچیده برای اتصال با اسکلت خارجی هستند. ماهیچه های مخطط برای عملکردهای سریع هستند. از سویی عضلات صاف نیز در اندامهای احشایی و بدون مژه دیده میشود.</a:t>
            </a:r>
          </a:p>
          <a:p>
            <a:pPr marL="342900" indent="-342900" algn="just" rtl="1">
              <a:lnSpc>
                <a:spcPct val="200000"/>
              </a:lnSpc>
              <a:buFont typeface="+mj-lt"/>
              <a:buAutoNum type="arabicPeriod" startAt="8"/>
            </a:pPr>
            <a:r>
              <a:rPr lang="fa-IR" dirty="0" smtClean="0"/>
              <a:t>سیستم عصبی بندپایان مشابه کرمهای حلقوی واجد مغز پشتی است. اندامهای حسی توسعه یافته اند. همچنین بندپایان نسبت به سایر بی مهرگان دارای الگوهای رفتاری اجتماعی پیچیده تر و سازمان یافته تر هستند.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4093428"/>
          </a:xfrm>
          <a:prstGeom prst="rect">
            <a:avLst/>
          </a:prstGeom>
        </p:spPr>
        <p:txBody>
          <a:bodyPr wrap="square">
            <a:spAutoFit/>
          </a:bodyPr>
          <a:lstStyle/>
          <a:p>
            <a:pPr algn="just" rtl="1">
              <a:lnSpc>
                <a:spcPct val="200000"/>
              </a:lnSpc>
            </a:pPr>
            <a:r>
              <a:rPr lang="fa-IR" sz="2200" b="1" dirty="0" smtClean="0">
                <a:solidFill>
                  <a:srgbClr val="FF0000"/>
                </a:solidFill>
              </a:rPr>
              <a:t>مشخصات شاخص بندپایان</a:t>
            </a:r>
          </a:p>
          <a:p>
            <a:pPr marL="342900" indent="-342900" algn="just" rtl="1">
              <a:lnSpc>
                <a:spcPct val="200000"/>
              </a:lnSpc>
              <a:buFont typeface="+mj-lt"/>
              <a:buAutoNum type="arabicPeriod" startAt="12"/>
            </a:pPr>
            <a:r>
              <a:rPr lang="fa-IR" dirty="0" smtClean="0"/>
              <a:t>بندپایان معمولا جداجنس هستند با این حال نمونه های بکرزا نیز در بین بندپایان گزارش شده اند. مجاری و اندامهای تولیدمثلی زوج دارند. معمولا لقاح شان از نوع داخلی است. تخم گذار، تخم زنده زا و زنده زایی نشان دهنده تنوع روشهای زایایی این گروه است. اغلب دارای دگردیسی هستند.</a:t>
            </a:r>
          </a:p>
          <a:p>
            <a:pPr marL="342900" indent="-342900" algn="just" rtl="1">
              <a:lnSpc>
                <a:spcPct val="200000"/>
              </a:lnSpc>
              <a:buFont typeface="+mj-lt"/>
              <a:buAutoNum type="arabicPeriod" startAt="12"/>
            </a:pPr>
            <a:r>
              <a:rPr lang="fa-IR" dirty="0" smtClean="0"/>
              <a:t>سیستم دفعی به صورت زوج و شامل غدد کوکسال، غدد شاخکی (آنتنال) است. برخی دیگر نیز دارای لوله های مالپیگی هستند.</a:t>
            </a:r>
          </a:p>
          <a:p>
            <a:pPr marL="342900" indent="-342900" algn="just" rtl="1">
              <a:lnSpc>
                <a:spcPct val="200000"/>
              </a:lnSpc>
              <a:buFont typeface="+mj-lt"/>
              <a:buAutoNum type="arabicPeriod" startAt="12"/>
            </a:pPr>
            <a:r>
              <a:rPr lang="fa-IR" dirty="0" smtClean="0"/>
              <a:t>تنفس به وسیله سطح بدن، آبشش و با تراشه (لوله های هوایی) و یا شش های کتابی صورت می گیرد.</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664349"/>
          </a:xfrm>
          <a:prstGeom prst="rect">
            <a:avLst/>
          </a:prstGeom>
        </p:spPr>
        <p:txBody>
          <a:bodyPr wrap="square">
            <a:spAutoFit/>
          </a:bodyPr>
          <a:lstStyle/>
          <a:p>
            <a:pPr algn="just" rtl="1">
              <a:lnSpc>
                <a:spcPct val="200000"/>
              </a:lnSpc>
            </a:pPr>
            <a:r>
              <a:rPr lang="fa-IR" sz="2200" b="1" dirty="0" smtClean="0">
                <a:solidFill>
                  <a:srgbClr val="FF0000"/>
                </a:solidFill>
              </a:rPr>
              <a:t>توضیح در مورد برخی از ویژگی های بندپایان</a:t>
            </a:r>
          </a:p>
        </p:txBody>
      </p:sp>
      <p:sp>
        <p:nvSpPr>
          <p:cNvPr id="3" name="Rectangle 2"/>
          <p:cNvSpPr/>
          <p:nvPr/>
        </p:nvSpPr>
        <p:spPr>
          <a:xfrm>
            <a:off x="76200" y="1066800"/>
            <a:ext cx="8991600" cy="5078313"/>
          </a:xfrm>
          <a:prstGeom prst="rect">
            <a:avLst/>
          </a:prstGeom>
        </p:spPr>
        <p:txBody>
          <a:bodyPr wrap="square">
            <a:spAutoFit/>
          </a:bodyPr>
          <a:lstStyle/>
          <a:p>
            <a:pPr marL="342900" indent="-342900" algn="just" rtl="1">
              <a:lnSpc>
                <a:spcPct val="200000"/>
              </a:lnSpc>
              <a:buFont typeface="+mj-lt"/>
              <a:buAutoNum type="alphaUcPeriod"/>
            </a:pPr>
            <a:r>
              <a:rPr lang="fa-IR" b="1" dirty="0" smtClean="0"/>
              <a:t>اسکلت خارجی یا </a:t>
            </a:r>
            <a:r>
              <a:rPr lang="en-US" b="1" dirty="0" smtClean="0"/>
              <a:t>Exoskeleton</a:t>
            </a:r>
            <a:endParaRPr lang="fa-IR" b="1" dirty="0" smtClean="0"/>
          </a:p>
          <a:p>
            <a:pPr indent="-342900" algn="just" rtl="1">
              <a:lnSpc>
                <a:spcPct val="200000"/>
              </a:lnSpc>
            </a:pPr>
            <a:r>
              <a:rPr lang="fa-IR" dirty="0" smtClean="0"/>
              <a:t>وجود این نوع اسکلت هم برای حفاظت بالا و هم جهت پیشگیری از اختلال در حرکت و انعطاف بدن است. اگزواسکلت از کوتیکول تشکیل شده است که خود کوتیکول واجد دو لایه اصلی است. این لایه ها از خارج به داخل به ترتیب شامل:</a:t>
            </a:r>
          </a:p>
          <a:p>
            <a:pPr marL="342900" indent="-342900" algn="just" rtl="1">
              <a:lnSpc>
                <a:spcPct val="200000"/>
              </a:lnSpc>
            </a:pPr>
            <a:r>
              <a:rPr lang="fa-IR" b="1" dirty="0" smtClean="0">
                <a:solidFill>
                  <a:srgbClr val="00B050"/>
                </a:solidFill>
              </a:rPr>
              <a:t>1. اپی کوتیکول: </a:t>
            </a:r>
            <a:r>
              <a:rPr lang="fa-IR" dirty="0" smtClean="0"/>
              <a:t>لایه نسبتا نازک از پروتئین و لیپید/ در بسیاری از حشرات روی این لایه از موم (کاهش تبخیر آب بدن) تشکیل شده است.</a:t>
            </a:r>
          </a:p>
          <a:p>
            <a:pPr marL="342900" indent="-342900" algn="just" rtl="1">
              <a:lnSpc>
                <a:spcPct val="200000"/>
              </a:lnSpc>
            </a:pPr>
            <a:r>
              <a:rPr lang="fa-IR" b="1" dirty="0" smtClean="0">
                <a:solidFill>
                  <a:srgbClr val="00B050"/>
                </a:solidFill>
              </a:rPr>
              <a:t>2. پروکوتیکول: </a:t>
            </a:r>
            <a:r>
              <a:rPr lang="fa-IR" dirty="0" smtClean="0"/>
              <a:t>بخش داخلی نسبتا ضخیمی است که خود از دو لایه تشکیل یافته است.</a:t>
            </a:r>
          </a:p>
          <a:p>
            <a:pPr marL="342900" indent="-342900" algn="just" rtl="1">
              <a:lnSpc>
                <a:spcPct val="200000"/>
              </a:lnSpc>
            </a:pPr>
            <a:r>
              <a:rPr lang="fa-IR" dirty="0" smtClean="0"/>
              <a:t>-     لایه بیرونی بنام </a:t>
            </a:r>
            <a:r>
              <a:rPr lang="fa-IR" b="1" dirty="0" smtClean="0">
                <a:solidFill>
                  <a:srgbClr val="00B050"/>
                </a:solidFill>
              </a:rPr>
              <a:t>اگزوکوتیکول</a:t>
            </a:r>
            <a:r>
              <a:rPr lang="fa-IR" b="1" dirty="0" smtClean="0"/>
              <a:t> </a:t>
            </a:r>
            <a:r>
              <a:rPr lang="fa-IR" dirty="0" smtClean="0"/>
              <a:t>(کیتین و پروتئین): بخشی که قبل از پوست اندازی ترشح می شود.</a:t>
            </a:r>
          </a:p>
          <a:p>
            <a:pPr marL="342900" indent="-342900" algn="just" rtl="1">
              <a:lnSpc>
                <a:spcPct val="200000"/>
              </a:lnSpc>
              <a:buFontTx/>
              <a:buChar char="-"/>
            </a:pPr>
            <a:r>
              <a:rPr lang="fa-IR" dirty="0" smtClean="0"/>
              <a:t>لایه داخلی </a:t>
            </a:r>
            <a:r>
              <a:rPr lang="fa-IR" b="1" dirty="0" smtClean="0">
                <a:solidFill>
                  <a:srgbClr val="00B050"/>
                </a:solidFill>
              </a:rPr>
              <a:t>اندوکوتیکول </a:t>
            </a:r>
            <a:r>
              <a:rPr lang="fa-IR" dirty="0" smtClean="0"/>
              <a:t>(کیتین و پروتئین): بخشی که پس از پوست اندازی ترشح می شود.</a:t>
            </a:r>
          </a:p>
          <a:p>
            <a:pPr marL="342900" indent="-342900" algn="just" rtl="1">
              <a:lnSpc>
                <a:spcPct val="200000"/>
              </a:lnSpc>
            </a:pPr>
            <a:r>
              <a:rPr lang="fa-IR" dirty="0" smtClean="0"/>
              <a:t>در اسلاید بعد تصویر این لایه ها را مشاهده می کنید.</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TotalTime>
  <Words>1833</Words>
  <Application>Microsoft Office PowerPoint</Application>
  <PresentationFormat>On-screen Show (4:3)</PresentationFormat>
  <Paragraphs>105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Reviewer</dc:creator>
  <cp:lastModifiedBy>Reviewer</cp:lastModifiedBy>
  <cp:revision>6</cp:revision>
  <dcterms:created xsi:type="dcterms:W3CDTF">2020-04-24T07:19:57Z</dcterms:created>
  <dcterms:modified xsi:type="dcterms:W3CDTF">2020-05-03T16:59:05Z</dcterms:modified>
</cp:coreProperties>
</file>