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7" r:id="rId4"/>
    <p:sldId id="288" r:id="rId5"/>
    <p:sldId id="275" r:id="rId6"/>
    <p:sldId id="274" r:id="rId7"/>
    <p:sldId id="278" r:id="rId8"/>
    <p:sldId id="273" r:id="rId9"/>
    <p:sldId id="279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8943-2629-4EA9-81A8-51BB6AC356E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7001-DF3F-4719-BBDE-8FFCC6DAC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8943-2629-4EA9-81A8-51BB6AC356E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7001-DF3F-4719-BBDE-8FFCC6DAC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8943-2629-4EA9-81A8-51BB6AC356E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7001-DF3F-4719-BBDE-8FFCC6DAC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8943-2629-4EA9-81A8-51BB6AC356E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7001-DF3F-4719-BBDE-8FFCC6DAC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8943-2629-4EA9-81A8-51BB6AC356E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7001-DF3F-4719-BBDE-8FFCC6DAC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8943-2629-4EA9-81A8-51BB6AC356E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7001-DF3F-4719-BBDE-8FFCC6DAC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8943-2629-4EA9-81A8-51BB6AC356E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7001-DF3F-4719-BBDE-8FFCC6DAC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8943-2629-4EA9-81A8-51BB6AC356E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7001-DF3F-4719-BBDE-8FFCC6DAC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8943-2629-4EA9-81A8-51BB6AC356E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7001-DF3F-4719-BBDE-8FFCC6DAC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8943-2629-4EA9-81A8-51BB6AC356E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7001-DF3F-4719-BBDE-8FFCC6DAC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8943-2629-4EA9-81A8-51BB6AC356E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7001-DF3F-4719-BBDE-8FFCC6DAC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8943-2629-4EA9-81A8-51BB6AC356E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7001-DF3F-4719-BBDE-8FFCC6DAC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752600"/>
            <a:ext cx="5791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6000" b="1" dirty="0" smtClean="0">
                <a:cs typeface="Mitra" pitchFamily="2" charset="-78"/>
              </a:rPr>
              <a:t>جلسه دهم</a:t>
            </a:r>
          </a:p>
          <a:p>
            <a:pPr algn="ctr" rtl="1">
              <a:lnSpc>
                <a:spcPct val="150000"/>
              </a:lnSpc>
            </a:pPr>
            <a:r>
              <a:rPr lang="fa-IR" sz="6000" b="1" dirty="0" smtClean="0">
                <a:solidFill>
                  <a:srgbClr val="FF0000"/>
                </a:solidFill>
                <a:cs typeface="B Mitra" pitchFamily="2" charset="-78"/>
              </a:rPr>
              <a:t>شاخه بندپایان</a:t>
            </a:r>
            <a:endParaRPr lang="en-US" sz="6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en-US" sz="6000" b="1" dirty="0" err="1" smtClean="0">
                <a:solidFill>
                  <a:srgbClr val="FF0000"/>
                </a:solidFill>
                <a:cs typeface="Mitra" pitchFamily="2" charset="-78"/>
              </a:rPr>
              <a:t>Arthropoda</a:t>
            </a:r>
            <a:endParaRPr lang="en-US" sz="6000" b="1" dirty="0">
              <a:solidFill>
                <a:srgbClr val="FF0000"/>
              </a:solidFill>
              <a:cs typeface="Mitra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200" b="1" dirty="0" smtClean="0">
                <a:solidFill>
                  <a:srgbClr val="FF0000"/>
                </a:solidFill>
              </a:rPr>
              <a:t>مهمترین مشخصات رده عنکبوتیان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این رده همگی دارای 4 جفت پا هستند.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دارای سرسینه و شکم کاملا مجزا هستند.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شکم جایگاه اندامهای تولیدمثلی، سیستم تنفسی مثل تراشه و شش کتابی است.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دفع توسط لوله های مالپیگی یا غدد کوکسال انجام می دهد.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چشم ساده دارند.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عنکبوتیان جزو نخستین بندپایاینی بودند که به زیستگاه های خشکی پا گذاشتند.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اغلب دارای چنگال، پنجه و غدد سمی هستند.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یک سازگاری ویژه خاص عنکبوت ها (نه کل اعضای رده عنکبوتیان) وجود غدد تارریس است.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اکثر عنکبوتیان برای انسان بی ضررند و حتی در تخریب و نابودی حشرات مضر نقش دارند.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424" y="1490662"/>
            <a:ext cx="5807139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36833" y="304800"/>
            <a:ext cx="2686953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rgbClr val="00B050"/>
                </a:solidFill>
              </a:rPr>
              <a:t>طرز قرار گرفتن کلیسرها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3443" y="152400"/>
            <a:ext cx="3650358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rgbClr val="00B050"/>
                </a:solidFill>
              </a:rPr>
              <a:t>ریخت شناسی عمومی عنکبوت ها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6853238" cy="593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6724" y="152400"/>
            <a:ext cx="5327099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/>
              <a:t>مقایسه دوخانواده از کنه ها (کنه های سخت و نرم)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185" y="1319612"/>
            <a:ext cx="8679215" cy="51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4381" y="76200"/>
            <a:ext cx="3379451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rgbClr val="FF0000"/>
                </a:solidFill>
              </a:rPr>
              <a:t>تعیین جنسیت در کنه های سخت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399" y="4953000"/>
            <a:ext cx="8832013" cy="166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 smtClean="0"/>
              <a:t>کنه های نرعموما اندازه بدنی کوچکتری نسبت به ماده دارند. تمام کنه های سخت یک صفحه پشتی به نام سپر یا اسکوتوم دارند. در نرها اسکوتوم بزرگ و تقریبا تمام سطح پشتی را میپوشاند (مانند شال گردن)، درحالیکه در ماده ها کوچکتر و محدود به جلو بدن و پشت کاپیتولوم میباشد.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914400"/>
            <a:ext cx="81248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solidFill>
                  <a:srgbClr val="FF0000"/>
                </a:solidFill>
              </a:rPr>
              <a:t>مشخصات شاخص بندپایان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بدن دارای ضمایم مفصل است و به صورت اجدادی در هر بند یک جفت ضمیمه بندبندی وجود داشته، اما به مرور تعداد بندها کاهش یافته و ضمایم اغلب برای عملکردهای خاص تخصص یافته اند.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دارای زیستگاه های دریایی، آب شیرین و خشکی هستند و برخی توانایی پرواز کردن دارند.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اغلب دارای زندگی آزاد هستند. در مواردی زندگی انگلی نیز دیده می شود.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تقارن دوطرفی و بدن بندبند دارند که به گروهها یا اصطلاحا واحدهای عملکردی به نام تاگماتا تقسیم می شوند: این تاگما میتوانند به اشکال مختلفی دیده شوند به این صورت که می توانند به شکل (1) سر و تنه یا (2) سر، سینه و شکم یا (3) سرسینه و شکم باشند.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بدن سه لایه ای دارند.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سلوم در افراد بالغ کاهش یافته و بیشتر حفره های بدن از هموسل (خون و سینوس خونی) پر شده است.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/>
              <a:t>سیستم گردش خون باز و دارای یک قلب پشتی، سرخرگها (شریان) و هموسل است.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solidFill>
                  <a:srgbClr val="FF0000"/>
                </a:solidFill>
              </a:rPr>
              <a:t>مشخصات شاخص بندپایان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fa-IR" dirty="0" smtClean="0"/>
              <a:t>بدن دارای اسکلت خارجی کوتیکولی است که متشکل از پروتئین، چربی، کیتین و اغلب کربنات کلسیم است که بوسیله اپیدرم زیرین ترشح می شود. همچنین دارای پوست اندازی هستند.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fa-IR" dirty="0" smtClean="0"/>
              <a:t>سیستم گوارشی کامل است. قطعات دهانی از ضمایم اجدادی تغییرشکل یافته تشکیل شده است که برای روش های مختلف تغذیه سازگار شده است. در برخی بندپایان دندانهای کیتینی، قطعاتی و استخوانچه های گوارشی متعددی وجود دارد.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fa-IR" dirty="0" smtClean="0"/>
              <a:t>واجد سیستم ماهیچه ای پیچیده برای اتصال با اسکلت خارجی هستند. ماهیچه های مخطط برای عملکردهای سریع هستند. از سویی عضلات صاف نیز در اندامهای احشایی و بدون مژه دیده میشود.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fa-IR" dirty="0" smtClean="0"/>
              <a:t>سیستم عصبی بندپایان مشابه کرمهای حلقوی واجد مغز پشتی است. اندامهای حسی توسعه یافته اند. همچنین بندپایان نسبت به سایر بی مهرگان دارای الگوهای رفتاری اجتماعی پیچیده تر و سازمان یافته تر هستند.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solidFill>
                  <a:srgbClr val="FF0000"/>
                </a:solidFill>
              </a:rPr>
              <a:t>مشخصات شاخص بندپایان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 startAt="12"/>
            </a:pPr>
            <a:r>
              <a:rPr lang="fa-IR" dirty="0" smtClean="0"/>
              <a:t>بندپایان معمولا جداجنس هستند با این حال نمونه های بکرزا نیز در بین بندپایان گزارش شده اند. مجاری و اندامهای تولیدمثلی زوج دارند. معمولا لقاح شان از نوع داخلی است. تخم گذار، تخم زنده زا و زنده زایی نشان دهنده تنوع روشهای زایایی این گروه است. اغلب دارای دگردیسی هستند.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 startAt="12"/>
            </a:pPr>
            <a:r>
              <a:rPr lang="fa-IR" dirty="0" smtClean="0"/>
              <a:t>سیستم دفعی به صورت زوج و شامل غدد کوکسال، غدد شاخکی (آنتنال) است. برخی دیگر نیز دارای لوله های مالپیگی هستند.</a:t>
            </a:r>
          </a:p>
          <a:p>
            <a:pPr marL="342900" indent="-342900" algn="just" rtl="1">
              <a:lnSpc>
                <a:spcPct val="200000"/>
              </a:lnSpc>
              <a:buFont typeface="+mj-lt"/>
              <a:buAutoNum type="arabicPeriod" startAt="12"/>
            </a:pPr>
            <a:r>
              <a:rPr lang="fa-IR" dirty="0" smtClean="0"/>
              <a:t>تنفس به وسیله سطح بدن، آبشش و با تراشه (لوله های هوایی) و یا شش های کتابی صورت می گیرد.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27921"/>
            <a:ext cx="4267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Subphylum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Myriapoda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Hexapoda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Chelicerata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Crustacea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Trilobita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AutoShape 2" descr="Image result for Myriapo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AutoShape 6" descr="Image result for Hexapo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1219200"/>
            <a:ext cx="4648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fa-I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زیرشاخه های شاخه بندپایان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250000"/>
              </a:lnSpc>
            </a:pP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زیرشاخه هزارپایان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250000"/>
              </a:lnSpc>
            </a:pP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زیرشاخه شش پایان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250000"/>
              </a:lnSpc>
            </a:pP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زیرشاخه کلیسرداران (گیره داران)</a:t>
            </a:r>
          </a:p>
          <a:p>
            <a:pPr algn="r" rtl="1">
              <a:lnSpc>
                <a:spcPct val="250000"/>
              </a:lnSpc>
            </a:pP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زیرشاخه سخت پوستان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250000"/>
              </a:lnSpc>
            </a:pP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زیرشاخه تریلوبیت ها (سه لوب داران)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45628"/>
            <a:ext cx="8709159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با توجه به آنچه در درس جانورشناسی مطالعه شد می دانیم که شاخه بندپایان دارای زیرشاخه های متنوعی است که در بخش زیر به آنها اشاره شده است: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45628"/>
            <a:ext cx="870915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در این جلسه تمرکز اصلی مطالعه ما بر روی زیرشاخه مهم کلیسرداران است. هرچند که این زیرشاخه، گروه بسیار وسیع و متنوعی قلمداد میشود اما ما به مطالعه دو رده مهم این گروه بسنده می کنیم:</a:t>
            </a:r>
          </a:p>
          <a:p>
            <a:pPr algn="r" rtl="1">
              <a:lnSpc>
                <a:spcPct val="150000"/>
              </a:lnSpc>
            </a:pPr>
            <a:endParaRPr lang="fa-I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زیرشاخه کلیسرداران</a:t>
            </a:r>
          </a:p>
          <a:p>
            <a:pPr algn="r" rtl="1">
              <a:lnSpc>
                <a:spcPct val="150000"/>
              </a:lnSpc>
            </a:pPr>
            <a:endParaRPr lang="fa-I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fa-IR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رده خرچنگ های نعل اسبی شکل</a:t>
            </a:r>
          </a:p>
          <a:p>
            <a:pPr marL="457200" indent="-457200" algn="r" rtl="1">
              <a:lnSpc>
                <a:spcPct val="150000"/>
              </a:lnSpc>
              <a:buAutoNum type="arabicPeriod"/>
            </a:pPr>
            <a:endParaRPr lang="fa-IR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lnSpc>
                <a:spcPct val="150000"/>
              </a:lnSpc>
              <a:buAutoNum type="arabicPeriod"/>
            </a:pPr>
            <a:endParaRPr lang="fa-IR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fa-IR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رده عنکبوتیان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752600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Subphylum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Chelicerata</a:t>
            </a:r>
            <a:endParaRPr lang="fa-I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fa-I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Merostomata</a:t>
            </a:r>
            <a:endParaRPr lang="fa-IR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endParaRPr lang="fa-IR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endParaRPr lang="fa-IR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Arachnida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45628"/>
            <a:ext cx="870915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رده خرچنگ های نعل اسبی شکل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4572000" cy="5799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Merostomata</a:t>
            </a:r>
            <a:endParaRPr lang="fa-IR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19201"/>
            <a:ext cx="8534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رده خرچنگ های نعل اسبی شکل گروه متنوعی بود که اغلب اعضای آن منقرض شده اند و تنها یک گروه قدیمی با نام خرچنگ های نعل اسبی شکل (جنس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Limulus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) باقی مانده اند، به همین دلیل این گروه را به عنوان فسیلی زنده می شناسیم.</a:t>
            </a:r>
            <a:endParaRPr lang="en-US" dirty="0"/>
          </a:p>
        </p:txBody>
      </p:sp>
      <p:sp>
        <p:nvSpPr>
          <p:cNvPr id="2050" name="AutoShape 2" descr="https://live.staticflickr.com/1635/24522890902_bec6010d3a_b.jpg"/>
          <p:cNvSpPr>
            <a:spLocks noChangeAspect="1" noChangeArrowheads="1"/>
          </p:cNvSpPr>
          <p:nvPr/>
        </p:nvSpPr>
        <p:spPr bwMode="auto">
          <a:xfrm>
            <a:off x="155575" y="-1774825"/>
            <a:ext cx="7315200" cy="3705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24522890902_bec6010d3a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7428546" cy="37650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3033" y="609600"/>
            <a:ext cx="5420967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" y="3852641"/>
            <a:ext cx="5562601" cy="288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14400" y="6488668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نمای پشتی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03724" y="4267200"/>
            <a:ext cx="124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نمای شکمی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2772"/>
            <a:ext cx="853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در تصاویر زیر نمای پشتی و جانبی جنس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Limulus</a:t>
            </a:r>
            <a:r>
              <a:rPr lang="fa-I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را مشاهده می کنید: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295401" y="1219200"/>
            <a:ext cx="1858201" cy="12943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یک جفت کلیسر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یک جفت پدی پالپ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چهار جفت پای حرکتی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3124200" y="1295400"/>
            <a:ext cx="2286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3228"/>
            <a:ext cx="870915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رده عنکبوتیان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4572000" cy="5799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Arachnida</a:t>
            </a:r>
            <a:endParaRPr lang="fa-IR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رده عنکبوتیان گروه بسیار بزرگ و متنوعی است که شامل عقرب ها، عنکبوت ها، کنه ها، هیره (مایت) و دروگران (عنکبوت های اوپیلیون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Opillion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) می شود.</a:t>
            </a:r>
            <a:endParaRPr lang="en-US" dirty="0"/>
          </a:p>
        </p:txBody>
      </p:sp>
      <p:sp>
        <p:nvSpPr>
          <p:cNvPr id="2050" name="AutoShape 2" descr="https://live.staticflickr.com/1635/24522890902_bec6010d3a_b.jpg"/>
          <p:cNvSpPr>
            <a:spLocks noChangeAspect="1" noChangeArrowheads="1"/>
          </p:cNvSpPr>
          <p:nvPr/>
        </p:nvSpPr>
        <p:spPr bwMode="auto">
          <a:xfrm>
            <a:off x="155575" y="-1774825"/>
            <a:ext cx="7315200" cy="3705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6" name="Picture 2" descr="https://upload.wikimedia.org/wikipedia/commons/9/90/Opiliones_harves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4419600"/>
            <a:ext cx="3200400" cy="2286000"/>
          </a:xfrm>
          <a:prstGeom prst="rect">
            <a:avLst/>
          </a:prstGeom>
          <a:noFill/>
        </p:spPr>
      </p:pic>
      <p:pic>
        <p:nvPicPr>
          <p:cNvPr id="21508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59" y="2057401"/>
            <a:ext cx="3808041" cy="2286000"/>
          </a:xfrm>
          <a:prstGeom prst="rect">
            <a:avLst/>
          </a:prstGeom>
          <a:noFill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419600"/>
            <a:ext cx="245679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057400"/>
            <a:ext cx="3657600" cy="2286000"/>
          </a:xfrm>
          <a:prstGeom prst="rect">
            <a:avLst/>
          </a:prstGeom>
          <a:noFill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7125" y="4419600"/>
            <a:ext cx="25050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851072" y="396240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عقرب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7391400" y="3974068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عنکبوت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2890794" y="632460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دروگر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601819" y="624840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هیره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8260081" y="6248400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کنه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876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Reviewer</dc:creator>
  <cp:lastModifiedBy>Reviewer</cp:lastModifiedBy>
  <cp:revision>10</cp:revision>
  <dcterms:created xsi:type="dcterms:W3CDTF">2020-04-14T07:26:40Z</dcterms:created>
  <dcterms:modified xsi:type="dcterms:W3CDTF">2020-04-27T10:10:10Z</dcterms:modified>
</cp:coreProperties>
</file>