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notesMasterIdLst>
    <p:notesMasterId r:id="rId14"/>
  </p:notesMasterIdLst>
  <p:sldIdLst>
    <p:sldId id="259" r:id="rId2"/>
    <p:sldId id="260" r:id="rId3"/>
    <p:sldId id="261" r:id="rId4"/>
    <p:sldId id="262" r:id="rId5"/>
    <p:sldId id="256" r:id="rId6"/>
    <p:sldId id="257" r:id="rId7"/>
    <p:sldId id="258" r:id="rId8"/>
    <p:sldId id="265" r:id="rId9"/>
    <p:sldId id="263" r:id="rId10"/>
    <p:sldId id="266" r:id="rId11"/>
    <p:sldId id="264"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FFAF"/>
    <a:srgbClr val="7DB2FF"/>
    <a:srgbClr val="57FFA3"/>
    <a:srgbClr val="205E18"/>
    <a:srgbClr val="92B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193" autoAdjust="0"/>
  </p:normalViewPr>
  <p:slideViewPr>
    <p:cSldViewPr snapToGrid="0">
      <p:cViewPr varScale="1">
        <p:scale>
          <a:sx n="68" d="100"/>
          <a:sy n="68" d="100"/>
        </p:scale>
        <p:origin x="11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807AD0-73A5-4C67-8347-8FCE05D40AFF}" type="datetimeFigureOut">
              <a:rPr lang="en-US" smtClean="0"/>
              <a:t>5/29/2020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28E27-6FEE-4154-947D-27814F5C2D6D}" type="slidenum">
              <a:rPr lang="en-US" smtClean="0"/>
              <a:t>‹#›</a:t>
            </a:fld>
            <a:endParaRPr lang="en-US"/>
          </a:p>
        </p:txBody>
      </p:sp>
    </p:spTree>
    <p:extLst>
      <p:ext uri="{BB962C8B-B14F-4D97-AF65-F5344CB8AC3E}">
        <p14:creationId xmlns:p14="http://schemas.microsoft.com/office/powerpoint/2010/main" val="4258055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28E27-6FEE-4154-947D-27814F5C2D6D}" type="slidenum">
              <a:rPr lang="en-US" smtClean="0"/>
              <a:t>2</a:t>
            </a:fld>
            <a:endParaRPr lang="en-US"/>
          </a:p>
        </p:txBody>
      </p:sp>
    </p:spTree>
    <p:extLst>
      <p:ext uri="{BB962C8B-B14F-4D97-AF65-F5344CB8AC3E}">
        <p14:creationId xmlns:p14="http://schemas.microsoft.com/office/powerpoint/2010/main" val="225201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28E27-6FEE-4154-947D-27814F5C2D6D}" type="slidenum">
              <a:rPr lang="en-US" smtClean="0"/>
              <a:t>6</a:t>
            </a:fld>
            <a:endParaRPr lang="en-US"/>
          </a:p>
        </p:txBody>
      </p:sp>
    </p:spTree>
    <p:extLst>
      <p:ext uri="{BB962C8B-B14F-4D97-AF65-F5344CB8AC3E}">
        <p14:creationId xmlns:p14="http://schemas.microsoft.com/office/powerpoint/2010/main" val="201677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28E27-6FEE-4154-947D-27814F5C2D6D}" type="slidenum">
              <a:rPr lang="en-US" smtClean="0"/>
              <a:t>7</a:t>
            </a:fld>
            <a:endParaRPr lang="en-US"/>
          </a:p>
        </p:txBody>
      </p:sp>
    </p:spTree>
    <p:extLst>
      <p:ext uri="{BB962C8B-B14F-4D97-AF65-F5344CB8AC3E}">
        <p14:creationId xmlns:p14="http://schemas.microsoft.com/office/powerpoint/2010/main" val="4134736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28E27-6FEE-4154-947D-27814F5C2D6D}" type="slidenum">
              <a:rPr lang="en-US" smtClean="0"/>
              <a:t>8</a:t>
            </a:fld>
            <a:endParaRPr lang="en-US"/>
          </a:p>
        </p:txBody>
      </p:sp>
    </p:spTree>
    <p:extLst>
      <p:ext uri="{BB962C8B-B14F-4D97-AF65-F5344CB8AC3E}">
        <p14:creationId xmlns:p14="http://schemas.microsoft.com/office/powerpoint/2010/main" val="54744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28E27-6FEE-4154-947D-27814F5C2D6D}" type="slidenum">
              <a:rPr lang="en-US" smtClean="0"/>
              <a:t>9</a:t>
            </a:fld>
            <a:endParaRPr lang="en-US"/>
          </a:p>
        </p:txBody>
      </p:sp>
    </p:spTree>
    <p:extLst>
      <p:ext uri="{BB962C8B-B14F-4D97-AF65-F5344CB8AC3E}">
        <p14:creationId xmlns:p14="http://schemas.microsoft.com/office/powerpoint/2010/main" val="3117266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5/29/2020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5175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214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5001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3974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6039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5/29/2020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0503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5/29/2020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9588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5C6B4A9-1611-4792-9094-5F34BCA07E0B}" type="datetimeFigureOut">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681082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590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48232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8412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28993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7569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874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7482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706233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819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5/29/2020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66869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599" y="568171"/>
            <a:ext cx="3950563" cy="1233995"/>
          </a:xfrm>
          <a:solidFill>
            <a:schemeClr val="accent3"/>
          </a:solidFill>
        </p:spPr>
        <p:txBody>
          <a:bodyPr>
            <a:normAutofit fontScale="90000"/>
          </a:bodyPr>
          <a:lstStyle/>
          <a:p>
            <a:pPr algn="r" rtl="1"/>
            <a:r>
              <a:rPr lang="fa-IR" sz="1800" b="1" dirty="0" smtClean="0">
                <a:solidFill>
                  <a:srgbClr val="00B050"/>
                </a:solidFill>
                <a:cs typeface="B Lotus" panose="00000400000000000000" pitchFamily="2" charset="-78"/>
              </a:rPr>
              <a:t>              </a:t>
            </a:r>
            <a:r>
              <a:rPr lang="fa-IR" sz="3100" b="1" dirty="0" smtClean="0">
                <a:solidFill>
                  <a:schemeClr val="bg2"/>
                </a:solidFill>
                <a:cs typeface="B Lotus" panose="00000400000000000000" pitchFamily="2" charset="-78"/>
              </a:rPr>
              <a:t>بسم‌الله الرحمن الرحیم </a:t>
            </a:r>
            <a:r>
              <a:rPr lang="fa-IR" sz="1800" b="1" dirty="0" smtClean="0">
                <a:solidFill>
                  <a:schemeClr val="bg2"/>
                </a:solidFill>
                <a:cs typeface="B Lotus" panose="00000400000000000000" pitchFamily="2" charset="-78"/>
              </a:rPr>
              <a:t/>
            </a:r>
            <a:br>
              <a:rPr lang="fa-IR" sz="1800" b="1" dirty="0" smtClean="0">
                <a:solidFill>
                  <a:schemeClr val="bg2"/>
                </a:solidFill>
                <a:cs typeface="B Lotus" panose="00000400000000000000" pitchFamily="2" charset="-78"/>
              </a:rPr>
            </a:br>
            <a:r>
              <a:rPr lang="fa-IR" sz="1800" b="1" dirty="0" smtClean="0">
                <a:solidFill>
                  <a:schemeClr val="bg2"/>
                </a:solidFill>
                <a:cs typeface="B Lotus" panose="00000400000000000000" pitchFamily="2" charset="-78"/>
              </a:rPr>
              <a:t>                   </a:t>
            </a:r>
            <a:r>
              <a:rPr lang="fa-IR" sz="2800" b="1" dirty="0" smtClean="0">
                <a:solidFill>
                  <a:schemeClr val="bg2"/>
                </a:solidFill>
                <a:cs typeface="B Lotus" panose="00000400000000000000" pitchFamily="2" charset="-78"/>
              </a:rPr>
              <a:t>نظم 2 – </a:t>
            </a:r>
            <a:r>
              <a:rPr lang="fa-IR" sz="2800" b="1" smtClean="0">
                <a:solidFill>
                  <a:schemeClr val="bg2"/>
                </a:solidFill>
                <a:cs typeface="B Lotus" panose="00000400000000000000" pitchFamily="2" charset="-78"/>
              </a:rPr>
              <a:t>شماره </a:t>
            </a:r>
            <a:r>
              <a:rPr lang="fa-IR" sz="2800" b="1" smtClean="0">
                <a:solidFill>
                  <a:schemeClr val="bg2"/>
                </a:solidFill>
                <a:cs typeface="B Lotus" panose="00000400000000000000" pitchFamily="2" charset="-78"/>
              </a:rPr>
              <a:t>8 و 9</a:t>
            </a:r>
            <a:r>
              <a:rPr lang="fa-IR" sz="2800" b="1" dirty="0" smtClean="0">
                <a:solidFill>
                  <a:srgbClr val="00B050"/>
                </a:solidFill>
                <a:cs typeface="B Lotus" panose="00000400000000000000" pitchFamily="2" charset="-78"/>
              </a:rPr>
              <a:t/>
            </a:r>
            <a:br>
              <a:rPr lang="fa-IR" sz="2800" b="1" dirty="0" smtClean="0">
                <a:solidFill>
                  <a:srgbClr val="00B050"/>
                </a:solidFill>
                <a:cs typeface="B Lotus" panose="00000400000000000000" pitchFamily="2" charset="-78"/>
              </a:rPr>
            </a:br>
            <a:endParaRPr lang="en-US" sz="2800" b="1" dirty="0">
              <a:solidFill>
                <a:srgbClr val="00B050"/>
              </a:solidFill>
              <a:cs typeface="B Lotus" panose="00000400000000000000" pitchFamily="2" charset="-78"/>
            </a:endParaRPr>
          </a:p>
        </p:txBody>
      </p:sp>
      <p:sp>
        <p:nvSpPr>
          <p:cNvPr id="3" name="Text Placeholder 2"/>
          <p:cNvSpPr>
            <a:spLocks noGrp="1"/>
          </p:cNvSpPr>
          <p:nvPr>
            <p:ph type="body" idx="1"/>
          </p:nvPr>
        </p:nvSpPr>
        <p:spPr/>
        <p:txBody>
          <a:bodyPr/>
          <a:lstStyle/>
          <a:p>
            <a:pPr algn="just" rtl="1"/>
            <a:r>
              <a:rPr lang="fa-IR" dirty="0" smtClean="0">
                <a:cs typeface="2  Nazanin" panose="00000400000000000000" pitchFamily="2" charset="-78"/>
              </a:rPr>
              <a:t>دانشجو معلمان عزیز:</a:t>
            </a:r>
            <a:endParaRPr lang="en-US" dirty="0">
              <a:cs typeface="2  Nazanin" panose="00000400000000000000" pitchFamily="2" charset="-78"/>
            </a:endParaRPr>
          </a:p>
        </p:txBody>
      </p:sp>
      <p:sp>
        <p:nvSpPr>
          <p:cNvPr id="4" name="Content Placeholder 3"/>
          <p:cNvSpPr>
            <a:spLocks noGrp="1"/>
          </p:cNvSpPr>
          <p:nvPr>
            <p:ph sz="half" idx="2"/>
          </p:nvPr>
        </p:nvSpPr>
        <p:spPr/>
        <p:txBody>
          <a:bodyPr>
            <a:normAutofit/>
          </a:bodyPr>
          <a:lstStyle/>
          <a:p>
            <a:pPr algn="just" rtl="1"/>
            <a:r>
              <a:rPr lang="fa-IR" dirty="0" smtClean="0">
                <a:solidFill>
                  <a:srgbClr val="FF0000"/>
                </a:solidFill>
                <a:cs typeface="B Lotus" panose="00000400000000000000" pitchFamily="2" charset="-78"/>
              </a:rPr>
              <a:t>الف- امتحان پایان ترم از محتوای پاورپوینت های این واحد درسی خواهدبود.</a:t>
            </a:r>
          </a:p>
          <a:p>
            <a:pPr algn="just" rtl="1"/>
            <a:r>
              <a:rPr lang="fa-IR" dirty="0" smtClean="0">
                <a:solidFill>
                  <a:srgbClr val="FF0000"/>
                </a:solidFill>
                <a:cs typeface="B Lotus" panose="00000400000000000000" pitchFamily="2" charset="-78"/>
              </a:rPr>
              <a:t>ب- در هر قصیده ابتدا به فایل صوتی که خوانش متن را دربر دارد گوش فرادهید.</a:t>
            </a:r>
          </a:p>
          <a:p>
            <a:pPr algn="just" rtl="1"/>
            <a:r>
              <a:rPr lang="fa-IR" dirty="0" smtClean="0">
                <a:solidFill>
                  <a:srgbClr val="FF0000"/>
                </a:solidFill>
                <a:cs typeface="B Lotus" panose="00000400000000000000" pitchFamily="2" charset="-78"/>
              </a:rPr>
              <a:t>پ- ابیاتی که در بخش توضیحات کتاب معنی نشده اند در صفحات آتی معنی شده اند.</a:t>
            </a:r>
          </a:p>
          <a:p>
            <a:pPr algn="just" rtl="1"/>
            <a:r>
              <a:rPr lang="fa-IR" dirty="0" smtClean="0">
                <a:solidFill>
                  <a:srgbClr val="FF0000"/>
                </a:solidFill>
                <a:cs typeface="B Lotus" panose="00000400000000000000" pitchFamily="2" charset="-78"/>
              </a:rPr>
              <a:t>ت- اشکالات احتمالی را از استاد سوال کنید تا موردی مبهم باقی نماند.  </a:t>
            </a:r>
            <a:endParaRPr lang="en-US" dirty="0">
              <a:solidFill>
                <a:srgbClr val="FF0000"/>
              </a:solidFill>
              <a:cs typeface="B Lotus" panose="00000400000000000000" pitchFamily="2" charset="-78"/>
            </a:endParaRPr>
          </a:p>
        </p:txBody>
      </p:sp>
      <p:sp>
        <p:nvSpPr>
          <p:cNvPr id="5" name="Text Placeholder 4"/>
          <p:cNvSpPr>
            <a:spLocks noGrp="1"/>
          </p:cNvSpPr>
          <p:nvPr>
            <p:ph type="body" sz="quarter" idx="3"/>
          </p:nvPr>
        </p:nvSpPr>
        <p:spPr/>
        <p:txBody>
          <a:bodyPr/>
          <a:lstStyle/>
          <a:p>
            <a:pPr algn="just" rtl="1"/>
            <a:r>
              <a:rPr lang="fa-IR" dirty="0" smtClean="0">
                <a:solidFill>
                  <a:schemeClr val="accent1">
                    <a:lumMod val="50000"/>
                  </a:schemeClr>
                </a:solidFill>
                <a:cs typeface="2  Nazanin" panose="00000400000000000000" pitchFamily="2" charset="-78"/>
              </a:rPr>
              <a:t>اهداف واحد درسی نظم 2: </a:t>
            </a:r>
            <a:endParaRPr lang="en-US" dirty="0">
              <a:solidFill>
                <a:schemeClr val="accent1">
                  <a:lumMod val="50000"/>
                </a:schemeClr>
              </a:solidFill>
              <a:cs typeface="2  Nazanin" panose="00000400000000000000" pitchFamily="2" charset="-78"/>
            </a:endParaRPr>
          </a:p>
        </p:txBody>
      </p:sp>
      <p:sp>
        <p:nvSpPr>
          <p:cNvPr id="6" name="Content Placeholder 5"/>
          <p:cNvSpPr>
            <a:spLocks noGrp="1"/>
          </p:cNvSpPr>
          <p:nvPr>
            <p:ph sz="quarter" idx="4"/>
          </p:nvPr>
        </p:nvSpPr>
        <p:spPr/>
        <p:txBody>
          <a:bodyPr>
            <a:normAutofit lnSpcReduction="10000"/>
          </a:bodyPr>
          <a:lstStyle/>
          <a:p>
            <a:pPr marL="0" indent="0" algn="just" rtl="1">
              <a:buNone/>
            </a:pPr>
            <a:r>
              <a:rPr lang="fa-IR" b="1" dirty="0" smtClean="0">
                <a:solidFill>
                  <a:srgbClr val="205E18"/>
                </a:solidFill>
                <a:cs typeface="B Lotus" panose="00000400000000000000" pitchFamily="2" charset="-78"/>
              </a:rPr>
              <a:t>1- آشنایی با دو تن از شاعران فارسی زبان ایران(ناصر خسرو و مسعود سعد سلمان)</a:t>
            </a:r>
          </a:p>
          <a:p>
            <a:pPr marL="0" indent="0" algn="just" rtl="1">
              <a:buNone/>
            </a:pPr>
            <a:r>
              <a:rPr lang="fa-IR" b="1" dirty="0" smtClean="0">
                <a:solidFill>
                  <a:srgbClr val="205E18"/>
                </a:solidFill>
                <a:cs typeface="B Lotus" panose="00000400000000000000" pitchFamily="2" charset="-78"/>
              </a:rPr>
              <a:t> 2- ویژگی های شخصیتی و ادبی دو شاعر مذکور و عصر آنها</a:t>
            </a:r>
          </a:p>
          <a:p>
            <a:pPr marL="0" indent="0" algn="just" rtl="1">
              <a:buNone/>
            </a:pPr>
            <a:r>
              <a:rPr lang="fa-IR" b="1" dirty="0" smtClean="0">
                <a:solidFill>
                  <a:srgbClr val="205E18"/>
                </a:solidFill>
                <a:cs typeface="B Lotus" panose="00000400000000000000" pitchFamily="2" charset="-78"/>
              </a:rPr>
              <a:t>3- ویژگی های سبکی ( زبانی، ادبی و فکری) ناصر خسرو و مسعود سعد </a:t>
            </a:r>
          </a:p>
          <a:p>
            <a:pPr marL="0" indent="0" algn="just" rtl="1">
              <a:buNone/>
            </a:pPr>
            <a:r>
              <a:rPr lang="fa-IR" b="1" dirty="0" smtClean="0">
                <a:solidFill>
                  <a:srgbClr val="205E18"/>
                </a:solidFill>
                <a:cs typeface="B Lotus" panose="00000400000000000000" pitchFamily="2" charset="-78"/>
              </a:rPr>
              <a:t>4- آشنایی بیشتر با قالب شعری قصیده</a:t>
            </a:r>
          </a:p>
          <a:p>
            <a:pPr marL="0" indent="0" algn="just" rtl="1">
              <a:buNone/>
            </a:pPr>
            <a:r>
              <a:rPr lang="fa-IR" b="1" dirty="0" smtClean="0">
                <a:solidFill>
                  <a:srgbClr val="205E18"/>
                </a:solidFill>
                <a:cs typeface="B Lotus" panose="00000400000000000000" pitchFamily="2" charset="-78"/>
              </a:rPr>
              <a:t>5- آشنایی با خصوصیات سبک خراسانی</a:t>
            </a:r>
          </a:p>
          <a:p>
            <a:pPr marL="0" indent="0" algn="just" rtl="1">
              <a:buNone/>
            </a:pPr>
            <a:r>
              <a:rPr lang="fa-IR" b="1" dirty="0" smtClean="0">
                <a:solidFill>
                  <a:srgbClr val="205E18"/>
                </a:solidFill>
                <a:cs typeface="B Lotus" panose="00000400000000000000" pitchFamily="2" charset="-78"/>
              </a:rPr>
              <a:t>6 – آشنایی با آرایه های موجود در اشعار</a:t>
            </a:r>
            <a:endParaRPr lang="en-US" b="1" dirty="0">
              <a:solidFill>
                <a:srgbClr val="205E18"/>
              </a:solidFill>
              <a:cs typeface="B Lotus" panose="00000400000000000000" pitchFamily="2" charset="-78"/>
            </a:endParaRPr>
          </a:p>
        </p:txBody>
      </p:sp>
    </p:spTree>
    <p:extLst>
      <p:ext uri="{BB962C8B-B14F-4D97-AF65-F5344CB8AC3E}">
        <p14:creationId xmlns:p14="http://schemas.microsoft.com/office/powerpoint/2010/main" val="495214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81146" y="79023"/>
            <a:ext cx="5190066" cy="7044266"/>
          </a:xfrm>
          <a:solidFill>
            <a:srgbClr val="6DFFAF"/>
          </a:solidFill>
        </p:spPr>
        <p:txBody>
          <a:bodyPr/>
          <a:lstStyle/>
          <a:p>
            <a:pPr algn="r" rtl="1"/>
            <a:r>
              <a:rPr lang="fa-IR" sz="2000" dirty="0" smtClean="0"/>
              <a:t>توضیح صفحه قبل:</a:t>
            </a:r>
          </a:p>
          <a:p>
            <a:pPr algn="r" rtl="1"/>
            <a:r>
              <a:rPr lang="fa-IR" sz="2000" dirty="0" smtClean="0"/>
              <a:t>1- حتی ستارگان هم به حال من ناله و زاری می کنند.</a:t>
            </a:r>
          </a:p>
          <a:p>
            <a:pPr algn="r" rtl="1"/>
            <a:r>
              <a:rPr lang="fa-IR" sz="2000" dirty="0" smtClean="0"/>
              <a:t>2- ایرا= ازین جهت ، فلک ضربه هایی به من می زند که نوازندگان با زخمه هایشان بر تارهای آلت موسیقی رباب می زنند. </a:t>
            </a:r>
          </a:p>
          <a:p>
            <a:pPr algn="r" rtl="1"/>
            <a:r>
              <a:rPr lang="fa-IR" sz="2000" dirty="0" smtClean="0"/>
              <a:t>3- باران غم چنان بر من می بارد که مدام اشکهایم چون مروارید سرازیر می شود.</a:t>
            </a:r>
          </a:p>
          <a:p>
            <a:pPr algn="r" rtl="1"/>
            <a:r>
              <a:rPr lang="fa-IR" sz="2000" dirty="0" smtClean="0"/>
              <a:t>4- اگر رنج های مرا به دریا می دادند از شدت گریه تمام صدفهای دریا  پر از مروارید می شدند.</a:t>
            </a:r>
          </a:p>
          <a:p>
            <a:pPr algn="r" rtl="1"/>
            <a:r>
              <a:rPr lang="fa-IR" sz="2000" dirty="0" smtClean="0"/>
              <a:t>5- هر بلا را هر روز به صد شکل بر من نازل می کنند و هر غصه را هر شب از هزار در بر تنم وارد می کنند.</a:t>
            </a:r>
          </a:p>
          <a:p>
            <a:pPr algn="r" rtl="1"/>
            <a:r>
              <a:rPr lang="fa-IR" sz="2000" dirty="0" smtClean="0"/>
              <a:t> 6- با بلاها جسمم را چون آتش شعله ور می کنند و قلبم را بیرون می آورند و آتش می زنند.</a:t>
            </a:r>
          </a:p>
          <a:p>
            <a:pPr algn="r" rtl="1"/>
            <a:endParaRPr lang="fa-IR" dirty="0" smtClean="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393977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5300" y="939800"/>
            <a:ext cx="7935912" cy="5473700"/>
          </a:xfrm>
          <a:solidFill>
            <a:schemeClr val="accent1">
              <a:lumMod val="20000"/>
              <a:lumOff val="80000"/>
            </a:schemeClr>
          </a:solidFill>
        </p:spPr>
        <p:txBody>
          <a:bodyPr>
            <a:noAutofit/>
          </a:bodyPr>
          <a:lstStyle/>
          <a:p>
            <a:pPr algn="r" rtl="1"/>
            <a:r>
              <a:rPr lang="fa-IR" b="1" dirty="0"/>
              <a:t>ز </a:t>
            </a:r>
            <a:r>
              <a:rPr lang="fa-IR" b="1" dirty="0">
                <a:cs typeface="B Lotus" panose="00000400000000000000" pitchFamily="2" charset="-78"/>
              </a:rPr>
              <a:t>درد و وصلت یاران من آن کنم به </a:t>
            </a:r>
            <a:r>
              <a:rPr lang="fa-IR" b="1" dirty="0" smtClean="0">
                <a:cs typeface="B Lotus" panose="00000400000000000000" pitchFamily="2" charset="-78"/>
              </a:rPr>
              <a:t>جزع                      که </a:t>
            </a:r>
            <a:r>
              <a:rPr lang="fa-IR" b="1" dirty="0">
                <a:cs typeface="B Lotus" panose="00000400000000000000" pitchFamily="2" charset="-78"/>
              </a:rPr>
              <a:t>جان </a:t>
            </a:r>
            <a:r>
              <a:rPr lang="fa-IR" b="1" dirty="0" smtClean="0">
                <a:cs typeface="B Lotus" panose="00000400000000000000" pitchFamily="2" charset="-78"/>
              </a:rPr>
              <a:t>پیران </a:t>
            </a:r>
            <a:r>
              <a:rPr lang="fa-IR" b="1" dirty="0">
                <a:cs typeface="B Lotus" panose="00000400000000000000" pitchFamily="2" charset="-78"/>
              </a:rPr>
              <a:t>بر فرقت شباب کنند</a:t>
            </a:r>
          </a:p>
          <a:p>
            <a:pPr algn="r" rtl="1"/>
            <a:endParaRPr lang="fa-IR" b="1" dirty="0">
              <a:cs typeface="B Lotus" panose="00000400000000000000" pitchFamily="2" charset="-78"/>
            </a:endParaRPr>
          </a:p>
          <a:p>
            <a:pPr algn="r" rtl="1"/>
            <a:r>
              <a:rPr lang="fa-IR" b="1" dirty="0">
                <a:cs typeface="B Lotus" panose="00000400000000000000" pitchFamily="2" charset="-78"/>
              </a:rPr>
              <a:t>همی گذارم هر شب چنان کسی </a:t>
            </a:r>
            <a:r>
              <a:rPr lang="fa-IR" b="1" dirty="0" smtClean="0">
                <a:cs typeface="B Lotus" panose="00000400000000000000" pitchFamily="2" charset="-78"/>
              </a:rPr>
              <a:t>کو را                         </a:t>
            </a:r>
            <a:r>
              <a:rPr lang="fa-IR" b="1" dirty="0" smtClean="0">
                <a:cs typeface="B Lotus" panose="00000400000000000000" pitchFamily="2" charset="-78"/>
              </a:rPr>
              <a:t>ز </a:t>
            </a:r>
            <a:r>
              <a:rPr lang="fa-IR" b="1" dirty="0">
                <a:cs typeface="B Lotus" panose="00000400000000000000" pitchFamily="2" charset="-78"/>
              </a:rPr>
              <a:t>بهر روز به شب وعده عقاب کنند</a:t>
            </a:r>
          </a:p>
          <a:p>
            <a:pPr algn="r" rtl="1"/>
            <a:endParaRPr lang="fa-IR" b="1" dirty="0">
              <a:cs typeface="B Lotus" panose="00000400000000000000" pitchFamily="2" charset="-78"/>
            </a:endParaRPr>
          </a:p>
          <a:p>
            <a:pPr algn="r" rtl="1"/>
            <a:r>
              <a:rPr lang="fa-IR" b="1" dirty="0">
                <a:cs typeface="B Lotus" panose="00000400000000000000" pitchFamily="2" charset="-78"/>
              </a:rPr>
              <a:t>روان شوند سبک بچگان دیده </a:t>
            </a:r>
            <a:r>
              <a:rPr lang="fa-IR" b="1" dirty="0" smtClean="0">
                <a:cs typeface="B Lotus" panose="00000400000000000000" pitchFamily="2" charset="-78"/>
              </a:rPr>
              <a:t>من                               به </a:t>
            </a:r>
            <a:r>
              <a:rPr lang="fa-IR" b="1" dirty="0">
                <a:cs typeface="B Lotus" panose="00000400000000000000" pitchFamily="2" charset="-78"/>
              </a:rPr>
              <a:t>زیر زانوی من خاک را خلاب کنند</a:t>
            </a:r>
          </a:p>
          <a:p>
            <a:pPr marL="0" indent="0" algn="r" rtl="1">
              <a:buNone/>
            </a:pPr>
            <a:endParaRPr lang="fa-IR" b="1" dirty="0">
              <a:cs typeface="B Lotus" panose="00000400000000000000" pitchFamily="2" charset="-78"/>
            </a:endParaRPr>
          </a:p>
          <a:p>
            <a:pPr algn="r" rtl="1"/>
            <a:r>
              <a:rPr lang="fa-IR" b="1" dirty="0">
                <a:cs typeface="B Lotus" panose="00000400000000000000" pitchFamily="2" charset="-78"/>
              </a:rPr>
              <a:t>بر این حصار ز دیوانگی چنان شده </a:t>
            </a:r>
            <a:r>
              <a:rPr lang="fa-IR" b="1" dirty="0" smtClean="0">
                <a:cs typeface="B Lotus" panose="00000400000000000000" pitchFamily="2" charset="-78"/>
              </a:rPr>
              <a:t>ام                          که </a:t>
            </a:r>
            <a:r>
              <a:rPr lang="fa-IR" b="1" dirty="0">
                <a:cs typeface="B Lotus" panose="00000400000000000000" pitchFamily="2" charset="-78"/>
              </a:rPr>
              <a:t>اختران همه دیوم همی خطاب کنند</a:t>
            </a:r>
          </a:p>
          <a:p>
            <a:pPr algn="r" rtl="1"/>
            <a:endParaRPr lang="fa-IR" b="1" dirty="0">
              <a:cs typeface="B Lotus" panose="00000400000000000000" pitchFamily="2" charset="-78"/>
            </a:endParaRPr>
          </a:p>
          <a:p>
            <a:pPr algn="r" rtl="1"/>
            <a:r>
              <a:rPr lang="fa-IR" b="1" dirty="0">
                <a:cs typeface="B Lotus" panose="00000400000000000000" pitchFamily="2" charset="-78"/>
              </a:rPr>
              <a:t>چو من به صورت دیوان شدم چرا </a:t>
            </a:r>
            <a:r>
              <a:rPr lang="fa-IR" b="1" dirty="0" smtClean="0">
                <a:cs typeface="B Lotus" panose="00000400000000000000" pitchFamily="2" charset="-78"/>
              </a:rPr>
              <a:t>جوشم                    چو </a:t>
            </a:r>
            <a:r>
              <a:rPr lang="fa-IR" b="1" dirty="0">
                <a:cs typeface="B Lotus" panose="00000400000000000000" pitchFamily="2" charset="-78"/>
              </a:rPr>
              <a:t>هر زمانم هم حمله شهاب کنند</a:t>
            </a:r>
          </a:p>
          <a:p>
            <a:pPr algn="r" rtl="1"/>
            <a:endParaRPr lang="fa-IR" b="1" dirty="0">
              <a:cs typeface="B Lotus" panose="00000400000000000000" pitchFamily="2" charset="-78"/>
            </a:endParaRPr>
          </a:p>
          <a:p>
            <a:pPr algn="r" rtl="1"/>
            <a:r>
              <a:rPr lang="fa-IR" b="1" dirty="0">
                <a:cs typeface="B Lotus" panose="00000400000000000000" pitchFamily="2" charset="-78"/>
              </a:rPr>
              <a:t>اگر بساط زمین مفرشم کنند </a:t>
            </a:r>
            <a:r>
              <a:rPr lang="fa-IR" b="1" dirty="0" smtClean="0">
                <a:cs typeface="B Lotus" panose="00000400000000000000" pitchFamily="2" charset="-78"/>
              </a:rPr>
              <a:t>سزد                              چو </a:t>
            </a:r>
            <a:r>
              <a:rPr lang="fa-IR" b="1" dirty="0">
                <a:cs typeface="B Lotus" panose="00000400000000000000" pitchFamily="2" charset="-78"/>
              </a:rPr>
              <a:t>سایبان من از پرده سحاب </a:t>
            </a:r>
            <a:r>
              <a:rPr lang="fa-IR" b="1" dirty="0" smtClean="0">
                <a:cs typeface="B Lotus" panose="00000400000000000000" pitchFamily="2" charset="-78"/>
              </a:rPr>
              <a:t>کنند</a:t>
            </a:r>
            <a:endParaRPr lang="fa-IR" b="1" dirty="0">
              <a:cs typeface="B Lotus" panose="00000400000000000000" pitchFamily="2" charset="-78"/>
            </a:endParaRPr>
          </a:p>
        </p:txBody>
      </p:sp>
    </p:spTree>
    <p:extLst>
      <p:ext uri="{BB962C8B-B14F-4D97-AF65-F5344CB8AC3E}">
        <p14:creationId xmlns:p14="http://schemas.microsoft.com/office/powerpoint/2010/main" val="328960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786489" y="1447800"/>
            <a:ext cx="7405511" cy="4572000"/>
          </a:xfrm>
        </p:spPr>
        <p:txBody>
          <a:bodyPr>
            <a:normAutofit lnSpcReduction="10000"/>
          </a:bodyPr>
          <a:lstStyle/>
          <a:p>
            <a:pPr algn="r" rtl="1"/>
            <a:r>
              <a:rPr lang="fa-IR" dirty="0" smtClean="0"/>
              <a:t>توضیح صفحه قبل</a:t>
            </a:r>
            <a:endParaRPr lang="fa-IR" dirty="0"/>
          </a:p>
          <a:p>
            <a:pPr algn="r" rtl="1"/>
            <a:r>
              <a:rPr lang="fa-IR" dirty="0" smtClean="0"/>
              <a:t>1</a:t>
            </a:r>
            <a:r>
              <a:rPr lang="fa-IR" dirty="0" smtClean="0">
                <a:solidFill>
                  <a:srgbClr val="0070C0"/>
                </a:solidFill>
              </a:rPr>
              <a:t>-من </a:t>
            </a:r>
            <a:r>
              <a:rPr lang="fa-IR" dirty="0">
                <a:solidFill>
                  <a:srgbClr val="0070C0"/>
                </a:solidFill>
              </a:rPr>
              <a:t>برای رسیدن به </a:t>
            </a:r>
            <a:r>
              <a:rPr lang="fa-IR" dirty="0" smtClean="0">
                <a:solidFill>
                  <a:srgbClr val="0070C0"/>
                </a:solidFill>
              </a:rPr>
              <a:t>یارانم </a:t>
            </a:r>
            <a:r>
              <a:rPr lang="fa-IR" dirty="0">
                <a:solidFill>
                  <a:srgbClr val="0070C0"/>
                </a:solidFill>
              </a:rPr>
              <a:t>چنان ناله و فریاد می کنم همچنانکه پیران برای از دست دادن جوانی ناله می کنند</a:t>
            </a:r>
            <a:r>
              <a:rPr lang="fa-IR" dirty="0" smtClean="0">
                <a:solidFill>
                  <a:srgbClr val="0070C0"/>
                </a:solidFill>
              </a:rPr>
              <a:t>.</a:t>
            </a:r>
          </a:p>
          <a:p>
            <a:pPr algn="r" rtl="1"/>
            <a:r>
              <a:rPr lang="fa-IR" dirty="0" smtClean="0">
                <a:solidFill>
                  <a:srgbClr val="0070C0"/>
                </a:solidFill>
              </a:rPr>
              <a:t>2- شب را چنان در اضطراب به سر می برم همچون کسی که شب به او وعده مجازات در صبح را داده اند و او در وحشت است.</a:t>
            </a:r>
          </a:p>
          <a:p>
            <a:pPr algn="r" rtl="1"/>
            <a:r>
              <a:rPr lang="fa-IR" dirty="0" smtClean="0">
                <a:solidFill>
                  <a:srgbClr val="0070C0"/>
                </a:solidFill>
              </a:rPr>
              <a:t>3- اشک چنان از چشمانم سرازیر می شود که خاک زیر پایم را گل آلود می کند.</a:t>
            </a:r>
          </a:p>
          <a:p>
            <a:pPr algn="r" rtl="1"/>
            <a:r>
              <a:rPr lang="fa-IR" dirty="0" smtClean="0">
                <a:solidFill>
                  <a:srgbClr val="0070C0"/>
                </a:solidFill>
              </a:rPr>
              <a:t>4- در این زندان چنان رفتارهای دیوانه واری نشان می دهم که ستارگان گمان دارند من  دیو هستم.( چون فقط ستارگان او را می بینند)</a:t>
            </a:r>
          </a:p>
          <a:p>
            <a:pPr algn="r" rtl="1"/>
            <a:r>
              <a:rPr lang="fa-IR" dirty="0" smtClean="0">
                <a:solidFill>
                  <a:srgbClr val="0070C0"/>
                </a:solidFill>
              </a:rPr>
              <a:t>5- اگر من دیو هستم پس چرا هنگام عبور شهاب سنگ ها باید بترسم ؟ (گمان قدما بر این بود که شهاب سنگ ها برای راندن دیوها از محدوده عرش الهی توسط فرشتگان پرتاب می شوند)</a:t>
            </a:r>
          </a:p>
          <a:p>
            <a:pPr algn="r" rtl="1"/>
            <a:r>
              <a:rPr lang="fa-IR" dirty="0" smtClean="0">
                <a:solidFill>
                  <a:srgbClr val="0070C0"/>
                </a:solidFill>
              </a:rPr>
              <a:t>6- وقتی چادر و سراپرده من ابرها هستند پس عجیب نیست که فرش زیر پایم نیز خاک باشد.  </a:t>
            </a:r>
          </a:p>
          <a:p>
            <a:pPr algn="r" rtl="1"/>
            <a:endParaRPr lang="fa-IR" dirty="0" smtClean="0">
              <a:solidFill>
                <a:srgbClr val="0070C0"/>
              </a:solidFill>
            </a:endParaRPr>
          </a:p>
          <a:p>
            <a:pPr algn="r" rtl="1"/>
            <a:r>
              <a:rPr lang="fa-IR" dirty="0" smtClean="0">
                <a:solidFill>
                  <a:srgbClr val="0070C0"/>
                </a:solidFill>
              </a:rPr>
              <a:t> </a:t>
            </a:r>
            <a:endParaRPr lang="fa-IR" dirty="0">
              <a:solidFill>
                <a:srgbClr val="0070C0"/>
              </a:solidFill>
            </a:endParaRPr>
          </a:p>
          <a:p>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801913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378" y="790222"/>
            <a:ext cx="8579555" cy="5791200"/>
          </a:xfrm>
          <a:solidFill>
            <a:schemeClr val="accent1">
              <a:lumMod val="20000"/>
              <a:lumOff val="80000"/>
            </a:schemeClr>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algn="just" rtl="1">
              <a:lnSpc>
                <a:spcPct val="200000"/>
              </a:lnSpc>
            </a:pPr>
            <a:r>
              <a:rPr lang="fa-IR" sz="2400" dirty="0">
                <a:solidFill>
                  <a:srgbClr val="C00000"/>
                </a:solidFill>
              </a:rPr>
              <a:t>مسعود سعد سلمان از شاعران نیمه دوم قرن پنجم و آغاز قرن ششم است. وی مانند پدر خود در دستگاه غزنویان دوره دوم تقرب و احترام خاصی داشته است</a:t>
            </a:r>
            <a:r>
              <a:rPr lang="fa-IR" sz="2400" dirty="0" smtClean="0">
                <a:solidFill>
                  <a:srgbClr val="C00000"/>
                </a:solidFill>
              </a:rPr>
              <a:t>.</a:t>
            </a:r>
            <a:endParaRPr lang="fa-IR" sz="2400" dirty="0">
              <a:solidFill>
                <a:srgbClr val="C00000"/>
              </a:solidFill>
            </a:endParaRPr>
          </a:p>
          <a:p>
            <a:pPr algn="just" rtl="1">
              <a:lnSpc>
                <a:spcPct val="200000"/>
              </a:lnSpc>
            </a:pPr>
            <a:r>
              <a:rPr lang="fa-IR" sz="2400" dirty="0">
                <a:solidFill>
                  <a:srgbClr val="C00000"/>
                </a:solidFill>
              </a:rPr>
              <a:t>وقتی سلطان ابراهیم بن مسعود حکومت هندوستان را به پسرش سیف الدوله محمود می دهد وی مسعود سعد را به </a:t>
            </a:r>
            <a:r>
              <a:rPr lang="fa-IR" sz="2400" dirty="0" smtClean="0">
                <a:solidFill>
                  <a:srgbClr val="C00000"/>
                </a:solidFill>
              </a:rPr>
              <a:t>همدمی </a:t>
            </a:r>
            <a:r>
              <a:rPr lang="fa-IR" sz="2400" dirty="0">
                <a:solidFill>
                  <a:srgbClr val="C00000"/>
                </a:solidFill>
              </a:rPr>
              <a:t>با خود به هندوستان می برد. اما پس از چندی سیف الدوله محمود بر اثر طغیان، به فرمان پدر محبوس و مقید می شود و مسعود سعد نیز که از ندیمان بوده است به زندان می افتد. در این ماجرا شاعر مدت ده سال در قلعه های "سو" و "دهک" و "نای" زندانی می شود.</a:t>
            </a:r>
          </a:p>
          <a:p>
            <a:pPr algn="just" rtl="1"/>
            <a:r>
              <a:rPr lang="fa-IR" sz="2400" dirty="0" smtClean="0">
                <a:solidFill>
                  <a:srgbClr val="0070C0"/>
                </a:solidFill>
              </a:rPr>
              <a:t>.</a:t>
            </a:r>
            <a:endParaRPr lang="en-US" sz="2400" dirty="0">
              <a:solidFill>
                <a:srgbClr val="0070C0"/>
              </a:solidFill>
            </a:endParaRPr>
          </a:p>
        </p:txBody>
      </p:sp>
    </p:spTree>
    <p:extLst>
      <p:ext uri="{BB962C8B-B14F-4D97-AF65-F5344CB8AC3E}">
        <p14:creationId xmlns:p14="http://schemas.microsoft.com/office/powerpoint/2010/main" val="2033647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4222" y="822434"/>
            <a:ext cx="3954110" cy="4258866"/>
          </a:xfrm>
        </p:spPr>
      </p:pic>
      <p:sp>
        <p:nvSpPr>
          <p:cNvPr id="4" name="Text Placeholder 3"/>
          <p:cNvSpPr>
            <a:spLocks noGrp="1"/>
          </p:cNvSpPr>
          <p:nvPr>
            <p:ph type="body" sz="half" idx="2"/>
          </p:nvPr>
        </p:nvSpPr>
        <p:spPr>
          <a:xfrm>
            <a:off x="3283303" y="436012"/>
            <a:ext cx="3499554" cy="5220782"/>
          </a:xfrm>
          <a:solidFill>
            <a:srgbClr val="FFFF00"/>
          </a:solidFill>
        </p:spPr>
        <p:txBody>
          <a:bodyPr>
            <a:noAutofit/>
          </a:bodyPr>
          <a:lstStyle/>
          <a:p>
            <a:pPr algn="just" rtl="1"/>
            <a:r>
              <a:rPr lang="fa-IR" sz="2400" dirty="0">
                <a:solidFill>
                  <a:schemeClr val="accent5">
                    <a:lumMod val="50000"/>
                  </a:schemeClr>
                </a:solidFill>
              </a:rPr>
              <a:t>اگر چه یک چند پس از ده سال آزادی خود را به دست می آورد اما مجدداً به علت برخی عوامل سیاسی و اجتماعی به زندان می افتد و باز مدت هشت تا ده سال دیگر در زندان "مَرَنج" محبوس می شود و سرانجام به سال 500 هجری از زندان آزاد می گردد اما دیگر پیر و فرسوده شده است، بیست سال تحمل و زندان به طور کلی او را از تاب و توان انداخته است. با این همه زندان برای او مایه تفکر و اندیشه بوده است.</a:t>
            </a:r>
            <a:endParaRPr lang="en-US" sz="2400" dirty="0">
              <a:solidFill>
                <a:schemeClr val="accent5">
                  <a:lumMod val="50000"/>
                </a:schemeClr>
              </a:solidFill>
            </a:endParaRPr>
          </a:p>
        </p:txBody>
      </p:sp>
    </p:spTree>
    <p:extLst>
      <p:ext uri="{BB962C8B-B14F-4D97-AF65-F5344CB8AC3E}">
        <p14:creationId xmlns:p14="http://schemas.microsoft.com/office/powerpoint/2010/main" val="3447389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822960"/>
            <a:ext cx="9869424" cy="5184648"/>
          </a:xfrm>
          <a:solidFill>
            <a:schemeClr val="accent6">
              <a:lumMod val="40000"/>
              <a:lumOff val="60000"/>
            </a:schemeClr>
          </a:solidFill>
          <a:ln w="76200">
            <a:solidFill>
              <a:schemeClr val="accent4">
                <a:lumMod val="75000"/>
              </a:schemeClr>
            </a:solidFill>
          </a:ln>
        </p:spPr>
        <p:txBody>
          <a:bodyPr/>
          <a:lstStyle/>
          <a:p>
            <a:pPr algn="just" rtl="1">
              <a:lnSpc>
                <a:spcPct val="200000"/>
              </a:lnSpc>
            </a:pPr>
            <a:r>
              <a:rPr lang="fa-IR" dirty="0"/>
              <a:t>شعرهایی که در زندان می سراید در واقع شرح چگونگی زندگی او در زندان است. زندانهایی سرد و یخ زده با زندانبانانی خشن و بی رحم و بدین ترتیب نخستین بار مفهوم تازه ایی وارد شعر می شود: توصیف زندان، چگونگی زندگی در زندان و احساسی که به شاعر از ماندن در زندان دست می دهد و این نوع شعر را حبسیه می گویند. حبسیه های مسعود عالی ترین شعرهای اوست</a:t>
            </a:r>
            <a:r>
              <a:rPr lang="fa-IR" dirty="0" smtClean="0"/>
              <a:t>.</a:t>
            </a:r>
            <a:endParaRPr lang="fa-IR" dirty="0"/>
          </a:p>
          <a:p>
            <a:pPr algn="just" rtl="1">
              <a:lnSpc>
                <a:spcPct val="200000"/>
              </a:lnSpc>
            </a:pPr>
            <a:r>
              <a:rPr lang="fa-IR" dirty="0"/>
              <a:t>این اشعار از آنجا که زندگی واقعی شاعر ریشه </a:t>
            </a:r>
            <a:r>
              <a:rPr lang="fa-IR" dirty="0" smtClean="0"/>
              <a:t>می‌گیرد </a:t>
            </a:r>
            <a:r>
              <a:rPr lang="fa-IR" dirty="0"/>
              <a:t>و شاعر با تمام وجود به توصیف آن می پردازد، قدرت القایی شدیدی پیدا می کند و شعرهایی می شود ارزنده و پر احساس.</a:t>
            </a:r>
          </a:p>
          <a:p>
            <a:pPr algn="l" rtl="1"/>
            <a:endParaRPr lang="en-US" dirty="0"/>
          </a:p>
        </p:txBody>
      </p:sp>
    </p:spTree>
    <p:extLst>
      <p:ext uri="{BB962C8B-B14F-4D97-AF65-F5344CB8AC3E}">
        <p14:creationId xmlns:p14="http://schemas.microsoft.com/office/powerpoint/2010/main" val="2621731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3379" y="677332"/>
            <a:ext cx="7216887" cy="4244623"/>
          </a:xfrm>
          <a:solidFill>
            <a:srgbClr val="00B0F0"/>
          </a:solidFill>
        </p:spPr>
        <p:txBody>
          <a:bodyPr/>
          <a:lstStyle/>
          <a:p>
            <a:pPr algn="r" rtl="1">
              <a:lnSpc>
                <a:spcPct val="200000"/>
              </a:lnSpc>
            </a:pPr>
            <a:r>
              <a:rPr lang="fa-IR" sz="2400" dirty="0">
                <a:solidFill>
                  <a:schemeClr val="tx1"/>
                </a:solidFill>
                <a:cs typeface="B Lotus" panose="00000400000000000000" pitchFamily="2" charset="-78"/>
              </a:rPr>
              <a:t>مسعود غیر از حسبیات بعضی عقاید در مدح امیران و </a:t>
            </a:r>
            <a:r>
              <a:rPr lang="fa-IR" sz="2400" dirty="0" smtClean="0">
                <a:solidFill>
                  <a:schemeClr val="tx1"/>
                </a:solidFill>
                <a:cs typeface="B Lotus" panose="00000400000000000000" pitchFamily="2" charset="-78"/>
              </a:rPr>
              <a:t>پادشاهان </a:t>
            </a:r>
            <a:r>
              <a:rPr lang="fa-IR" sz="2400" dirty="0">
                <a:solidFill>
                  <a:schemeClr val="tx1"/>
                </a:solidFill>
                <a:cs typeface="B Lotus" panose="00000400000000000000" pitchFamily="2" charset="-78"/>
              </a:rPr>
              <a:t>دارد که غالباً ارزنده است. در قالب مسمط به طریقه منوچهری و نیز قطعه و رباعی در دیوان او </a:t>
            </a:r>
            <a:r>
              <a:rPr lang="fa-IR" sz="2400" dirty="0" smtClean="0">
                <a:solidFill>
                  <a:schemeClr val="tx1"/>
                </a:solidFill>
                <a:cs typeface="B Lotus" panose="00000400000000000000" pitchFamily="2" charset="-78"/>
              </a:rPr>
              <a:t>می‌توان </a:t>
            </a:r>
            <a:r>
              <a:rPr lang="fa-IR" sz="2400" dirty="0">
                <a:solidFill>
                  <a:schemeClr val="tx1"/>
                </a:solidFill>
                <a:cs typeface="B Lotus" panose="00000400000000000000" pitchFamily="2" charset="-78"/>
              </a:rPr>
              <a:t>یافت که شاید ارزش و اهمیت قصاید او را ندارد</a:t>
            </a:r>
            <a:r>
              <a:rPr lang="fa-IR" sz="2400" dirty="0" smtClean="0">
                <a:solidFill>
                  <a:schemeClr val="tx1"/>
                </a:solidFill>
                <a:cs typeface="B Lotus" panose="00000400000000000000" pitchFamily="2" charset="-78"/>
              </a:rPr>
              <a:t>.</a:t>
            </a:r>
            <a:r>
              <a:rPr lang="fa-IR" sz="2400" dirty="0">
                <a:solidFill>
                  <a:schemeClr val="tx1"/>
                </a:solidFill>
                <a:cs typeface="B Lotus" panose="00000400000000000000" pitchFamily="2" charset="-78"/>
              </a:rPr>
              <a:t/>
            </a:r>
            <a:br>
              <a:rPr lang="fa-IR" sz="2400" dirty="0">
                <a:solidFill>
                  <a:schemeClr val="tx1"/>
                </a:solidFill>
                <a:cs typeface="B Lotus" panose="00000400000000000000" pitchFamily="2" charset="-78"/>
              </a:rPr>
            </a:br>
            <a:r>
              <a:rPr lang="fa-IR" sz="2400" dirty="0">
                <a:solidFill>
                  <a:schemeClr val="tx1"/>
                </a:solidFill>
                <a:cs typeface="B Lotus" panose="00000400000000000000" pitchFamily="2" charset="-78"/>
              </a:rPr>
              <a:t>مسعود در سبک شعر تا حدی فردوسی و عنصری را در نظر داشته است با این همه ادعا دارد که کلامش از فصاحت و بلاغت فراوان برخوردار است. </a:t>
            </a:r>
            <a:r>
              <a:rPr lang="fa-IR" sz="2000" dirty="0">
                <a:solidFill>
                  <a:schemeClr val="tx1"/>
                </a:solidFill>
                <a:cs typeface="B Lotus" panose="00000400000000000000" pitchFamily="2" charset="-78"/>
              </a:rPr>
              <a:t/>
            </a:r>
            <a:br>
              <a:rPr lang="fa-IR" sz="2000" dirty="0">
                <a:solidFill>
                  <a:schemeClr val="tx1"/>
                </a:solidFill>
                <a:cs typeface="B Lotus" panose="00000400000000000000" pitchFamily="2" charset="-78"/>
              </a:rPr>
            </a:br>
            <a:endParaRPr lang="en-US" sz="2000" dirty="0">
              <a:solidFill>
                <a:schemeClr val="tx1"/>
              </a:solidFill>
              <a:cs typeface="B Lotus" panose="00000400000000000000" pitchFamily="2" charset="-78"/>
            </a:endParaRPr>
          </a:p>
        </p:txBody>
      </p:sp>
    </p:spTree>
    <p:extLst>
      <p:ext uri="{BB962C8B-B14F-4D97-AF65-F5344CB8AC3E}">
        <p14:creationId xmlns:p14="http://schemas.microsoft.com/office/powerpoint/2010/main" val="1966664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6122" y="291396"/>
            <a:ext cx="6513687" cy="5262979"/>
          </a:xfrm>
          <a:prstGeom prst="rect">
            <a:avLst/>
          </a:prstGeom>
          <a:solidFill>
            <a:srgbClr val="57FFA3"/>
          </a:solidFill>
        </p:spPr>
        <p:txBody>
          <a:bodyPr wrap="square" rtlCol="0">
            <a:spAutoFit/>
          </a:bodyPr>
          <a:lstStyle/>
          <a:p>
            <a:pPr algn="r" rtl="1">
              <a:lnSpc>
                <a:spcPct val="200000"/>
              </a:lnSpc>
            </a:pPr>
            <a:r>
              <a:rPr lang="fa-IR" sz="2400" dirty="0">
                <a:cs typeface="2  Nazanin" panose="00000400000000000000" pitchFamily="2" charset="-78"/>
              </a:rPr>
              <a:t>قدرت او در بیان معانی و خلق ترکیبات متناسب و حسن </a:t>
            </a:r>
            <a:r>
              <a:rPr lang="fa-IR" sz="2400" dirty="0" smtClean="0">
                <a:cs typeface="2  Nazanin" panose="00000400000000000000" pitchFamily="2" charset="-78"/>
              </a:rPr>
              <a:t>تنسیق( آوردن چند صفت زیبا پشت سر هم) </a:t>
            </a:r>
            <a:r>
              <a:rPr lang="fa-IR" sz="2400" dirty="0">
                <a:cs typeface="2  Nazanin" panose="00000400000000000000" pitchFamily="2" charset="-78"/>
              </a:rPr>
              <a:t>انکارناپذیر است و شعرش سرشار از تعبیرات و ترکیبات و تشبیهات و توصیفات تازه و بکر است و یکی از عالیترین نمونه های سبک خراسانی و شاید به واسطه </a:t>
            </a:r>
            <a:r>
              <a:rPr lang="fa-IR" sz="2400" dirty="0" smtClean="0">
                <a:cs typeface="2  Nazanin" panose="00000400000000000000" pitchFamily="2" charset="-78"/>
              </a:rPr>
              <a:t>همین </a:t>
            </a:r>
            <a:r>
              <a:rPr lang="fa-IR" sz="2400" dirty="0">
                <a:cs typeface="2  Nazanin" panose="00000400000000000000" pitchFamily="2" charset="-78"/>
              </a:rPr>
              <a:t>صفات و خصوصیات است که شعر مسعود </a:t>
            </a:r>
            <a:r>
              <a:rPr lang="fa-IR" sz="2400" dirty="0" smtClean="0">
                <a:cs typeface="2  Nazanin" panose="00000400000000000000" pitchFamily="2" charset="-78"/>
              </a:rPr>
              <a:t>زبان‌زد </a:t>
            </a:r>
            <a:r>
              <a:rPr lang="fa-IR" sz="2400" dirty="0">
                <a:cs typeface="2  Nazanin" panose="00000400000000000000" pitchFamily="2" charset="-78"/>
              </a:rPr>
              <a:t>اهل فضل </a:t>
            </a:r>
            <a:r>
              <a:rPr lang="fa-IR" sz="2400" dirty="0" smtClean="0">
                <a:cs typeface="2  Nazanin" panose="00000400000000000000" pitchFamily="2" charset="-78"/>
              </a:rPr>
              <a:t>می‌شود </a:t>
            </a:r>
            <a:r>
              <a:rPr lang="fa-IR" sz="2400" dirty="0">
                <a:cs typeface="2  Nazanin" panose="00000400000000000000" pitchFamily="2" charset="-78"/>
              </a:rPr>
              <a:t>و به قول خودش همه جا به عنوان شاهد و برهان از آن استفاده می کنند</a:t>
            </a:r>
            <a:r>
              <a:rPr lang="fa-IR" sz="2000" dirty="0">
                <a:cs typeface="2  Nazanin" panose="00000400000000000000" pitchFamily="2" charset="-78"/>
              </a:rPr>
              <a:t>. وفات او در 515 اتفاق می افتد و گویا عمر او قریب هشتاد سال بوده است.</a:t>
            </a:r>
            <a:endParaRPr lang="fa-IR" sz="2000" dirty="0" smtClean="0">
              <a:cs typeface="2  Nazanin" panose="00000400000000000000" pitchFamily="2" charset="-78"/>
            </a:endParaRPr>
          </a:p>
        </p:txBody>
      </p:sp>
    </p:spTree>
    <p:extLst>
      <p:ext uri="{BB962C8B-B14F-4D97-AF65-F5344CB8AC3E}">
        <p14:creationId xmlns:p14="http://schemas.microsoft.com/office/powerpoint/2010/main" val="1589846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534" y="1181101"/>
            <a:ext cx="10016066" cy="5676899"/>
          </a:xfrm>
          <a:solidFill>
            <a:srgbClr val="FFFF00"/>
          </a:solidFill>
        </p:spPr>
        <p:txBody>
          <a:bodyPr>
            <a:noAutofit/>
          </a:bodyPr>
          <a:lstStyle/>
          <a:p>
            <a:pPr algn="r" rtl="1"/>
            <a:r>
              <a:rPr lang="fa-IR" b="1" dirty="0" smtClean="0">
                <a:solidFill>
                  <a:srgbClr val="002060"/>
                </a:solidFill>
                <a:cs typeface="B Lotus" panose="00000400000000000000" pitchFamily="2" charset="-78"/>
              </a:rPr>
              <a:t>چو </a:t>
            </a:r>
            <a:r>
              <a:rPr lang="fa-IR" b="1" dirty="0">
                <a:solidFill>
                  <a:srgbClr val="002060"/>
                </a:solidFill>
                <a:cs typeface="B Lotus" panose="00000400000000000000" pitchFamily="2" charset="-78"/>
              </a:rPr>
              <a:t>مردمان شب دیرنده عزم خواب </a:t>
            </a:r>
            <a:r>
              <a:rPr lang="fa-IR" b="1" dirty="0" smtClean="0">
                <a:solidFill>
                  <a:srgbClr val="002060"/>
                </a:solidFill>
                <a:cs typeface="B Lotus" panose="00000400000000000000" pitchFamily="2" charset="-78"/>
              </a:rPr>
              <a:t>کنند                    همه </a:t>
            </a:r>
            <a:r>
              <a:rPr lang="fa-IR" b="1" dirty="0">
                <a:solidFill>
                  <a:srgbClr val="002060"/>
                </a:solidFill>
                <a:cs typeface="B Lotus" panose="00000400000000000000" pitchFamily="2" charset="-78"/>
              </a:rPr>
              <a:t>خزانه اسرار من خراب کنند</a:t>
            </a:r>
            <a:br>
              <a:rPr lang="fa-IR" b="1" dirty="0">
                <a:solidFill>
                  <a:srgbClr val="002060"/>
                </a:solidFill>
                <a:cs typeface="B Lotus" panose="00000400000000000000" pitchFamily="2" charset="-78"/>
              </a:rPr>
            </a:br>
            <a:r>
              <a:rPr lang="fa-IR" b="1" dirty="0">
                <a:solidFill>
                  <a:srgbClr val="002060"/>
                </a:solidFill>
                <a:cs typeface="B Lotus" panose="00000400000000000000" pitchFamily="2" charset="-78"/>
              </a:rPr>
              <a:t/>
            </a:r>
            <a:br>
              <a:rPr lang="fa-IR" b="1" dirty="0">
                <a:solidFill>
                  <a:srgbClr val="002060"/>
                </a:solidFill>
                <a:cs typeface="B Lotus" panose="00000400000000000000" pitchFamily="2" charset="-78"/>
              </a:rPr>
            </a:br>
            <a:r>
              <a:rPr lang="fa-IR" b="1" dirty="0">
                <a:solidFill>
                  <a:srgbClr val="002060"/>
                </a:solidFill>
                <a:cs typeface="B Lotus" panose="00000400000000000000" pitchFamily="2" charset="-78"/>
              </a:rPr>
              <a:t>نقاب شرم چو لاله ز روی </a:t>
            </a:r>
            <a:r>
              <a:rPr lang="fa-IR" b="1" dirty="0" smtClean="0">
                <a:solidFill>
                  <a:srgbClr val="002060"/>
                </a:solidFill>
                <a:cs typeface="B Lotus" panose="00000400000000000000" pitchFamily="2" charset="-78"/>
              </a:rPr>
              <a:t>بردارند                         چو </a:t>
            </a:r>
            <a:r>
              <a:rPr lang="fa-IR" b="1" dirty="0">
                <a:solidFill>
                  <a:srgbClr val="002060"/>
                </a:solidFill>
                <a:cs typeface="B Lotus" panose="00000400000000000000" pitchFamily="2" charset="-78"/>
              </a:rPr>
              <a:t>ماه و مهر سر و روی در نقاب کنند</a:t>
            </a:r>
            <a:br>
              <a:rPr lang="fa-IR" b="1" dirty="0">
                <a:solidFill>
                  <a:srgbClr val="002060"/>
                </a:solidFill>
                <a:cs typeface="B Lotus" panose="00000400000000000000" pitchFamily="2" charset="-78"/>
              </a:rPr>
            </a:br>
            <a:r>
              <a:rPr lang="fa-IR" b="1" dirty="0">
                <a:solidFill>
                  <a:srgbClr val="002060"/>
                </a:solidFill>
                <a:cs typeface="B Lotus" panose="00000400000000000000" pitchFamily="2" charset="-78"/>
              </a:rPr>
              <a:t/>
            </a:r>
            <a:br>
              <a:rPr lang="fa-IR" b="1" dirty="0">
                <a:solidFill>
                  <a:srgbClr val="002060"/>
                </a:solidFill>
                <a:cs typeface="B Lotus" panose="00000400000000000000" pitchFamily="2" charset="-78"/>
              </a:rPr>
            </a:br>
            <a:r>
              <a:rPr lang="fa-IR" b="1" dirty="0" smtClean="0">
                <a:solidFill>
                  <a:srgbClr val="002060"/>
                </a:solidFill>
                <a:cs typeface="B Lotus" panose="00000400000000000000" pitchFamily="2" charset="-78"/>
              </a:rPr>
              <a:t>رُخَم </a:t>
            </a:r>
            <a:r>
              <a:rPr lang="fa-IR" b="1" dirty="0">
                <a:solidFill>
                  <a:srgbClr val="002060"/>
                </a:solidFill>
                <a:cs typeface="B Lotus" panose="00000400000000000000" pitchFamily="2" charset="-78"/>
              </a:rPr>
              <a:t>ز چشمم هم </a:t>
            </a:r>
            <a:r>
              <a:rPr lang="fa-IR" b="1" dirty="0" smtClean="0">
                <a:solidFill>
                  <a:srgbClr val="002060"/>
                </a:solidFill>
                <a:cs typeface="B Lotus" panose="00000400000000000000" pitchFamily="2" charset="-78"/>
              </a:rPr>
              <a:t>چهرۀ </a:t>
            </a:r>
            <a:r>
              <a:rPr lang="fa-IR" b="1" dirty="0" smtClean="0">
                <a:solidFill>
                  <a:srgbClr val="002060"/>
                </a:solidFill>
                <a:cs typeface="B Lotus" panose="00000400000000000000" pitchFamily="2" charset="-78"/>
              </a:rPr>
              <a:t>تَذَرْوْ شود                        چو </a:t>
            </a:r>
            <a:r>
              <a:rPr lang="fa-IR" b="1" dirty="0">
                <a:solidFill>
                  <a:srgbClr val="002060"/>
                </a:solidFill>
                <a:cs typeface="B Lotus" panose="00000400000000000000" pitchFamily="2" charset="-78"/>
              </a:rPr>
              <a:t>تیره شب را هم </a:t>
            </a:r>
            <a:r>
              <a:rPr lang="fa-IR" b="1" dirty="0" smtClean="0">
                <a:solidFill>
                  <a:srgbClr val="002060"/>
                </a:solidFill>
                <a:cs typeface="B Lotus" panose="00000400000000000000" pitchFamily="2" charset="-78"/>
              </a:rPr>
              <a:t>گونة غُراب </a:t>
            </a:r>
            <a:r>
              <a:rPr lang="fa-IR" b="1" dirty="0">
                <a:solidFill>
                  <a:srgbClr val="002060"/>
                </a:solidFill>
                <a:cs typeface="B Lotus" panose="00000400000000000000" pitchFamily="2" charset="-78"/>
              </a:rPr>
              <a:t>کنند</a:t>
            </a:r>
            <a:br>
              <a:rPr lang="fa-IR" b="1" dirty="0">
                <a:solidFill>
                  <a:srgbClr val="002060"/>
                </a:solidFill>
                <a:cs typeface="B Lotus" panose="00000400000000000000" pitchFamily="2" charset="-78"/>
              </a:rPr>
            </a:br>
            <a:r>
              <a:rPr lang="fa-IR" b="1" dirty="0">
                <a:solidFill>
                  <a:srgbClr val="002060"/>
                </a:solidFill>
                <a:cs typeface="B Lotus" panose="00000400000000000000" pitchFamily="2" charset="-78"/>
              </a:rPr>
              <a:t/>
            </a:r>
            <a:br>
              <a:rPr lang="fa-IR" b="1" dirty="0">
                <a:solidFill>
                  <a:srgbClr val="002060"/>
                </a:solidFill>
                <a:cs typeface="B Lotus" panose="00000400000000000000" pitchFamily="2" charset="-78"/>
              </a:rPr>
            </a:br>
            <a:r>
              <a:rPr lang="fa-IR" b="1" dirty="0">
                <a:solidFill>
                  <a:srgbClr val="002060"/>
                </a:solidFill>
                <a:cs typeface="B Lotus" panose="00000400000000000000" pitchFamily="2" charset="-78"/>
              </a:rPr>
              <a:t>تنم به تیر قضا طعمه هژبر </a:t>
            </a:r>
            <a:r>
              <a:rPr lang="fa-IR" b="1" dirty="0" smtClean="0">
                <a:solidFill>
                  <a:srgbClr val="002060"/>
                </a:solidFill>
                <a:cs typeface="B Lotus" panose="00000400000000000000" pitchFamily="2" charset="-78"/>
              </a:rPr>
              <a:t>نهند                              دلم </a:t>
            </a:r>
            <a:r>
              <a:rPr lang="fa-IR" b="1" dirty="0">
                <a:solidFill>
                  <a:srgbClr val="002060"/>
                </a:solidFill>
                <a:cs typeface="B Lotus" panose="00000400000000000000" pitchFamily="2" charset="-78"/>
              </a:rPr>
              <a:t>به تیر عنا </a:t>
            </a:r>
            <a:r>
              <a:rPr lang="fa-IR" b="1" dirty="0" smtClean="0">
                <a:solidFill>
                  <a:srgbClr val="002060"/>
                </a:solidFill>
                <a:cs typeface="B Lotus" panose="00000400000000000000" pitchFamily="2" charset="-78"/>
              </a:rPr>
              <a:t>مُسته </a:t>
            </a:r>
            <a:r>
              <a:rPr lang="fa-IR" b="1" dirty="0">
                <a:solidFill>
                  <a:srgbClr val="002060"/>
                </a:solidFill>
                <a:cs typeface="B Lotus" panose="00000400000000000000" pitchFamily="2" charset="-78"/>
              </a:rPr>
              <a:t>عقاب کنند</a:t>
            </a:r>
            <a:br>
              <a:rPr lang="fa-IR" b="1" dirty="0">
                <a:solidFill>
                  <a:srgbClr val="002060"/>
                </a:solidFill>
                <a:cs typeface="B Lotus" panose="00000400000000000000" pitchFamily="2" charset="-78"/>
              </a:rPr>
            </a:br>
            <a:r>
              <a:rPr lang="fa-IR" b="1" dirty="0">
                <a:solidFill>
                  <a:srgbClr val="002060"/>
                </a:solidFill>
                <a:cs typeface="B Lotus" panose="00000400000000000000" pitchFamily="2" charset="-78"/>
              </a:rPr>
              <a:t/>
            </a:r>
            <a:br>
              <a:rPr lang="fa-IR" b="1" dirty="0">
                <a:solidFill>
                  <a:srgbClr val="002060"/>
                </a:solidFill>
                <a:cs typeface="B Lotus" panose="00000400000000000000" pitchFamily="2" charset="-78"/>
              </a:rPr>
            </a:br>
            <a:r>
              <a:rPr lang="fa-IR" b="1" dirty="0">
                <a:solidFill>
                  <a:srgbClr val="002060"/>
                </a:solidFill>
                <a:cs typeface="B Lotus" panose="00000400000000000000" pitchFamily="2" charset="-78"/>
              </a:rPr>
              <a:t>گل </a:t>
            </a:r>
            <a:r>
              <a:rPr lang="fa-IR" b="1" dirty="0" smtClean="0">
                <a:solidFill>
                  <a:srgbClr val="002060"/>
                </a:solidFill>
                <a:cs typeface="B Lotus" panose="00000400000000000000" pitchFamily="2" charset="-78"/>
              </a:rPr>
              <a:t>مُوَرَّد </a:t>
            </a:r>
            <a:r>
              <a:rPr lang="fa-IR" b="1" dirty="0">
                <a:solidFill>
                  <a:srgbClr val="002060"/>
                </a:solidFill>
                <a:cs typeface="B Lotus" panose="00000400000000000000" pitchFamily="2" charset="-78"/>
              </a:rPr>
              <a:t>گشته است چشم من ز </a:t>
            </a:r>
            <a:r>
              <a:rPr lang="fa-IR" b="1" dirty="0" smtClean="0">
                <a:solidFill>
                  <a:srgbClr val="002060"/>
                </a:solidFill>
                <a:cs typeface="B Lotus" panose="00000400000000000000" pitchFamily="2" charset="-78"/>
              </a:rPr>
              <a:t>سَهَر                      ز </a:t>
            </a:r>
            <a:r>
              <a:rPr lang="fa-IR" b="1" dirty="0">
                <a:solidFill>
                  <a:srgbClr val="002060"/>
                </a:solidFill>
                <a:cs typeface="B Lotus" panose="00000400000000000000" pitchFamily="2" charset="-78"/>
              </a:rPr>
              <a:t>آتش دلم از گل همی گلاب کنند</a:t>
            </a:r>
            <a:br>
              <a:rPr lang="fa-IR" b="1" dirty="0">
                <a:solidFill>
                  <a:srgbClr val="002060"/>
                </a:solidFill>
                <a:cs typeface="B Lotus" panose="00000400000000000000" pitchFamily="2" charset="-78"/>
              </a:rPr>
            </a:br>
            <a:r>
              <a:rPr lang="fa-IR" b="1" dirty="0">
                <a:solidFill>
                  <a:srgbClr val="002060"/>
                </a:solidFill>
                <a:cs typeface="B Lotus" panose="00000400000000000000" pitchFamily="2" charset="-78"/>
              </a:rPr>
              <a:t/>
            </a:r>
            <a:br>
              <a:rPr lang="fa-IR" b="1" dirty="0">
                <a:solidFill>
                  <a:srgbClr val="002060"/>
                </a:solidFill>
                <a:cs typeface="B Lotus" panose="00000400000000000000" pitchFamily="2" charset="-78"/>
              </a:rPr>
            </a:br>
            <a:r>
              <a:rPr lang="fa-IR" b="1" dirty="0">
                <a:solidFill>
                  <a:srgbClr val="002060"/>
                </a:solidFill>
                <a:cs typeface="B Lotus" panose="00000400000000000000" pitchFamily="2" charset="-78"/>
              </a:rPr>
              <a:t>به اشک چشمم چون فانه کور میخ </a:t>
            </a:r>
            <a:r>
              <a:rPr lang="fa-IR" b="1" dirty="0" smtClean="0">
                <a:solidFill>
                  <a:srgbClr val="002060"/>
                </a:solidFill>
                <a:cs typeface="B Lotus" panose="00000400000000000000" pitchFamily="2" charset="-78"/>
              </a:rPr>
              <a:t>کشند                  چو </a:t>
            </a:r>
            <a:r>
              <a:rPr lang="fa-IR" b="1" dirty="0">
                <a:solidFill>
                  <a:srgbClr val="002060"/>
                </a:solidFill>
                <a:cs typeface="B Lotus" panose="00000400000000000000" pitchFamily="2" charset="-78"/>
              </a:rPr>
              <a:t>غنچه هیچم باشد که سیر خواب </a:t>
            </a:r>
            <a:r>
              <a:rPr lang="fa-IR" b="1" dirty="0" smtClean="0">
                <a:solidFill>
                  <a:srgbClr val="002060"/>
                </a:solidFill>
                <a:cs typeface="B Lotus" panose="00000400000000000000" pitchFamily="2" charset="-78"/>
              </a:rPr>
              <a:t>کنند</a:t>
            </a:r>
            <a:br>
              <a:rPr lang="fa-IR" b="1" dirty="0" smtClean="0">
                <a:solidFill>
                  <a:srgbClr val="002060"/>
                </a:solidFill>
                <a:cs typeface="B Lotus" panose="00000400000000000000" pitchFamily="2" charset="-78"/>
              </a:rPr>
            </a:br>
            <a:r>
              <a:rPr lang="fa-IR" b="1" dirty="0">
                <a:solidFill>
                  <a:srgbClr val="002060"/>
                </a:solidFill>
                <a:cs typeface="B Lotus" panose="00000400000000000000" pitchFamily="2" charset="-78"/>
              </a:rPr>
              <a:t/>
            </a:r>
            <a:br>
              <a:rPr lang="fa-IR" b="1" dirty="0">
                <a:solidFill>
                  <a:srgbClr val="002060"/>
                </a:solidFill>
                <a:cs typeface="B Lotus" panose="00000400000000000000" pitchFamily="2" charset="-78"/>
              </a:rPr>
            </a:br>
            <a:r>
              <a:rPr lang="fa-IR" b="1" dirty="0">
                <a:solidFill>
                  <a:srgbClr val="002060"/>
                </a:solidFill>
                <a:cs typeface="B Lotus" panose="00000400000000000000" pitchFamily="2" charset="-78"/>
              </a:rPr>
              <a:t>ز صبر و خواب چه بهره بود مرا که </a:t>
            </a:r>
            <a:r>
              <a:rPr lang="fa-IR" b="1" dirty="0" smtClean="0">
                <a:solidFill>
                  <a:srgbClr val="002060"/>
                </a:solidFill>
                <a:cs typeface="B Lotus" panose="00000400000000000000" pitchFamily="2" charset="-78"/>
              </a:rPr>
              <a:t>مرا                     به </a:t>
            </a:r>
            <a:r>
              <a:rPr lang="fa-IR" b="1" dirty="0">
                <a:solidFill>
                  <a:srgbClr val="002060"/>
                </a:solidFill>
                <a:cs typeface="B Lotus" panose="00000400000000000000" pitchFamily="2" charset="-78"/>
              </a:rPr>
              <a:t>درد و رنج دل و مغز خون و آب کنند</a:t>
            </a:r>
            <a:r>
              <a:rPr lang="fa-IR" sz="2000" dirty="0">
                <a:solidFill>
                  <a:srgbClr val="002060"/>
                </a:solidFill>
                <a:cs typeface="B Lotus" panose="00000400000000000000" pitchFamily="2" charset="-78"/>
              </a:rPr>
              <a:t/>
            </a:r>
            <a:br>
              <a:rPr lang="fa-IR" sz="2000" dirty="0">
                <a:solidFill>
                  <a:srgbClr val="002060"/>
                </a:solidFill>
                <a:cs typeface="B Lotus" panose="00000400000000000000" pitchFamily="2" charset="-78"/>
              </a:rPr>
            </a:br>
            <a:r>
              <a:rPr lang="fa-IR" sz="2000" dirty="0">
                <a:solidFill>
                  <a:srgbClr val="002060"/>
                </a:solidFill>
                <a:cs typeface="B Lotus" panose="00000400000000000000" pitchFamily="2" charset="-78"/>
              </a:rPr>
              <a:t/>
            </a:r>
            <a:br>
              <a:rPr lang="fa-IR" sz="2000" dirty="0">
                <a:solidFill>
                  <a:srgbClr val="002060"/>
                </a:solidFill>
                <a:cs typeface="B Lotus" panose="00000400000000000000" pitchFamily="2" charset="-78"/>
              </a:rPr>
            </a:br>
            <a:endParaRPr lang="en-US" sz="2000" dirty="0">
              <a:solidFill>
                <a:srgbClr val="002060"/>
              </a:solidFill>
              <a:cs typeface="B Lotus" panose="00000400000000000000" pitchFamily="2" charset="-78"/>
            </a:endParaRPr>
          </a:p>
        </p:txBody>
      </p:sp>
      <p:sp>
        <p:nvSpPr>
          <p:cNvPr id="7" name="TextBox 6"/>
          <p:cNvSpPr txBox="1"/>
          <p:nvPr/>
        </p:nvSpPr>
        <p:spPr>
          <a:xfrm>
            <a:off x="6965949" y="457200"/>
            <a:ext cx="3230372" cy="707886"/>
          </a:xfrm>
          <a:prstGeom prst="rect">
            <a:avLst/>
          </a:prstGeom>
          <a:solidFill>
            <a:schemeClr val="accent4"/>
          </a:solidFill>
        </p:spPr>
        <p:txBody>
          <a:bodyPr wrap="none" rtlCol="0">
            <a:spAutoFit/>
          </a:bodyPr>
          <a:lstStyle/>
          <a:p>
            <a:r>
              <a:rPr lang="fa-IR" sz="4000" dirty="0" smtClean="0">
                <a:cs typeface="B Lotus" panose="00000400000000000000" pitchFamily="2" charset="-78"/>
              </a:rPr>
              <a:t>در شکایت از زندان</a:t>
            </a:r>
            <a:endParaRPr lang="en-US" sz="4000" dirty="0">
              <a:cs typeface="B Lotus" panose="00000400000000000000" pitchFamily="2" charset="-78"/>
            </a:endParaRPr>
          </a:p>
        </p:txBody>
      </p:sp>
      <p:sp>
        <p:nvSpPr>
          <p:cNvPr id="4" name="Down Arrow 3"/>
          <p:cNvSpPr/>
          <p:nvPr/>
        </p:nvSpPr>
        <p:spPr>
          <a:xfrm>
            <a:off x="745067" y="5260622"/>
            <a:ext cx="835377" cy="1444978"/>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975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6080" y="237067"/>
            <a:ext cx="5190066" cy="6287911"/>
          </a:xfrm>
          <a:solidFill>
            <a:schemeClr val="accent2">
              <a:lumMod val="20000"/>
              <a:lumOff val="80000"/>
            </a:schemeClr>
          </a:solidFill>
        </p:spPr>
        <p:txBody>
          <a:bodyPr>
            <a:normAutofit/>
          </a:bodyPr>
          <a:lstStyle/>
          <a:p>
            <a:pPr marL="0" indent="0" algn="r" rtl="1">
              <a:buNone/>
            </a:pPr>
            <a:r>
              <a:rPr lang="fa-IR" dirty="0" smtClean="0"/>
              <a:t>1- زمانی که مردمکان چشم من در شب دراز، قصد خواب می کنند اسرار دلم را با اشکهایشان فاش می سازند.</a:t>
            </a:r>
          </a:p>
          <a:p>
            <a:pPr marL="0" indent="0" algn="r" rtl="1">
              <a:buNone/>
            </a:pPr>
            <a:r>
              <a:rPr lang="fa-IR" dirty="0" smtClean="0"/>
              <a:t>2- با اشکهای خونین، چهره مرا چون لاله سرخ می کنند زمانی که ماه و خورشید پشت ابر پنهان می شوند.</a:t>
            </a:r>
          </a:p>
          <a:p>
            <a:pPr marL="0" indent="0" algn="r" rtl="1">
              <a:buNone/>
            </a:pPr>
            <a:r>
              <a:rPr lang="fa-IR" dirty="0" smtClean="0"/>
              <a:t>3- وقتی شب، همچون کلاغ سیاهرنگ می شود اشکهایم صورت مرا چون چشمان کبک( که قرمز است) سرخرنگ می گردانند.</a:t>
            </a:r>
          </a:p>
          <a:p>
            <a:pPr marL="0" indent="0" algn="r" rtl="1">
              <a:buNone/>
            </a:pPr>
            <a:r>
              <a:rPr lang="fa-IR" dirty="0" smtClean="0"/>
              <a:t>4- جسم مرا با تیر قضا و قدر طعمه شیران می سازند و دلم را با تیرهای رنج و درد طعمه عقابها می کنند.( مُسته= طعمه پرندگان)</a:t>
            </a:r>
          </a:p>
          <a:p>
            <a:pPr marL="0" indent="0" algn="r" rtl="1">
              <a:buNone/>
            </a:pPr>
            <a:r>
              <a:rPr lang="fa-IR" dirty="0" smtClean="0"/>
              <a:t>5- چشمانم از شدت بیخوابی و شب زنده داری چون گل سرخ شده است و دلم از آتش درد چنان شعله ور است که می توان از آن آتش گلاب از گل گرفت.</a:t>
            </a:r>
          </a:p>
          <a:p>
            <a:pPr marL="0" indent="0" algn="r" rtl="1">
              <a:buNone/>
            </a:pPr>
            <a:r>
              <a:rPr lang="fa-IR" dirty="0" smtClean="0"/>
              <a:t>6- با رشته اشکهایم بر چشمانم ستونهایی از میخ بزرگ می زنند و چشمانم اصلاً خواب به خود نمی بینند.</a:t>
            </a:r>
          </a:p>
          <a:p>
            <a:pPr marL="0" indent="0" algn="r" rtl="1">
              <a:buNone/>
            </a:pPr>
            <a:r>
              <a:rPr lang="fa-IR" dirty="0" smtClean="0"/>
              <a:t>7- وقتی با درد و رنج دل و مغز مرا پر از رنج و آه می کنند چگونه ممکن است من صبور باشم و خواب به چشمم بیاید </a:t>
            </a:r>
          </a:p>
        </p:txBody>
      </p:sp>
    </p:spTree>
    <p:extLst>
      <p:ext uri="{BB962C8B-B14F-4D97-AF65-F5344CB8AC3E}">
        <p14:creationId xmlns:p14="http://schemas.microsoft.com/office/powerpoint/2010/main" val="184460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2946" y="292100"/>
            <a:ext cx="5190066" cy="6565900"/>
          </a:xfrm>
          <a:solidFill>
            <a:srgbClr val="7DB2FF"/>
          </a:solidFill>
        </p:spPr>
        <p:txBody>
          <a:bodyPr>
            <a:normAutofit/>
          </a:bodyPr>
          <a:lstStyle/>
          <a:p>
            <a:pPr algn="r" rtl="1"/>
            <a:r>
              <a:rPr lang="fa-IR" sz="2400" dirty="0"/>
              <a:t>من آن غریبم و بی کس که تا به روز سپید                 ستارگان ز برای من اضطراب کنند</a:t>
            </a:r>
            <a:br>
              <a:rPr lang="fa-IR" sz="2400" dirty="0"/>
            </a:br>
            <a:r>
              <a:rPr lang="fa-IR" sz="2400" dirty="0"/>
              <a:t/>
            </a:r>
            <a:br>
              <a:rPr lang="fa-IR" sz="2400" dirty="0"/>
            </a:br>
            <a:r>
              <a:rPr lang="fa-IR" sz="2400" dirty="0"/>
              <a:t>بنالم ایرا با من فلک همی کند آنک                          </a:t>
            </a:r>
            <a:r>
              <a:rPr lang="fa-IR" sz="2400" dirty="0" smtClean="0"/>
              <a:t>        به زخم </a:t>
            </a:r>
            <a:r>
              <a:rPr lang="fa-IR" sz="2400" dirty="0"/>
              <a:t>زخمه بر ابریشم رباب کنند</a:t>
            </a:r>
            <a:br>
              <a:rPr lang="fa-IR" sz="2400" dirty="0"/>
            </a:br>
            <a:r>
              <a:rPr lang="fa-IR" sz="2400" dirty="0"/>
              <a:t/>
            </a:r>
            <a:br>
              <a:rPr lang="fa-IR" sz="2400" dirty="0"/>
            </a:br>
            <a:r>
              <a:rPr lang="fa-IR" sz="2400" dirty="0"/>
              <a:t>ز بس که بر من باران غم زنند مرا                           سرشک دیده صدف وار </a:t>
            </a:r>
            <a:r>
              <a:rPr lang="fa-IR" sz="2400" dirty="0" smtClean="0"/>
              <a:t>دُرّ </a:t>
            </a:r>
            <a:r>
              <a:rPr lang="fa-IR" sz="2400" dirty="0"/>
              <a:t>ناب کنند</a:t>
            </a:r>
            <a:br>
              <a:rPr lang="fa-IR" sz="2400" dirty="0"/>
            </a:br>
            <a:r>
              <a:rPr lang="fa-IR" sz="2400" dirty="0"/>
              <a:t/>
            </a:r>
            <a:br>
              <a:rPr lang="fa-IR" sz="2400" dirty="0"/>
            </a:br>
            <a:r>
              <a:rPr lang="fa-IR" sz="2400" dirty="0"/>
              <a:t>گر آنچه هست بر این تن زنند بر دریا                     </a:t>
            </a:r>
            <a:r>
              <a:rPr lang="fa-IR" sz="2400" dirty="0" smtClean="0"/>
              <a:t>        به رنج دُرّ </a:t>
            </a:r>
            <a:r>
              <a:rPr lang="fa-IR" sz="2400" dirty="0"/>
              <a:t>دهان صدف لعاب کنند</a:t>
            </a:r>
            <a:br>
              <a:rPr lang="fa-IR" sz="2400" dirty="0"/>
            </a:br>
            <a:r>
              <a:rPr lang="fa-IR" sz="2400" dirty="0"/>
              <a:t/>
            </a:r>
            <a:br>
              <a:rPr lang="fa-IR" sz="2400" dirty="0"/>
            </a:br>
            <a:r>
              <a:rPr lang="fa-IR" sz="2400" dirty="0"/>
              <a:t>یک آفتم را هر روز صد طریق نهند                       </a:t>
            </a:r>
            <a:r>
              <a:rPr lang="fa-IR" sz="2400" dirty="0" smtClean="0"/>
              <a:t>      </a:t>
            </a:r>
            <a:r>
              <a:rPr lang="fa-IR" sz="2400" dirty="0"/>
              <a:t>یک اندهم را هر شب هزار باب کنند</a:t>
            </a:r>
            <a:br>
              <a:rPr lang="fa-IR" sz="2400" dirty="0"/>
            </a:br>
            <a:r>
              <a:rPr lang="fa-IR" sz="2400" dirty="0"/>
              <a:t/>
            </a:r>
            <a:br>
              <a:rPr lang="fa-IR" sz="2400" dirty="0"/>
            </a:br>
            <a:r>
              <a:rPr lang="fa-IR" sz="2400" dirty="0"/>
              <a:t>تن مرا ز بلا آتشی برافروزند                                  </a:t>
            </a:r>
            <a:r>
              <a:rPr lang="fa-IR" sz="2400" dirty="0" smtClean="0"/>
              <a:t>    دلم </a:t>
            </a:r>
            <a:r>
              <a:rPr lang="fa-IR" sz="2400" dirty="0"/>
              <a:t>برآرند از بر برو </a:t>
            </a:r>
            <a:r>
              <a:rPr lang="fa-IR" sz="2400" dirty="0" smtClean="0"/>
              <a:t>کباب کنند </a:t>
            </a:r>
            <a:endParaRPr lang="en-US" sz="2400" dirty="0"/>
          </a:p>
        </p:txBody>
      </p:sp>
      <p:sp>
        <p:nvSpPr>
          <p:cNvPr id="2" name="Down Arrow 1"/>
          <p:cNvSpPr/>
          <p:nvPr/>
        </p:nvSpPr>
        <p:spPr>
          <a:xfrm>
            <a:off x="3623733" y="5102578"/>
            <a:ext cx="1027289" cy="167075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25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558</TotalTime>
  <Words>1206</Words>
  <Application>Microsoft Office PowerPoint</Application>
  <PresentationFormat>Widescreen</PresentationFormat>
  <Paragraphs>63</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2  Nazanin</vt:lpstr>
      <vt:lpstr>Arial</vt:lpstr>
      <vt:lpstr>B Lotus</vt:lpstr>
      <vt:lpstr>Calibri</vt:lpstr>
      <vt:lpstr>Century Gothic</vt:lpstr>
      <vt:lpstr>Wingdings 3</vt:lpstr>
      <vt:lpstr>Ion Boardroom</vt:lpstr>
      <vt:lpstr>              بسم‌الله الرحمن الرحیم                     نظم 2 – شماره 8 و 9 </vt:lpstr>
      <vt:lpstr>PowerPoint Presentation</vt:lpstr>
      <vt:lpstr>PowerPoint Presentation</vt:lpstr>
      <vt:lpstr>PowerPoint Presentation</vt:lpstr>
      <vt:lpstr>مسعود غیر از حسبیات بعضی عقاید در مدح امیران و پادشاهان دارد که غالباً ارزنده است. در قالب مسمط به طریقه منوچهری و نیز قطعه و رباعی در دیوان او می‌توان یافت که شاید ارزش و اهمیت قصاید او را ندارد. مسعود در سبک شعر تا حدی فردوسی و عنصری را در نظر داشته است با این همه ادعا دارد که کلامش از فصاحت و بلاغت فراوان برخوردار است.  </vt:lpstr>
      <vt:lpstr>PowerPoint Presentation</vt:lpstr>
      <vt:lpstr>چو مردمان شب دیرنده عزم خواب کنند                    همه خزانه اسرار من خراب کنند  نقاب شرم چو لاله ز روی بردارند                         چو ماه و مهر سر و روی در نقاب کنند  رُخَم ز چشمم هم چهرۀ تَذَرْوْ شود                        چو تیره شب را هم گونة غُراب کنند  تنم به تیر قضا طعمه هژبر نهند                              دلم به تیر عنا مُسته عقاب کنند  گل مُوَرَّد گشته است چشم من ز سَهَر                      ز آتش دلم از گل همی گلاب کنند  به اشک چشمم چون فانه کور میخ کشند                  چو غنچه هیچم باشد که سیر خواب کنند  ز صبر و خواب چه بهره بود مرا که مرا                     به درد و رنج دل و مغز خون و آب کنند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dc:title>
  <dc:creator>zarin2009</dc:creator>
  <cp:lastModifiedBy>zarin2009</cp:lastModifiedBy>
  <cp:revision>66</cp:revision>
  <dcterms:created xsi:type="dcterms:W3CDTF">2020-04-08T07:23:22Z</dcterms:created>
  <dcterms:modified xsi:type="dcterms:W3CDTF">2020-05-29T17:28:03Z</dcterms:modified>
</cp:coreProperties>
</file>