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78" r:id="rId7"/>
    <p:sldId id="261" r:id="rId8"/>
    <p:sldId id="262" r:id="rId9"/>
    <p:sldId id="263" r:id="rId10"/>
    <p:sldId id="279" r:id="rId11"/>
    <p:sldId id="264" r:id="rId12"/>
    <p:sldId id="265" r:id="rId13"/>
    <p:sldId id="266" r:id="rId14"/>
    <p:sldId id="267" r:id="rId15"/>
    <p:sldId id="268" r:id="rId16"/>
    <p:sldId id="280" r:id="rId17"/>
    <p:sldId id="269" r:id="rId18"/>
    <p:sldId id="270" r:id="rId19"/>
    <p:sldId id="271" r:id="rId20"/>
    <p:sldId id="281" r:id="rId21"/>
    <p:sldId id="272" r:id="rId22"/>
    <p:sldId id="273" r:id="rId23"/>
    <p:sldId id="282" r:id="rId24"/>
    <p:sldId id="274" r:id="rId25"/>
    <p:sldId id="275" r:id="rId26"/>
    <p:sldId id="276" r:id="rId27"/>
    <p:sldId id="283" r:id="rId28"/>
    <p:sldId id="27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A80A7CC-3018-4240-9C04-11F523B5E0D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382B57-25F7-48C7-98CA-855024CFC4E3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inet.com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بسم43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</a:rPr>
              <a:t>مقاله های علمی-پژوهشی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Low" rtl="1"/>
            <a:r>
              <a:rPr lang="fa-IR" sz="3600" dirty="0" smtClean="0">
                <a:solidFill>
                  <a:schemeClr val="accent6">
                    <a:lumMod val="50000"/>
                  </a:schemeClr>
                </a:solidFill>
                <a:cs typeface="B Koodak" pitchFamily="2" charset="-78"/>
              </a:rPr>
              <a:t> رعایت اصل اختصار و خلاصه نویسی در تدوین آنها بسیار مهم و ضروری است. باید به گونه‏ای تدوین شوند که در آن هیچ یک از جنبه‏های مهم پژوهش از قلم نیفتند وخوانندگان مقاله یافته‏ها و نتایج تازه‏ی پژوهش را دریافت نمایند و پژوهشگران دیگر، در صورت تمایل، بتوانند همان پژوهش را، تنها با مطالعه‏ی گزارش آن، از آغاز تا انجام، به طور کامل تکرار نمایند. این مقالات جزء منابع دست اول محسوب می‏شوند. 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</a:rPr>
              <a:t>مقاله های علمی- ترویجی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Low" rtl="1">
              <a:defRPr/>
            </a:pPr>
            <a:endParaRPr lang="fa-IR" sz="4000" dirty="0" smtClean="0">
              <a:solidFill>
                <a:schemeClr val="accent4">
                  <a:lumMod val="10000"/>
                </a:schemeClr>
              </a:solidFill>
              <a:cs typeface="B Koodak" pitchFamily="2" charset="-78"/>
            </a:endParaRPr>
          </a:p>
          <a:p>
            <a:pPr algn="justLow" rtl="1">
              <a:buFont typeface="Wingdings" pitchFamily="2" charset="2"/>
              <a:buNone/>
              <a:defRPr/>
            </a:pPr>
            <a:r>
              <a:rPr lang="fa-IR" sz="4000" dirty="0" smtClean="0">
                <a:solidFill>
                  <a:schemeClr val="accent4">
                    <a:lumMod val="10000"/>
                  </a:schemeClr>
                </a:solidFill>
                <a:cs typeface="B Koodak" pitchFamily="2" charset="-78"/>
              </a:rPr>
              <a:t>             مقاله‏های مطالعاتی- ترویجی که به آن‏ها مقالات کتابخانه‏ای نیز گفته می‏شود، مقالاتی هستند که بر اساس مطالعات و تحقیقات صورت گرفته‏ی اسنادی و منابع مکتوب و چاپ شده‏ی موجود در کتابخانه و سایر مراکز اطلاع رسانی علمی، تدوین و منتشر می‏گردند.</a:t>
            </a:r>
            <a:endParaRPr lang="en-US" sz="4000" dirty="0" smtClean="0">
              <a:solidFill>
                <a:schemeClr val="accent4">
                  <a:lumMod val="10000"/>
                </a:schemeClr>
              </a:solidFill>
              <a:cs typeface="B Koodak" pitchFamily="2" charset="-78"/>
            </a:endParaRPr>
          </a:p>
          <a:p>
            <a:pPr algn="justLow" rtl="1">
              <a:buFont typeface="Wingdings" pitchFamily="2" charset="2"/>
              <a:buNone/>
              <a:defRPr/>
            </a:pPr>
            <a:r>
              <a:rPr lang="ar-SA" sz="4000" b="1" dirty="0" smtClean="0">
                <a:solidFill>
                  <a:schemeClr val="bg2"/>
                </a:solidFill>
                <a:cs typeface="B Koodak" pitchFamily="2" charset="-78"/>
              </a:rPr>
              <a:t>:</a:t>
            </a:r>
            <a:endParaRPr lang="fa-IR" sz="4000" b="1" dirty="0" smtClean="0">
              <a:solidFill>
                <a:schemeClr val="bg2"/>
              </a:solidFill>
              <a:cs typeface="B Koodak" pitchFamily="2" charset="-78"/>
            </a:endParaRPr>
          </a:p>
          <a:p>
            <a:pPr algn="justLow" rtl="1"/>
            <a:endParaRPr 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</a:rPr>
              <a:t>مقاله های گردآوری (تالیفی)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solidFill>
                  <a:srgbClr val="0070C0"/>
                </a:solidFill>
                <a:cs typeface="B Mitra" pitchFamily="2" charset="-78"/>
              </a:rPr>
              <a:t> صرفاً با گرد آوری اقوال و گفته‏ها درباره‏ی یک موضوع خاص، فقط دیدگاه‏ها و نظریات مختلف مرتبط با موضوع را منعکس می‏کنند و معمولاً فاقد نظریه، یافته، روش و نکته‏ی تازه‏ای درباره‏ی موضوع هستند.</a:t>
            </a: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solidFill>
                  <a:srgbClr val="0070C0"/>
                </a:solidFill>
                <a:cs typeface="B Mitra" pitchFamily="2" charset="-78"/>
              </a:rPr>
              <a:t>      </a:t>
            </a:r>
            <a:r>
              <a:rPr lang="ar-SA" sz="3200" dirty="0" smtClean="0">
                <a:solidFill>
                  <a:srgbClr val="0070C0"/>
                </a:solidFill>
                <a:cs typeface="B Mitra" pitchFamily="2" charset="-78"/>
              </a:rPr>
              <a:t>این گونه مقالات در واقع به جمع آوری مطالب و اطلاعات پراکنده پیرامون یک موضوع پرداخته و سپس با جابه جایی، تلفیق و ترکیب و دسته بندی دانش موجود، به روشن سازی زوایای یک مساله کمک</a:t>
            </a:r>
            <a:r>
              <a:rPr lang="fa-IR" sz="3200" dirty="0" smtClean="0">
                <a:solidFill>
                  <a:srgbClr val="0070C0"/>
                </a:solidFill>
                <a:cs typeface="B Mitra" pitchFamily="2" charset="-78"/>
              </a:rPr>
              <a:t> می </a:t>
            </a:r>
            <a:r>
              <a:rPr lang="ar-SA" sz="3200" dirty="0" smtClean="0">
                <a:solidFill>
                  <a:srgbClr val="0070C0"/>
                </a:solidFill>
                <a:cs typeface="B Mitra" pitchFamily="2" charset="-78"/>
              </a:rPr>
              <a:t>نم</a:t>
            </a:r>
            <a:r>
              <a:rPr lang="fa-IR" sz="3200" dirty="0" smtClean="0">
                <a:solidFill>
                  <a:srgbClr val="0070C0"/>
                </a:solidFill>
                <a:cs typeface="B Mitra" pitchFamily="2" charset="-78"/>
              </a:rPr>
              <a:t>این</a:t>
            </a:r>
            <a:r>
              <a:rPr lang="ar-SA" sz="3200" dirty="0" smtClean="0">
                <a:solidFill>
                  <a:srgbClr val="0070C0"/>
                </a:solidFill>
                <a:cs typeface="B Mitra" pitchFamily="2" charset="-78"/>
              </a:rPr>
              <a:t>د و از نظر علمی در پایین‏ترین سطح مقالات قرار می‏گیرند.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مقالات دانشنامه ای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rgbClr val="0070C0"/>
                </a:solidFill>
                <a:cs typeface="B Mitra" pitchFamily="2" charset="-78"/>
              </a:rPr>
              <a:t> دانشنامه یا دایرة المعارف، کتابی است حاوی اطلاعات در موضوعات مختلف و در قالب مقاله‏های مستقل، این نوع مقالات را، اصطلاحاً «مدخل» می‏گویند و حجم آن نیز بستگی به نوع دانشنامه و زمینه‏ی کارآن دارد.</a:t>
            </a:r>
            <a:endParaRPr lang="en-US" sz="2800" dirty="0" smtClean="0">
              <a:solidFill>
                <a:srgbClr val="0070C0"/>
              </a:solidFill>
              <a:cs typeface="B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rgbClr val="0070C0"/>
                </a:solidFill>
                <a:cs typeface="B Mitra" pitchFamily="2" charset="-78"/>
              </a:rPr>
              <a:t>       مقاله‏ی دانشنامه‏ای درباره‏ی یک موضوع واحد و با تکیه بر اطلاعات روشن و طبقه بندی شده با هدف اطلاع رسانی نوشته می‏شود و اطلاعات جامعی درباره‏ی موضوع از منابع موثق گردآوری می‏کند و با تلخیص و ترکیب آن‏ها، فشرده‏ای از معتبر‏ترین اطلاعات را درباره‏ی هر مدخل به نگارش در می‏آورد.</a:t>
            </a:r>
            <a:endParaRPr lang="en-US" sz="2800" dirty="0" smtClean="0">
              <a:solidFill>
                <a:srgbClr val="0070C0"/>
              </a:solidFill>
              <a:cs typeface="B Mitra" pitchFamily="2" charset="-78"/>
            </a:endParaRPr>
          </a:p>
          <a:p>
            <a:pPr algn="justLow" rtl="1"/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  <a:cs typeface="2  Mitra" pitchFamily="2" charset="-78"/>
              </a:rPr>
              <a:t>مقالات علمی- مروری</a:t>
            </a:r>
            <a:endParaRPr lang="en-US" b="1" dirty="0">
              <a:solidFill>
                <a:srgbClr val="00B050"/>
              </a:solidFill>
              <a:cs typeface="2  Mitr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600" dirty="0" smtClean="0">
                <a:cs typeface="B Mitra" pitchFamily="2" charset="-78"/>
              </a:rPr>
              <a:t>به </a:t>
            </a:r>
            <a:r>
              <a:rPr lang="fa-IR" sz="3600" dirty="0" smtClean="0">
                <a:cs typeface="B Mitra" pitchFamily="2" charset="-78"/>
              </a:rPr>
              <a:t>نقد و ارزیابی نوشته‏هایی که قبلاً منتشر شده اند،می‏پردازد. هدف ازآنها، علاوه بر اطلاع رسانی، ارزیابی و تفسیر موضوع توسط افرادی است که نسبت به موضوع تسلط و اشراف کامل دارند. در این گونه مقاله‏ها، نویسنده معمولاً به جای تدوین و تنظیم فرضیه، به تعیین هدف‏های مقاله اکتفا می‏کند و یا این که به جای مشخص کردن جامعه، حجم نمونه و... به تعیین محدوده و وسعت مطالعاتی خود می‏پردازد .</a:t>
            </a:r>
            <a:endParaRPr lang="en-US" sz="3600" dirty="0" smtClean="0">
              <a:cs typeface="B Mitra" pitchFamily="2" charset="-78"/>
            </a:endParaRPr>
          </a:p>
          <a:p>
            <a:pPr algn="justLow" rtl="1">
              <a:defRPr/>
            </a:pPr>
            <a:endParaRPr lang="en-US" sz="3600" dirty="0" smtClean="0">
              <a:cs typeface="B Mitra" pitchFamily="2" charset="-78"/>
            </a:endParaRPr>
          </a:p>
          <a:p>
            <a:pPr algn="justLow" rtl="1"/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  <a:cs typeface="2  Mitra" pitchFamily="2" charset="-78"/>
              </a:rPr>
              <a:t>مقالات علمی- تحلیلی</a:t>
            </a:r>
            <a:endParaRPr lang="en-US" b="1" dirty="0">
              <a:solidFill>
                <a:srgbClr val="00B050"/>
              </a:solidFill>
              <a:cs typeface="2  Mitr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 rtl="1">
              <a:buFont typeface="Wingdings" pitchFamily="2" charset="2"/>
              <a:buNone/>
              <a:defRPr/>
            </a:pPr>
            <a:r>
              <a:rPr lang="fa-IR" sz="3200" dirty="0" smtClean="0">
                <a:cs typeface="B Koodak" pitchFamily="2" charset="-78"/>
              </a:rPr>
              <a:t> این مقالات </a:t>
            </a:r>
            <a:r>
              <a:rPr lang="ar-SA" sz="3200" dirty="0" smtClean="0">
                <a:cs typeface="B Koodak" pitchFamily="2" charset="-78"/>
              </a:rPr>
              <a:t>که به آنها</a:t>
            </a:r>
            <a:r>
              <a:rPr lang="fa-IR" sz="3200" dirty="0" smtClean="0">
                <a:cs typeface="B Koodak" pitchFamily="2" charset="-78"/>
              </a:rPr>
              <a:t> </a:t>
            </a:r>
            <a:r>
              <a:rPr lang="ar-SA" sz="3200" dirty="0" smtClean="0">
                <a:cs typeface="B Koodak" pitchFamily="2" charset="-78"/>
              </a:rPr>
              <a:t>علمی-</a:t>
            </a:r>
            <a:r>
              <a:rPr lang="fa-IR" sz="3200" dirty="0" smtClean="0">
                <a:cs typeface="B Koodak" pitchFamily="2" charset="-78"/>
              </a:rPr>
              <a:t> </a:t>
            </a:r>
            <a:r>
              <a:rPr lang="ar-SA" sz="3200" dirty="0" smtClean="0">
                <a:cs typeface="B Koodak" pitchFamily="2" charset="-78"/>
              </a:rPr>
              <a:t>نظری نیز گفته می‏شود</a:t>
            </a:r>
            <a:r>
              <a:rPr lang="fa-IR" sz="3200" dirty="0" smtClean="0">
                <a:cs typeface="B Koodak" pitchFamily="2" charset="-78"/>
              </a:rPr>
              <a:t>، با هدف تحلیل یا بسط و گسترش اندیشه‏ها و نظریه‏ها و با به کار گیری یک روش تازه نوشته می‏شوند و با بهره گیری از منابع، بویژه مقاله‏های مروری و پژوهشی، نظریه‏ی تازه‏ای را در رشته‏ ای تخصصی مطرح می‏کنند. گاه نظریه‏های موجود را تحلیل می‏کنند و بسط و گسترش می‏دهند و یا با ارائه‏ی شواهد و مستندات تازه، تفوق آن‏ها را بر دیگر نظریه‏ها نشان می‏دهند، آن‏ها را تقویت و تایید می‏کنند یا مورد تردید قرار می‏دهند.</a:t>
            </a:r>
          </a:p>
          <a:p>
            <a:pPr algn="just" rtl="1">
              <a:defRPr/>
            </a:pPr>
            <a:endParaRPr lang="en-US" sz="3200" dirty="0" smtClean="0">
              <a:cs typeface="B Koodak" pitchFamily="2" charset="-78"/>
            </a:endParaRPr>
          </a:p>
          <a:p>
            <a:pPr algn="r" rtl="1"/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Low" rtl="1"/>
            <a:r>
              <a:rPr lang="fa-IR" sz="4000" dirty="0" smtClean="0">
                <a:cs typeface="2  Mitra" pitchFamily="2" charset="-78"/>
              </a:rPr>
              <a:t> مقاله‏های علمی- مروری و علمی – تحلیلی از نظر ساختار تا حدود زیادی شبیه به مقاله‏های علمی- پژوهشی هستند و اعتبار علمی بالاتری نسبت به سایر مقالات این گروه دارند و مجلات معتبر علمی- پژوهشی، مقاله‏های مروری و تحلیلی را نیز مانند مقاله‏های علمی - پژوهشی چاپ می‏کنند.</a:t>
            </a:r>
            <a:endParaRPr lang="en-US" sz="4000" dirty="0" smtClean="0">
              <a:cs typeface="2  Mitra" pitchFamily="2" charset="-78"/>
            </a:endParaRPr>
          </a:p>
          <a:p>
            <a:pPr algn="justLow" rtl="1"/>
            <a:endParaRPr lang="en-US" sz="4000" dirty="0">
              <a:cs typeface="2  Mitra" pitchFamily="2" charset="-7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سایر مقالات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rgbClr val="FF0000"/>
                </a:solidFill>
                <a:cs typeface="B Koodak" pitchFamily="2" charset="-78"/>
              </a:rPr>
              <a:t>الف) مقاله‏های مطبوعاتی؛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rgbClr val="FF0000"/>
                </a:solidFill>
                <a:cs typeface="B Koodak" pitchFamily="2" charset="-78"/>
              </a:rPr>
              <a:t>ب) مقاله‏های سردبیری؛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ar-SA" sz="2800" dirty="0" smtClean="0">
                <a:solidFill>
                  <a:srgbClr val="FF0000"/>
                </a:solidFill>
                <a:cs typeface="B Koodak" pitchFamily="2" charset="-78"/>
              </a:rPr>
              <a:t>ج) مقاله‏های دیدگاهی</a:t>
            </a:r>
            <a:r>
              <a:rPr lang="fa-IR" sz="2800" dirty="0" smtClean="0">
                <a:solidFill>
                  <a:srgbClr val="FF0000"/>
                </a:solidFill>
                <a:cs typeface="B Koodak" pitchFamily="2" charset="-78"/>
              </a:rPr>
              <a:t>.</a:t>
            </a:r>
            <a:endParaRPr lang="en-US" sz="2800" dirty="0" smtClean="0">
              <a:solidFill>
                <a:srgbClr val="FF0000"/>
              </a:solidFill>
              <a:cs typeface="B Koodak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smtClean="0">
                <a:ln>
                  <a:noFill/>
                </a:ln>
                <a:solidFill>
                  <a:srgbClr val="FF5050"/>
                </a:solidFill>
                <a:effectLst/>
                <a:uLnTx/>
                <a:uFillTx/>
                <a:latin typeface="+mj-lt"/>
                <a:ea typeface="+mj-ea"/>
                <a:cs typeface="2  Titr" pitchFamily="2" charset="-78"/>
              </a:rPr>
              <a:t>مقالات رايج از نظر ارزش: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5050"/>
              </a:solidFill>
              <a:effectLst/>
              <a:uLnTx/>
              <a:uFillTx/>
              <a:latin typeface="+mj-lt"/>
              <a:ea typeface="+mj-ea"/>
              <a:cs typeface="2  Titr" pitchFamily="2" charset="-78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  <a:noFill/>
        </p:spPr>
        <p:txBody>
          <a:bodyPr/>
          <a:lstStyle/>
          <a:p>
            <a:fld id="{4765E6B5-3D3C-4C94-9F84-DCB1991BA36A}" type="slidenum">
              <a:rPr lang="ar-SA" altLang="fa-IR" smtClean="0"/>
              <a:pPr/>
              <a:t>18</a:t>
            </a:fld>
            <a:endParaRPr lang="en-US" altLang="fa-IR" smtClean="0"/>
          </a:p>
        </p:txBody>
      </p:sp>
      <p:pic>
        <p:nvPicPr>
          <p:cNvPr id="6" name="Picture 2" descr="D:\فناوري هاي نوين آموزشي\اسلايدهاي آموزشي\مقاله نویسی\نمودار انواع مقالات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71600"/>
            <a:ext cx="9144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B050"/>
                </a:solidFill>
              </a:rPr>
              <a:t>isi</a:t>
            </a:r>
            <a:r>
              <a:rPr lang="fa-IR" b="1" dirty="0" smtClean="0">
                <a:solidFill>
                  <a:srgbClr val="00B050"/>
                </a:solidFill>
              </a:rPr>
              <a:t> مقالات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Low" rtl="1">
              <a:buFont typeface="Wingdings" pitchFamily="2" charset="2"/>
              <a:buNone/>
              <a:defRPr/>
            </a:pPr>
            <a:endParaRPr lang="fa-IR" sz="3600" dirty="0" smtClean="0">
              <a:solidFill>
                <a:srgbClr val="C00000"/>
              </a:solidFill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ar-SA" sz="3600" dirty="0" smtClean="0">
                <a:solidFill>
                  <a:srgbClr val="C00000"/>
                </a:solidFill>
                <a:cs typeface="2  Mitra" pitchFamily="2" charset="-78"/>
              </a:rPr>
              <a:t>شکل جداگانه یا دسته‏ی دیگری از انواع مقالات ذکر شده نیست؛ بلکه بر خی از مقالاتی که از نظر علمی و نشر یافته‏های جدید، اصول و شرایط خاصی را رعایت کنند، می‏توانند در لیست مقالات نشریاتی که این امتیاز را کسب نموده اند، محسوب شده و نمایه سازی گردند. </a:t>
            </a:r>
            <a:endParaRPr lang="en-US" sz="3600" dirty="0" smtClean="0">
              <a:solidFill>
                <a:srgbClr val="C00000"/>
              </a:solidFill>
              <a:cs typeface="2  Mitra" pitchFamily="2" charset="-78"/>
            </a:endParaRPr>
          </a:p>
          <a:p>
            <a:pPr algn="justLow" rtl="1"/>
            <a:endParaRPr lang="en-US" sz="3600" dirty="0">
              <a:cs typeface="2  Mitra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ود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7999"/>
          </a:xfrm>
        </p:spPr>
      </p:pic>
      <p:sp>
        <p:nvSpPr>
          <p:cNvPr id="5" name="Rectangle 4"/>
          <p:cNvSpPr/>
          <p:nvPr/>
        </p:nvSpPr>
        <p:spPr>
          <a:xfrm>
            <a:off x="533400" y="2967335"/>
            <a:ext cx="69342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fa-IR" sz="5400" b="1" cap="all" spc="0" dirty="0" smtClean="0">
                <a:ln/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2  Mitra" pitchFamily="2" charset="-78"/>
              </a:rPr>
              <a:t>کارگاه مقاله نویسی 9و10 </a:t>
            </a:r>
          </a:p>
          <a:p>
            <a:pPr algn="ctr"/>
            <a:r>
              <a:rPr lang="fa-IR" sz="5400" b="1" cap="all" dirty="0" smtClean="0">
                <a:ln/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2  Mitra" pitchFamily="2" charset="-78"/>
              </a:rPr>
              <a:t>مدرس ربابه داهیم</a:t>
            </a:r>
            <a:endParaRPr lang="en-US" sz="5400" b="1" cap="all" spc="0" dirty="0">
              <a:ln/>
              <a:solidFill>
                <a:srgbClr val="00B05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cs typeface="2  Mitra" pitchFamily="2" charset="-7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B050"/>
                </a:solidFill>
              </a:rPr>
              <a:t>isi</a:t>
            </a:r>
            <a:r>
              <a:rPr lang="fa-IR" b="1" dirty="0" smtClean="0">
                <a:solidFill>
                  <a:srgbClr val="00B050"/>
                </a:solidFill>
              </a:rPr>
              <a:t> مقالات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Low" rtl="1"/>
            <a:r>
              <a:rPr lang="ar-SA" sz="3200" dirty="0" smtClean="0">
                <a:solidFill>
                  <a:srgbClr val="C00000"/>
                </a:solidFill>
                <a:cs typeface="2  Mitra" pitchFamily="2" charset="-78"/>
              </a:rPr>
              <a:t>مقاله‏های </a:t>
            </a:r>
            <a:r>
              <a:rPr lang="en-US" sz="3200" dirty="0" smtClean="0">
                <a:solidFill>
                  <a:srgbClr val="C00000"/>
                </a:solidFill>
                <a:cs typeface="2  Mitra" pitchFamily="2" charset="-78"/>
              </a:rPr>
              <a:t>ISI</a:t>
            </a:r>
            <a:r>
              <a:rPr lang="ar-SA" sz="3200" dirty="0" smtClean="0">
                <a:solidFill>
                  <a:srgbClr val="C00000"/>
                </a:solidFill>
                <a:cs typeface="2  Mitra" pitchFamily="2" charset="-78"/>
              </a:rPr>
              <a:t> به مقالاتی گفته می‏شود که در مجلات و نشریه‏های معتبر علمی دنیا که از سوی «موسسه‏ی بین المللی اطلاعات علمی»  طبقه بندی و نمایه سازی شده اند، منتشر و در پایگاه اطلاع رسانی علمی </a:t>
            </a:r>
            <a:r>
              <a:rPr lang="en-US" sz="3200" u="sng" dirty="0" smtClean="0">
                <a:solidFill>
                  <a:srgbClr val="C00000"/>
                </a:solidFill>
                <a:cs typeface="2  Mitra" pitchFamily="2" charset="-78"/>
                <a:hlinkClick r:id="rId2"/>
              </a:rPr>
              <a:t>www.isinet.com</a:t>
            </a:r>
            <a:r>
              <a:rPr lang="en-US" sz="3200" dirty="0" smtClean="0">
                <a:solidFill>
                  <a:srgbClr val="C00000"/>
                </a:solidFill>
                <a:cs typeface="2  Mitra" pitchFamily="2" charset="-78"/>
              </a:rPr>
              <a:t> </a:t>
            </a:r>
            <a:r>
              <a:rPr lang="fa-IR" sz="3200" dirty="0" smtClean="0">
                <a:solidFill>
                  <a:srgbClr val="C00000"/>
                </a:solidFill>
                <a:cs typeface="2  Mitra" pitchFamily="2" charset="-78"/>
              </a:rPr>
              <a:t>  </a:t>
            </a:r>
            <a:r>
              <a:rPr lang="ar-SA" sz="3200" dirty="0" smtClean="0">
                <a:solidFill>
                  <a:srgbClr val="C00000"/>
                </a:solidFill>
                <a:cs typeface="2  Mitra" pitchFamily="2" charset="-78"/>
              </a:rPr>
              <a:t>قابل رویت و دست یابی هستند. از آنجا که نشریه‏های پذیرفته شده در این موسسه از اعتبار علمی بالایی برخوردارند، مقاله‏هایی نیز که در این نشریه‏ها پذیرفته می‏شوند، از نظر امتیاز علمی نسبت به سایر مقالات بالاتر می‏باشند.</a:t>
            </a:r>
            <a:endParaRPr lang="en-US" sz="3200" dirty="0">
              <a:cs typeface="2  Mitra" pitchFamily="2" charset="-7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  <a:cs typeface="2  Mitra" pitchFamily="2" charset="-78"/>
              </a:rPr>
              <a:t>مجلات الکترونیکی</a:t>
            </a:r>
            <a:endParaRPr lang="en-US" b="1" dirty="0">
              <a:solidFill>
                <a:srgbClr val="00B050"/>
              </a:solidFill>
              <a:cs typeface="2  Mitr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Low" rtl="1">
              <a:buFont typeface="Wingdings" pitchFamily="2" charset="2"/>
              <a:buNone/>
              <a:defRPr/>
            </a:pPr>
            <a:endParaRPr lang="fa-IR" sz="2800" dirty="0" smtClean="0">
              <a:solidFill>
                <a:srgbClr val="00B050"/>
              </a:solidFill>
              <a:cs typeface="B Koodak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rgbClr val="00B050"/>
                </a:solidFill>
                <a:cs typeface="B Koodak" pitchFamily="2" charset="-78"/>
              </a:rPr>
              <a:t>       به طورکلی می‏توان مجله‏ی الکترونیکی را نشریه‏ای خواند که اغلب ویژگی‏های مجلات چاپی را حفظ نموده و با عنوانی مشخص و در شماره‏هایی پیاپی و منظم به صورت الکترونیکی تولید و توزیع می‏شود و علاوه بر آن، دارای قابلیت‏های جستجو، بازیابی، چاپ و ذخیره سازی اطلاعات توسط کاربران متعدد بوده و همواره روزآمد است.</a:t>
            </a:r>
            <a:endParaRPr lang="en-US" sz="2800" dirty="0" smtClean="0">
              <a:solidFill>
                <a:srgbClr val="00B050"/>
              </a:solidFill>
              <a:cs typeface="B Koodak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endParaRPr lang="en-US" sz="2800" dirty="0" smtClean="0">
              <a:solidFill>
                <a:srgbClr val="00B050"/>
              </a:solidFill>
              <a:cs typeface="B Koodak" pitchFamily="2" charset="-78"/>
            </a:endParaRPr>
          </a:p>
          <a:p>
            <a:pPr algn="justLow" rt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</a:rPr>
              <a:t>مزایای مجلات الکترونیکی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Low" rtl="1">
              <a:buFont typeface="Wingdings" pitchFamily="2" charset="2"/>
              <a:buNone/>
              <a:defRPr/>
            </a:pPr>
            <a:endParaRPr lang="fa-IR" sz="3200" dirty="0" smtClean="0"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cs typeface="2  Mitra" pitchFamily="2" charset="-78"/>
              </a:rPr>
              <a:t>1 - داوري و فرايند مجلات با سرعت بيشتري انجام مي‏پذيرد.</a:t>
            </a:r>
            <a:endParaRPr lang="en-US" sz="3200" dirty="0" smtClean="0"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cs typeface="2  Mitra" pitchFamily="2" charset="-78"/>
              </a:rPr>
              <a:t>2- هزينه‏ی ارسال براي مشتركين بسيار كمتر است.</a:t>
            </a:r>
            <a:endParaRPr lang="en-US" sz="3200" dirty="0" smtClean="0"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cs typeface="2  Mitra" pitchFamily="2" charset="-78"/>
              </a:rPr>
              <a:t>3- فرآيند توليد مجله هزينه‏ی كمتري دارد.</a:t>
            </a:r>
            <a:endParaRPr lang="en-US" sz="3200" dirty="0" smtClean="0"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cs typeface="2  Mitra" pitchFamily="2" charset="-78"/>
              </a:rPr>
              <a:t>4- توزيع و مكاتبه با مشتركين بدون محدوديت زماني و مكاني .</a:t>
            </a:r>
            <a:endParaRPr lang="en-US" sz="3200" dirty="0" smtClean="0"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cs typeface="2  Mitra" pitchFamily="2" charset="-78"/>
              </a:rPr>
              <a:t>5- دسترسي فوري به شماره‏های مجلات.</a:t>
            </a:r>
            <a:endParaRPr lang="en-US" sz="3200" dirty="0" smtClean="0">
              <a:cs typeface="2  Mitra" pitchFamily="2" charset="-78"/>
            </a:endParaRPr>
          </a:p>
          <a:p>
            <a:pPr algn="justLow" rtl="1">
              <a:defRPr/>
            </a:pPr>
            <a:endParaRPr lang="en-US" sz="3200" dirty="0" smtClean="0">
              <a:cs typeface="2  Mitra" pitchFamily="2" charset="-78"/>
            </a:endParaRPr>
          </a:p>
          <a:p>
            <a:pPr algn="justLow" rtl="1"/>
            <a:endParaRPr lang="en-US" sz="3200" dirty="0">
              <a:cs typeface="2  Mitra" pitchFamily="2" charset="-7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</a:rPr>
              <a:t>مزایای مجلات الکترونیکی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cs typeface="2  Mitra" pitchFamily="2" charset="-78"/>
              </a:rPr>
              <a:t>6- مي‏توان آنها را مستقيم وارد يك پايگاه اطلاعاتي الكترونيكي نمود.</a:t>
            </a:r>
            <a:endParaRPr lang="en-US" sz="3200" dirty="0" smtClean="0"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cs typeface="2  Mitra" pitchFamily="2" charset="-78"/>
              </a:rPr>
              <a:t>7- ذخيره‏ی الكترونيكي بسيار ارزان‏تر از نگهداري در قفسه هاست.</a:t>
            </a:r>
            <a:endParaRPr lang="en-US" sz="3200" dirty="0" smtClean="0"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cs typeface="2  Mitra" pitchFamily="2" charset="-78"/>
              </a:rPr>
              <a:t>8 - کیفیت و سرعت نشر بالا و پایین بودن هزینه‏های تولید و توزیع.</a:t>
            </a:r>
            <a:endParaRPr lang="en-US" sz="3200" dirty="0" smtClean="0"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cs typeface="2  Mitra" pitchFamily="2" charset="-78"/>
              </a:rPr>
              <a:t>9 - امکان استفاده از قابلیت‏های جستجو و بازیابی در آرشیو کامل و گذشته نگر مجلات بر حسب سال‏های تحت پوشش.</a:t>
            </a:r>
            <a:endParaRPr lang="en-US" sz="3200" dirty="0" smtClean="0"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cs typeface="2  Mitra" pitchFamily="2" charset="-78"/>
              </a:rPr>
              <a:t>10 - جستجو در نسخ الکترونیکی چند مجله به طور همزمان</a:t>
            </a:r>
            <a:endParaRPr lang="en-US" sz="3200" dirty="0">
              <a:cs typeface="2  Mitra" pitchFamily="2" charset="-7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معایب مجلات الکترونیکی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chemeClr val="tx1">
                    <a:lumMod val="65000"/>
                  </a:schemeClr>
                </a:solidFill>
                <a:latin typeface="IranNastaliq" pitchFamily="18" charset="0"/>
                <a:cs typeface="2  Mitra" pitchFamily="2" charset="-78"/>
              </a:rPr>
              <a:t> </a:t>
            </a: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chemeClr val="tx1">
                    <a:lumMod val="65000"/>
                  </a:schemeClr>
                </a:solidFill>
                <a:latin typeface="IranNastaliq" pitchFamily="18" charset="0"/>
                <a:cs typeface="2  Mitra" pitchFamily="2" charset="-78"/>
              </a:rPr>
              <a:t>1- مشکل شناسايي آنها؛ زيرا روز به روز در حال افزايش هستند.</a:t>
            </a:r>
            <a:endParaRPr lang="en-US" sz="2800" dirty="0" smtClean="0">
              <a:solidFill>
                <a:schemeClr val="tx1">
                  <a:lumMod val="65000"/>
                </a:schemeClr>
              </a:solidFill>
              <a:latin typeface="IranNastaliq" pitchFamily="18" charset="0"/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chemeClr val="tx1">
                    <a:lumMod val="65000"/>
                  </a:schemeClr>
                </a:solidFill>
                <a:latin typeface="IranNastaliq" pitchFamily="18" charset="0"/>
                <a:cs typeface="2  Mitra" pitchFamily="2" charset="-78"/>
              </a:rPr>
              <a:t>2 - تفاوت در شيوه‏ی اشتراك و قيمت گذاري مجله. </a:t>
            </a:r>
            <a:endParaRPr lang="en-US" sz="2800" dirty="0" smtClean="0">
              <a:solidFill>
                <a:schemeClr val="tx1">
                  <a:lumMod val="65000"/>
                </a:schemeClr>
              </a:solidFill>
              <a:latin typeface="IranNastaliq" pitchFamily="18" charset="0"/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chemeClr val="tx1">
                    <a:lumMod val="65000"/>
                  </a:schemeClr>
                </a:solidFill>
                <a:latin typeface="IranNastaliq" pitchFamily="18" charset="0"/>
                <a:cs typeface="2  Mitra" pitchFamily="2" charset="-78"/>
              </a:rPr>
              <a:t>3 - عدم آشنايي با رايانه .</a:t>
            </a:r>
            <a:endParaRPr lang="en-US" sz="2800" dirty="0" smtClean="0">
              <a:solidFill>
                <a:schemeClr val="tx1">
                  <a:lumMod val="65000"/>
                </a:schemeClr>
              </a:solidFill>
              <a:latin typeface="IranNastaliq" pitchFamily="18" charset="0"/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chemeClr val="tx1">
                    <a:lumMod val="65000"/>
                  </a:schemeClr>
                </a:solidFill>
                <a:latin typeface="IranNastaliq" pitchFamily="18" charset="0"/>
                <a:cs typeface="2  Mitra" pitchFamily="2" charset="-78"/>
              </a:rPr>
              <a:t>4 - بعضي از مجلات به دقت ويراستاري نمي‏شوند. </a:t>
            </a:r>
            <a:endParaRPr lang="en-US" sz="2800" dirty="0" smtClean="0">
              <a:solidFill>
                <a:schemeClr val="tx1">
                  <a:lumMod val="65000"/>
                </a:schemeClr>
              </a:solidFill>
              <a:latin typeface="IranNastaliq" pitchFamily="18" charset="0"/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chemeClr val="tx1">
                    <a:lumMod val="65000"/>
                  </a:schemeClr>
                </a:solidFill>
                <a:latin typeface="IranNastaliq" pitchFamily="18" charset="0"/>
                <a:cs typeface="2  Mitra" pitchFamily="2" charset="-78"/>
              </a:rPr>
              <a:t>5 - تضييع حقوق ناشر و مولف بیشتر است.</a:t>
            </a:r>
            <a:endParaRPr lang="en-US" sz="2800" dirty="0" smtClean="0">
              <a:solidFill>
                <a:schemeClr val="tx1">
                  <a:lumMod val="65000"/>
                </a:schemeClr>
              </a:solidFill>
              <a:latin typeface="IranNastaliq" pitchFamily="18" charset="0"/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chemeClr val="tx1">
                    <a:lumMod val="65000"/>
                  </a:schemeClr>
                </a:solidFill>
                <a:latin typeface="IranNastaliq" pitchFamily="18" charset="0"/>
                <a:cs typeface="2  Mitra" pitchFamily="2" charset="-78"/>
              </a:rPr>
              <a:t>6 - به آساني قابل تغيير و حذف هستند و امنيت آرشيو منابع مشكل آفرين است.</a:t>
            </a:r>
            <a:endParaRPr lang="en-US" sz="2800" dirty="0" smtClean="0">
              <a:solidFill>
                <a:schemeClr val="tx1">
                  <a:lumMod val="65000"/>
                </a:schemeClr>
              </a:solidFill>
              <a:latin typeface="IranNastaliq" pitchFamily="18" charset="0"/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ar-SA" sz="2800" dirty="0" smtClean="0">
                <a:solidFill>
                  <a:schemeClr val="tx1">
                    <a:lumMod val="65000"/>
                  </a:schemeClr>
                </a:solidFill>
                <a:latin typeface="IranNastaliq" pitchFamily="18" charset="0"/>
                <a:cs typeface="2  Mitra" pitchFamily="2" charset="-78"/>
              </a:rPr>
              <a:t>7-</a:t>
            </a:r>
            <a:r>
              <a:rPr lang="fa-IR" sz="2800" dirty="0" smtClean="0">
                <a:solidFill>
                  <a:schemeClr val="tx1">
                    <a:lumMod val="65000"/>
                  </a:schemeClr>
                </a:solidFill>
                <a:latin typeface="IranNastaliq" pitchFamily="18" charset="0"/>
                <a:cs typeface="2  Mitra" pitchFamily="2" charset="-78"/>
              </a:rPr>
              <a:t> </a:t>
            </a:r>
            <a:r>
              <a:rPr lang="ar-SA" sz="2800" dirty="0" smtClean="0">
                <a:solidFill>
                  <a:schemeClr val="tx1">
                    <a:lumMod val="65000"/>
                  </a:schemeClr>
                </a:solidFill>
                <a:latin typeface="IranNastaliq" pitchFamily="18" charset="0"/>
                <a:cs typeface="2  Mitra" pitchFamily="2" charset="-78"/>
              </a:rPr>
              <a:t>كيفيت اطلاعات ممکن است پایین باشد.</a:t>
            </a:r>
            <a:endParaRPr lang="en-US" sz="2800" dirty="0" smtClean="0">
              <a:solidFill>
                <a:schemeClr val="tx1">
                  <a:lumMod val="65000"/>
                </a:schemeClr>
              </a:solidFill>
              <a:latin typeface="IranNastaliq" pitchFamily="18" charset="0"/>
              <a:cs typeface="2  Mitra" pitchFamily="2" charset="-78"/>
            </a:endParaRPr>
          </a:p>
          <a:p>
            <a:pPr algn="justLow" rtl="1"/>
            <a:endParaRPr lang="en-US" dirty="0">
              <a:cs typeface="2  Mitra" pitchFamily="2" charset="-7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smtClean="0"/>
              <a:t>if </a:t>
            </a:r>
            <a:r>
              <a:rPr lang="fa-IR" dirty="0" smtClean="0"/>
              <a:t>شاخص ضریب تاثیر(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 algn="justLow" rtl="1">
              <a:buFont typeface="Wingdings" pitchFamily="2" charset="2"/>
              <a:buNone/>
              <a:defRPr/>
            </a:pPr>
            <a:endParaRPr lang="fa-IR" sz="3200" dirty="0" smtClean="0"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3200" dirty="0" smtClean="0">
                <a:cs typeface="2  Mitra" pitchFamily="2" charset="-78"/>
              </a:rPr>
              <a:t>ارزش یک مقاله بر مبنای میزان تاثیر آن بر مقالات بعدی تعیین می‏شود. مقالاتی که در حوزه‏ی خود موثر باشند، به دفعات بیشتری مورد استفاده قرار می گیرند.</a:t>
            </a:r>
            <a:endParaRPr lang="en-US" sz="3200" dirty="0" smtClean="0">
              <a:cs typeface="2  Mitra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ar-SA" sz="3200" dirty="0" smtClean="0">
                <a:cs typeface="2  Mitra" pitchFamily="2" charset="-78"/>
              </a:rPr>
              <a:t>«شاخص ضریب تاثیر» حاصل نسبت تعداد استناد‏ها به مقالات یک مجله بر تعداد مقالات چاپ شده در آن در دو سال قبل می‏باشد. در واقع ضریب تاثیر، میزان مراجعه به مقالات مجله در سال‏های بعد را نشان می‏دهد. این ضریب نه برای مقاله یا نویسنده، بلکه برای مجله بر مبنای یک دوره‏ی سه ساله محاسبه می‏شود. </a:t>
            </a:r>
            <a:endParaRPr lang="en-US" sz="3200" dirty="0" smtClean="0">
              <a:cs typeface="2  Mitra" pitchFamily="2" charset="-78"/>
            </a:endParaRPr>
          </a:p>
          <a:p>
            <a:pPr algn="justLow" rtl="1"/>
            <a:endParaRPr lang="en-US" sz="3200" dirty="0">
              <a:cs typeface="2  Mitra" pitchFamily="2" charset="-7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</a:rPr>
              <a:t>چیست؟</a:t>
            </a:r>
            <a:r>
              <a:rPr lang="en-US" b="1" dirty="0" err="1" smtClean="0">
                <a:solidFill>
                  <a:srgbClr val="00B050"/>
                </a:solidFill>
              </a:rPr>
              <a:t>isc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</a:t>
            </a: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fa-IR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          </a:t>
            </a:r>
            <a:r>
              <a:rPr lang="en-US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ISC </a:t>
            </a:r>
            <a:r>
              <a:rPr lang="fa-IR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پایگاه استنادی علوم و تکنولوژی در ایران است که همانند </a:t>
            </a:r>
            <a:r>
              <a:rPr lang="en-US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ISI</a:t>
            </a:r>
            <a:r>
              <a:rPr lang="fa-IR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مقالات دانشمندان ایرانی را سنجش و نمایه سازی می‏کند. متولی این پایگاه، کتابخانه‏ی منطقه‏ای علوم و تکنولوژی شیراز است که مقالات مجلات معتبر داخلی را در </a:t>
            </a:r>
            <a:r>
              <a:rPr lang="en-US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ISC</a:t>
            </a:r>
            <a:r>
              <a:rPr lang="fa-IR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بر اساس شاخص‏های </a:t>
            </a:r>
            <a:r>
              <a:rPr lang="en-US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ISI </a:t>
            </a:r>
            <a:r>
              <a:rPr lang="fa-IR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مشخص می‏نماید. ایران به عنوان چهارمین کشور دارای چنین مرکزی است و هدف آن نیز افزایش سهم تولیدات علمی در ایران در بین کشور‏های جهان از طریق پیوستن</a:t>
            </a:r>
            <a:r>
              <a:rPr lang="en-US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ISC</a:t>
            </a:r>
            <a:r>
              <a:rPr lang="fa-IR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به </a:t>
            </a:r>
            <a:r>
              <a:rPr lang="en-US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ISI</a:t>
            </a:r>
            <a:r>
              <a:rPr lang="fa-IR" sz="2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می‏باشد. کشور‏های ژاپن و چین از پیشتازان چنین موسسه‏ای می‏باشند.</a:t>
            </a:r>
            <a:endParaRPr lang="en-US" sz="2800" dirty="0" smtClean="0">
              <a:solidFill>
                <a:schemeClr val="tx2">
                  <a:lumMod val="10000"/>
                </a:schemeClr>
              </a:solidFill>
              <a:cs typeface="B Zar" pitchFamily="2" charset="-78"/>
            </a:endParaRPr>
          </a:p>
          <a:p>
            <a:pPr algn="justLow" rtl="1">
              <a:defRPr/>
            </a:pPr>
            <a:endParaRPr lang="en-US" sz="2800" dirty="0" smtClean="0">
              <a:solidFill>
                <a:schemeClr val="tx2">
                  <a:lumMod val="10000"/>
                </a:schemeClr>
              </a:solidFill>
              <a:cs typeface="B Zar" pitchFamily="2" charset="-78"/>
            </a:endParaRPr>
          </a:p>
          <a:p>
            <a:pPr algn="justLow" rtl="1"/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Low" rtl="1"/>
            <a:r>
              <a:rPr lang="fa-IR" sz="4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با برقراري پيوند علمي ميان </a:t>
            </a:r>
            <a:r>
              <a:rPr lang="en-US" sz="4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ISI</a:t>
            </a:r>
            <a:r>
              <a:rPr lang="fa-IR" sz="4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و </a:t>
            </a:r>
            <a:r>
              <a:rPr lang="en-US" sz="4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ISC</a:t>
            </a:r>
            <a:r>
              <a:rPr lang="fa-IR" sz="4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شناسايي علم به زبان فارسي در سطح بين المللي بيشترمي شود و سهم ايران از توليدات علمي دنيا بيشتر خواهد شد. هم اكنون 25 مجله‏ی ايراني توسط </a:t>
            </a:r>
            <a:r>
              <a:rPr lang="en-US" sz="4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ISI</a:t>
            </a:r>
            <a:r>
              <a:rPr lang="fa-IR" sz="4800" dirty="0" smtClean="0">
                <a:solidFill>
                  <a:schemeClr val="tx2">
                    <a:lumMod val="10000"/>
                  </a:schemeClr>
                </a:solidFill>
                <a:cs typeface="B Zar" pitchFamily="2" charset="-78"/>
              </a:rPr>
              <a:t> شناسايي شده و نمايه مي‏شوند.</a:t>
            </a:r>
            <a:endParaRPr lang="en-US" sz="4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طاوس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7" name="Rectangle 6"/>
          <p:cNvSpPr/>
          <p:nvPr/>
        </p:nvSpPr>
        <p:spPr>
          <a:xfrm>
            <a:off x="1746546" y="2967335"/>
            <a:ext cx="32560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a-IR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2  Mitra" pitchFamily="2" charset="-78"/>
              </a:rPr>
              <a:t>سربلند باشید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2  Mitra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533400"/>
            <a:ext cx="8503920" cy="5565648"/>
          </a:xfrm>
        </p:spPr>
        <p:txBody>
          <a:bodyPr>
            <a:normAutofit/>
          </a:bodyPr>
          <a:lstStyle/>
          <a:p>
            <a:endParaRPr lang="fa-IR" sz="5400" b="1" dirty="0" smtClean="0">
              <a:solidFill>
                <a:srgbClr val="00B050"/>
              </a:solidFill>
              <a:cs typeface="2  Mitra" pitchFamily="2" charset="-78"/>
            </a:endParaRPr>
          </a:p>
          <a:p>
            <a:endParaRPr lang="fa-IR" sz="5400" b="1" dirty="0" smtClean="0">
              <a:solidFill>
                <a:srgbClr val="00B050"/>
              </a:solidFill>
              <a:cs typeface="2  Mitra" pitchFamily="2" charset="-78"/>
            </a:endParaRPr>
          </a:p>
          <a:p>
            <a:r>
              <a:rPr lang="fa-IR" sz="5400" b="1" dirty="0" smtClean="0">
                <a:solidFill>
                  <a:srgbClr val="00B050"/>
                </a:solidFill>
                <a:cs typeface="2  Mitra" pitchFamily="2" charset="-78"/>
              </a:rPr>
              <a:t>انواع مقاله از نظر موضوع و هدف</a:t>
            </a:r>
            <a:endParaRPr lang="en-US" sz="5400" b="1" dirty="0">
              <a:solidFill>
                <a:srgbClr val="00B050"/>
              </a:solidFill>
              <a:cs typeface="2  Mitra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</a:rPr>
              <a:t>مقاله چیست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Low" rtl="1">
              <a:buNone/>
              <a:defRPr/>
            </a:pPr>
            <a:endParaRPr lang="fa-IR" sz="3200" dirty="0" smtClean="0">
              <a:solidFill>
                <a:srgbClr val="FF0000"/>
              </a:solidFill>
              <a:cs typeface="B Zar" pitchFamily="2" charset="-78"/>
            </a:endParaRPr>
          </a:p>
          <a:p>
            <a:pPr algn="justLow" rtl="1">
              <a:buNone/>
              <a:defRPr/>
            </a:pPr>
            <a:r>
              <a:rPr lang="fa-IR" b="1" dirty="0" smtClean="0">
                <a:solidFill>
                  <a:schemeClr val="accent4">
                    <a:lumMod val="10000"/>
                  </a:schemeClr>
                </a:solidFill>
                <a:cs typeface="B Nazanin" pitchFamily="2" charset="-78"/>
              </a:rPr>
              <a:t>              </a:t>
            </a: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مقاله نوشته‏اي است معمولا كمتر از بيست و پنج صفحه يا </a:t>
            </a:r>
            <a:r>
              <a:rPr lang="fa-IR" sz="2800" dirty="0" smtClean="0">
                <a:solidFill>
                  <a:srgbClr val="FF0000"/>
                </a:solidFill>
                <a:cs typeface="B Nazanin" pitchFamily="2" charset="-78"/>
              </a:rPr>
              <a:t>فصلي از یک کتاب است </a:t>
            </a: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كه به صورت روشمند و اصولي به موضوع خاصي پرداخته و نتيجه‏اي به دست مي‏آورد و نویسنده به وسیله‏ی آن، دیدگاه‏هاو تجربه‏های ذهنی خود را در مورد یک موضوع خاص بر اساس اصول و قواعدی مشخص به بحث و بررسی نهاده و برای دیگران عرضه می‏کند.</a:t>
            </a:r>
            <a:r>
              <a:rPr lang="fa-IR" b="1" dirty="0" smtClean="0">
                <a:solidFill>
                  <a:srgbClr val="FF0000"/>
                </a:solidFill>
                <a:cs typeface="B Nazanin" pitchFamily="2" charset="-78"/>
              </a:rPr>
              <a:t> </a:t>
            </a:r>
            <a:endParaRPr lang="en-US" b="1" dirty="0" smtClean="0">
              <a:solidFill>
                <a:srgbClr val="FF0000"/>
              </a:solidFill>
              <a:cs typeface="B Nazanin" pitchFamily="2" charset="-78"/>
            </a:endParaRPr>
          </a:p>
          <a:p>
            <a:pPr algn="justLow" rtl="1">
              <a:buNone/>
              <a:defRPr/>
            </a:pPr>
            <a:endParaRPr lang="en-US" b="1" dirty="0" smtClean="0">
              <a:solidFill>
                <a:schemeClr val="tx2">
                  <a:lumMod val="10000"/>
                </a:schemeClr>
              </a:solidFill>
              <a:cs typeface="B Nazanin" pitchFamily="2" charset="-78"/>
            </a:endParaRPr>
          </a:p>
          <a:p>
            <a:pPr algn="justLow" rt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987552"/>
          </a:xfrm>
        </p:spPr>
        <p:txBody>
          <a:bodyPr>
            <a:normAutofit fontScale="90000"/>
          </a:bodyPr>
          <a:lstStyle/>
          <a:p>
            <a:r>
              <a:rPr lang="fa-IR" sz="3600" dirty="0" smtClean="0">
                <a:solidFill>
                  <a:srgbClr val="00B0F0"/>
                </a:solidFill>
                <a:cs typeface="B Titr" pitchFamily="2" charset="-78"/>
              </a:rPr>
              <a:t>اهمیت مقاله</a:t>
            </a:r>
            <a:r>
              <a:rPr lang="fa-IR" sz="3600" dirty="0" smtClean="0">
                <a:solidFill>
                  <a:srgbClr val="00B0F0"/>
                </a:solidFill>
                <a:cs typeface="B Titr" pitchFamily="2" charset="-78"/>
              </a:rPr>
              <a:t>:</a:t>
            </a:r>
            <a:r>
              <a:rPr lang="fa-IR" sz="3600" dirty="0" smtClean="0">
                <a:solidFill>
                  <a:srgbClr val="00B0F0"/>
                </a:solidFill>
                <a:cs typeface="B Titr" pitchFamily="2" charset="-78"/>
              </a:rPr>
              <a:t/>
            </a:r>
            <a:br>
              <a:rPr lang="fa-IR" sz="3600" dirty="0" smtClean="0">
                <a:solidFill>
                  <a:srgbClr val="00B0F0"/>
                </a:solidFill>
                <a:cs typeface="B Titr" pitchFamily="2" charset="-7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Low" rtl="1">
              <a:defRPr/>
            </a:pPr>
            <a:r>
              <a:rPr lang="fa-IR" sz="3600" dirty="0" smtClean="0">
                <a:cs typeface="B Badr" pitchFamily="2" charset="-78"/>
              </a:rPr>
              <a:t>درعصر </a:t>
            </a:r>
            <a:r>
              <a:rPr lang="fa-IR" sz="3600" dirty="0" smtClean="0">
                <a:cs typeface="B Badr" pitchFamily="2" charset="-78"/>
              </a:rPr>
              <a:t>حاضر که موسوم به عصر اطلاعات می‏باشد، انتشار مقاله‏ی پژوهشی در نشریات و مجلات معتبر پژوهشی، اصلی‏ترین و مهم‏ترین شیوه‏ی ارائه‏ی نتایج یک مطالعه و تحقیق می‏باشد و در مجامع علمی بین المللی میزان مشارکت افراد، دانشگاه‏ها و یا کشورها در تولید علم، با تعداد مقالات چاپ شده ی آنها در نشریات معتبرعلمی سنجیده می‏شود. </a:t>
            </a:r>
          </a:p>
          <a:p>
            <a:pPr algn="justLow" rtl="1">
              <a:defRPr/>
            </a:pPr>
            <a:endParaRPr lang="en-US" sz="3600" dirty="0" smtClean="0">
              <a:cs typeface="B Badr" pitchFamily="2" charset="-78"/>
            </a:endParaRPr>
          </a:p>
          <a:p>
            <a:pPr algn="justLow" rtl="1"/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  <a:cs typeface="2  Mitra" pitchFamily="2" charset="-78"/>
              </a:rPr>
              <a:t>اهمیت مقاله2</a:t>
            </a:r>
            <a:endParaRPr lang="en-US" b="1" dirty="0">
              <a:solidFill>
                <a:srgbClr val="00B050"/>
              </a:solidFill>
              <a:cs typeface="2  Mitr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Low" rtl="1"/>
            <a:r>
              <a:rPr lang="ar-SA" sz="3600" dirty="0" smtClean="0">
                <a:cs typeface="B Badr" pitchFamily="2" charset="-78"/>
              </a:rPr>
              <a:t>پایگاه‏های موسسه</a:t>
            </a:r>
            <a:r>
              <a:rPr lang="fa-IR" sz="3600" dirty="0" smtClean="0">
                <a:cs typeface="B Badr" pitchFamily="2" charset="-78"/>
              </a:rPr>
              <a:t> ی</a:t>
            </a:r>
            <a:r>
              <a:rPr lang="ar-SA" sz="3600" dirty="0" smtClean="0">
                <a:cs typeface="B Badr" pitchFamily="2" charset="-78"/>
              </a:rPr>
              <a:t> اطلاعات علمی (</a:t>
            </a:r>
            <a:r>
              <a:rPr lang="en-US" sz="3600" dirty="0" err="1" smtClean="0">
                <a:cs typeface="B Badr" pitchFamily="2" charset="-78"/>
              </a:rPr>
              <a:t>isi</a:t>
            </a:r>
            <a:r>
              <a:rPr lang="ar-SA" sz="3600" dirty="0" smtClean="0">
                <a:cs typeface="B Badr" pitchFamily="2" charset="-78"/>
              </a:rPr>
              <a:t>) که نمایه سازی نشریات علمی و همچنین علم سنجی را در سطح بین المللی انجام می‏دهند، تعداد مقالات پژوهشی را مهم‏ترین شاخص رشد علمی یک کشور در نظر گرفته و علاوه برآن شاخص‏های دیگری نظیر</a:t>
            </a:r>
            <a:r>
              <a:rPr lang="fa-IR" sz="3600" dirty="0" smtClean="0">
                <a:cs typeface="B Badr" pitchFamily="2" charset="-78"/>
              </a:rPr>
              <a:t>:</a:t>
            </a:r>
            <a:r>
              <a:rPr lang="ar-SA" sz="3600" dirty="0" smtClean="0">
                <a:cs typeface="B Badr" pitchFamily="2" charset="-78"/>
              </a:rPr>
              <a:t> مقدار ارجاع به مقاله و نیز میزان متوسط ارجاع به هر مقاله را از شاخص‏های کیفی ارزیابی‏ها و رتبه بندی‏های علمی خود ذکر می‏کنند.</a:t>
            </a:r>
            <a:endParaRPr lang="fa-IR" sz="3600" dirty="0" smtClean="0">
              <a:cs typeface="B Badr" pitchFamily="2" charset="-78"/>
            </a:endParaRPr>
          </a:p>
          <a:p>
            <a:pPr algn="justLow" rtl="1"/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  <a:cs typeface="2  Mitra" pitchFamily="2" charset="-78"/>
              </a:rPr>
              <a:t>انواع مقاله</a:t>
            </a:r>
            <a:endParaRPr lang="en-US" b="1" dirty="0">
              <a:solidFill>
                <a:srgbClr val="00B050"/>
              </a:solidFill>
              <a:cs typeface="2  Mitr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r>
              <a:rPr lang="fa-IR" sz="2400" dirty="0" smtClean="0">
                <a:cs typeface="0 Lotus Bold" pitchFamily="2" charset="-78"/>
              </a:rPr>
              <a:t> </a:t>
            </a:r>
            <a:endParaRPr lang="fa-IR" dirty="0" smtClean="0">
              <a:solidFill>
                <a:schemeClr val="accent4">
                  <a:lumMod val="10000"/>
                </a:schemeClr>
              </a:solidFill>
              <a:cs typeface="0 Lotus Bold" pitchFamily="2" charset="-78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fa-IR" dirty="0" smtClean="0">
                <a:solidFill>
                  <a:schemeClr val="accent4">
                    <a:lumMod val="10000"/>
                  </a:schemeClr>
                </a:solidFill>
                <a:cs typeface="B Titr" pitchFamily="2" charset="-78"/>
              </a:rPr>
              <a:t>1) از لحاظ موضوع : </a:t>
            </a:r>
            <a:r>
              <a:rPr lang="fa-IR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B Koodak" pitchFamily="2" charset="-78"/>
              </a:rPr>
              <a:t>مقاله ی تاريخي، فلسفي، ادبي، اجتماعي، سياسي و...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fa-IR" dirty="0" smtClean="0">
                <a:solidFill>
                  <a:schemeClr val="accent4">
                    <a:lumMod val="10000"/>
                  </a:schemeClr>
                </a:solidFill>
                <a:cs typeface="B Titr" pitchFamily="2" charset="-78"/>
              </a:rPr>
              <a:t> 2) از نظر هدف : </a:t>
            </a:r>
            <a:r>
              <a:rPr lang="fa-IR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B Koodak" pitchFamily="2" charset="-78"/>
              </a:rPr>
              <a:t>مقاله ی آموزشي، ترويجي، توصيفي، توضيحي، روايي، اقناعي. 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fa-IR" dirty="0" smtClean="0">
              <a:cs typeface="B Koodak" pitchFamily="2" charset="-78"/>
            </a:endParaRPr>
          </a:p>
          <a:p>
            <a:pPr algn="ctr">
              <a:lnSpc>
                <a:spcPct val="90000"/>
              </a:lnSpc>
              <a:buNone/>
              <a:defRPr/>
            </a:pPr>
            <a:r>
              <a:rPr lang="fa-IR" dirty="0" smtClean="0">
                <a:cs typeface="B Koodak" pitchFamily="2" charset="-78"/>
              </a:rPr>
              <a:t> </a:t>
            </a:r>
            <a:r>
              <a:rPr lang="fa-IR" sz="3200" b="1" dirty="0" smtClean="0">
                <a:solidFill>
                  <a:srgbClr val="FF0000"/>
                </a:solidFill>
                <a:cs typeface="B Koodak" pitchFamily="2" charset="-78"/>
              </a:rPr>
              <a:t>از منظري ديگر مقاله ها را به دو نوع تقسيم مي کنند :</a:t>
            </a:r>
          </a:p>
          <a:p>
            <a:pPr algn="ctr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fa-IR" dirty="0" smtClean="0">
                <a:solidFill>
                  <a:srgbClr val="FFC000"/>
                </a:solidFill>
                <a:cs typeface="B Titr" pitchFamily="2" charset="-78"/>
              </a:rPr>
              <a:t>مقاله ی رسمي </a:t>
            </a:r>
          </a:p>
          <a:p>
            <a:pPr algn="ctr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fa-IR" dirty="0" smtClean="0">
                <a:solidFill>
                  <a:srgbClr val="FFC000"/>
                </a:solidFill>
                <a:cs typeface="B Titr" pitchFamily="2" charset="-78"/>
              </a:rPr>
              <a:t>مقاله ی غير رسمي </a:t>
            </a:r>
            <a:endParaRPr lang="en-US" dirty="0" smtClean="0">
              <a:solidFill>
                <a:srgbClr val="FFC000"/>
              </a:solidFill>
              <a:cs typeface="B Titr" pitchFamily="2" charset="-7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fa-IR" dirty="0" smtClean="0">
              <a:solidFill>
                <a:srgbClr val="FF5050"/>
              </a:solidFill>
              <a:cs typeface="B Koodak" pitchFamily="2" charset="-78"/>
            </a:endParaRPr>
          </a:p>
          <a:p>
            <a:pPr algn="ctr">
              <a:lnSpc>
                <a:spcPct val="90000"/>
              </a:lnSpc>
              <a:buNone/>
              <a:defRPr/>
            </a:pPr>
            <a:r>
              <a:rPr lang="fa-IR" dirty="0" smtClean="0">
                <a:solidFill>
                  <a:srgbClr val="FF5050"/>
                </a:solidFill>
                <a:cs typeface="0 Lotus Bold" pitchFamily="2" charset="-78"/>
              </a:rPr>
              <a:t>    </a:t>
            </a:r>
            <a:endParaRPr lang="en-US" dirty="0" smtClean="0">
              <a:solidFill>
                <a:srgbClr val="FF5050"/>
              </a:solidFill>
              <a:cs typeface="0 Lotus Bold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Low" rtl="1">
              <a:buFont typeface="Wingdings" pitchFamily="2" charset="2"/>
              <a:buNone/>
              <a:defRPr/>
            </a:pPr>
            <a:endParaRPr lang="fa-IR" sz="2800" dirty="0" smtClean="0">
              <a:solidFill>
                <a:srgbClr val="0070C0"/>
              </a:solidFill>
              <a:cs typeface="B Koodak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endParaRPr lang="fa-IR" sz="2800" dirty="0" smtClean="0">
              <a:solidFill>
                <a:srgbClr val="0070C0"/>
              </a:solidFill>
              <a:cs typeface="B Koodak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ar-SA" sz="2800" dirty="0" smtClean="0">
                <a:solidFill>
                  <a:srgbClr val="0070C0"/>
                </a:solidFill>
                <a:cs typeface="B Titr" pitchFamily="2" charset="-78"/>
              </a:rPr>
              <a:t>مقاله‏ی رسمي </a:t>
            </a:r>
            <a:r>
              <a:rPr lang="ar-SA" sz="2800" dirty="0" smtClean="0">
                <a:solidFill>
                  <a:srgbClr val="0070C0"/>
                </a:solidFill>
                <a:cs typeface="B Koodak" pitchFamily="2" charset="-78"/>
              </a:rPr>
              <a:t>تقريبا غير شخصي است و با متد و نظم، دانش خاصي را مطرح مي‏كند و معمولا خوانندگان آن فضلا هستند. </a:t>
            </a:r>
            <a:endParaRPr lang="fa-IR" sz="2800" dirty="0" smtClean="0">
              <a:solidFill>
                <a:srgbClr val="0070C0"/>
              </a:solidFill>
              <a:cs typeface="B Koodak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endParaRPr lang="fa-IR" sz="2800" dirty="0" smtClean="0">
              <a:solidFill>
                <a:srgbClr val="0070C0"/>
              </a:solidFill>
              <a:cs typeface="B Koodak" pitchFamily="2" charset="-78"/>
            </a:endParaRPr>
          </a:p>
          <a:p>
            <a:pPr marL="0" indent="0" algn="justLow" rtl="1">
              <a:buFont typeface="Wingdings" pitchFamily="2" charset="2"/>
              <a:buNone/>
              <a:defRPr/>
            </a:pPr>
            <a:r>
              <a:rPr lang="ar-SA" sz="2800" dirty="0" smtClean="0">
                <a:solidFill>
                  <a:srgbClr val="0070C0"/>
                </a:solidFill>
                <a:cs typeface="B Koodak" pitchFamily="2" charset="-78"/>
              </a:rPr>
              <a:t>در </a:t>
            </a:r>
            <a:r>
              <a:rPr lang="ar-SA" sz="2800" dirty="0" smtClean="0">
                <a:solidFill>
                  <a:srgbClr val="0070C0"/>
                </a:solidFill>
                <a:cs typeface="B Titr" pitchFamily="2" charset="-78"/>
              </a:rPr>
              <a:t>مقاله‏ی غيررسمي </a:t>
            </a:r>
            <a:r>
              <a:rPr lang="ar-SA" sz="2800" dirty="0" smtClean="0">
                <a:solidFill>
                  <a:srgbClr val="0070C0"/>
                </a:solidFill>
                <a:cs typeface="B Koodak" pitchFamily="2" charset="-78"/>
              </a:rPr>
              <a:t>كه جنبه‏ی خودماني و شخصي دارد، نويسنده لحن</a:t>
            </a:r>
            <a:r>
              <a:rPr lang="fa-IR" sz="2800" dirty="0" smtClean="0">
                <a:solidFill>
                  <a:srgbClr val="0070C0"/>
                </a:solidFill>
                <a:cs typeface="B Koodak" pitchFamily="2" charset="-78"/>
              </a:rPr>
              <a:t>ی</a:t>
            </a:r>
            <a:r>
              <a:rPr lang="ar-SA" sz="2800" dirty="0" smtClean="0">
                <a:solidFill>
                  <a:srgbClr val="0070C0"/>
                </a:solidFill>
                <a:cs typeface="B Koodak" pitchFamily="2" charset="-78"/>
              </a:rPr>
              <a:t> صميمانه و خودماني‏ را بر مي‏گزيند و زياد جدي نمي‏نويسد</a:t>
            </a:r>
            <a:r>
              <a:rPr lang="fa-IR" sz="2800" dirty="0" smtClean="0">
                <a:solidFill>
                  <a:srgbClr val="0070C0"/>
                </a:solidFill>
                <a:cs typeface="B Koodak" pitchFamily="2" charset="-78"/>
              </a:rPr>
              <a:t>.</a:t>
            </a:r>
            <a:endParaRPr lang="en-US" sz="2800" dirty="0" smtClean="0">
              <a:solidFill>
                <a:srgbClr val="0070C0"/>
              </a:solidFill>
              <a:cs typeface="B Koodak" pitchFamily="2" charset="-78"/>
            </a:endParaRPr>
          </a:p>
          <a:p>
            <a:pPr algn="justLow" rtl="1"/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</a:rPr>
              <a:t>مقاله های علمی-پژوهشی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Low" rtl="1">
              <a:buNone/>
              <a:defRPr/>
            </a:pPr>
            <a:r>
              <a:rPr lang="fa-IR" sz="4000" dirty="0" smtClean="0">
                <a:solidFill>
                  <a:schemeClr val="accent6">
                    <a:lumMod val="50000"/>
                  </a:schemeClr>
                </a:solidFill>
                <a:cs typeface="B Koodak" pitchFamily="2" charset="-78"/>
              </a:rPr>
              <a:t>به </a:t>
            </a:r>
            <a:r>
              <a:rPr lang="fa-IR" sz="4000" dirty="0" smtClean="0">
                <a:solidFill>
                  <a:schemeClr val="accent6">
                    <a:lumMod val="50000"/>
                  </a:schemeClr>
                </a:solidFill>
                <a:cs typeface="B Koodak" pitchFamily="2" charset="-78"/>
              </a:rPr>
              <a:t>آن‏ها پژوهشنامه نیز گفته می‏شود و به مقالاتی گفته می‏شود که بر پایه‏ی پژوهش‏های توصیفی یا آزمایشی تدوین می‏شوند و از نتایج پژوهش‏ها و تحقیقات استخراج شده اند و به منظور اشاعه‏ی یافته‏های پژوهشی صورت می‏گیرند و به تولید دانش و توسعه‏ی آن کمک شایانی می‏کنند.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  <a:cs typeface="B Koodak" pitchFamily="2" charset="-78"/>
            </a:endParaRPr>
          </a:p>
          <a:p>
            <a:pPr algn="justLow" rtl="1">
              <a:defRPr/>
            </a:pPr>
            <a:r>
              <a:rPr lang="fa-IR" sz="4000" dirty="0" smtClean="0">
                <a:solidFill>
                  <a:schemeClr val="accent6">
                    <a:lumMod val="50000"/>
                  </a:schemeClr>
                </a:solidFill>
                <a:cs typeface="B Koodak" pitchFamily="2" charset="-78"/>
              </a:rPr>
              <a:t>       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  <a:cs typeface="B Koodak" pitchFamily="2" charset="-78"/>
            </a:endParaRPr>
          </a:p>
          <a:p>
            <a:pPr algn="justLow" rtl="1">
              <a:defRPr/>
            </a:pPr>
            <a:endParaRPr lang="fa-IR" sz="4000" dirty="0" smtClean="0"/>
          </a:p>
          <a:p>
            <a:pPr algn="justLow" rtl="1"/>
            <a:endParaRPr lang="en-U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43</TotalTime>
  <Words>1940</Words>
  <Application>Microsoft Office PowerPoint</Application>
  <PresentationFormat>On-screen Show (4:3)</PresentationFormat>
  <Paragraphs>92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Civic</vt:lpstr>
      <vt:lpstr>Slide 1</vt:lpstr>
      <vt:lpstr>Slide 2</vt:lpstr>
      <vt:lpstr>Slide 3</vt:lpstr>
      <vt:lpstr>مقاله چیست</vt:lpstr>
      <vt:lpstr>اهمیت مقاله: </vt:lpstr>
      <vt:lpstr>اهمیت مقاله2</vt:lpstr>
      <vt:lpstr>انواع مقاله</vt:lpstr>
      <vt:lpstr>Slide 8</vt:lpstr>
      <vt:lpstr>مقاله های علمی-پژوهشی</vt:lpstr>
      <vt:lpstr>مقاله های علمی-پژوهشی</vt:lpstr>
      <vt:lpstr>مقاله های علمی- ترویجی</vt:lpstr>
      <vt:lpstr>مقاله های گردآوری (تالیفی)</vt:lpstr>
      <vt:lpstr>مقالات دانشنامه ای</vt:lpstr>
      <vt:lpstr>مقالات علمی- مروری</vt:lpstr>
      <vt:lpstr>مقالات علمی- تحلیلی</vt:lpstr>
      <vt:lpstr>Slide 16</vt:lpstr>
      <vt:lpstr>سایر مقالات</vt:lpstr>
      <vt:lpstr>Slide 18</vt:lpstr>
      <vt:lpstr>isi مقالات </vt:lpstr>
      <vt:lpstr>isi مقالات </vt:lpstr>
      <vt:lpstr>مجلات الکترونیکی</vt:lpstr>
      <vt:lpstr>مزایای مجلات الکترونیکی</vt:lpstr>
      <vt:lpstr>مزایای مجلات الکترونیکی</vt:lpstr>
      <vt:lpstr>معایب مجلات الکترونیکی</vt:lpstr>
      <vt:lpstr>(if شاخص ضریب تاثیر( </vt:lpstr>
      <vt:lpstr>چیست؟isc</vt:lpstr>
      <vt:lpstr>Slide 27</vt:lpstr>
      <vt:lpstr>Slide 28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home1</dc:creator>
  <cp:lastModifiedBy>home1</cp:lastModifiedBy>
  <cp:revision>8</cp:revision>
  <dcterms:created xsi:type="dcterms:W3CDTF">2020-02-14T02:16:56Z</dcterms:created>
  <dcterms:modified xsi:type="dcterms:W3CDTF">2020-02-14T03:00:28Z</dcterms:modified>
</cp:coreProperties>
</file>